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webp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622" r:id="rId1"/>
  </p:sldMasterIdLst>
  <p:notesMasterIdLst>
    <p:notesMasterId r:id="rId210"/>
  </p:notesMasterIdLst>
  <p:sldIdLst>
    <p:sldId id="256" r:id="rId2"/>
    <p:sldId id="257" r:id="rId3"/>
    <p:sldId id="258" r:id="rId4"/>
    <p:sldId id="452" r:id="rId5"/>
    <p:sldId id="261" r:id="rId6"/>
    <p:sldId id="281" r:id="rId7"/>
    <p:sldId id="282" r:id="rId8"/>
    <p:sldId id="264" r:id="rId9"/>
    <p:sldId id="265" r:id="rId10"/>
    <p:sldId id="266" r:id="rId11"/>
    <p:sldId id="267" r:id="rId12"/>
    <p:sldId id="283" r:id="rId13"/>
    <p:sldId id="708" r:id="rId14"/>
    <p:sldId id="269" r:id="rId15"/>
    <p:sldId id="270" r:id="rId16"/>
    <p:sldId id="271" r:id="rId17"/>
    <p:sldId id="272" r:id="rId18"/>
    <p:sldId id="681" r:id="rId19"/>
    <p:sldId id="683" r:id="rId20"/>
    <p:sldId id="682" r:id="rId21"/>
    <p:sldId id="277" r:id="rId22"/>
    <p:sldId id="299" r:id="rId23"/>
    <p:sldId id="300" r:id="rId24"/>
    <p:sldId id="284" r:id="rId25"/>
    <p:sldId id="285" r:id="rId26"/>
    <p:sldId id="286" r:id="rId27"/>
    <p:sldId id="287" r:id="rId28"/>
    <p:sldId id="288" r:id="rId29"/>
    <p:sldId id="488" r:id="rId30"/>
    <p:sldId id="513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684" r:id="rId40"/>
    <p:sldId id="685" r:id="rId41"/>
    <p:sldId id="524" r:id="rId42"/>
    <p:sldId id="525" r:id="rId43"/>
    <p:sldId id="526" r:id="rId44"/>
    <p:sldId id="527" r:id="rId45"/>
    <p:sldId id="528" r:id="rId46"/>
    <p:sldId id="529" r:id="rId47"/>
    <p:sldId id="690" r:id="rId48"/>
    <p:sldId id="530" r:id="rId49"/>
    <p:sldId id="531" r:id="rId50"/>
    <p:sldId id="532" r:id="rId51"/>
    <p:sldId id="533" r:id="rId52"/>
    <p:sldId id="534" r:id="rId53"/>
    <p:sldId id="535" r:id="rId54"/>
    <p:sldId id="536" r:id="rId55"/>
    <p:sldId id="537" r:id="rId56"/>
    <p:sldId id="691" r:id="rId57"/>
    <p:sldId id="692" r:id="rId58"/>
    <p:sldId id="538" r:id="rId59"/>
    <p:sldId id="539" r:id="rId60"/>
    <p:sldId id="540" r:id="rId61"/>
    <p:sldId id="541" r:id="rId62"/>
    <p:sldId id="542" r:id="rId63"/>
    <p:sldId id="543" r:id="rId64"/>
    <p:sldId id="544" r:id="rId65"/>
    <p:sldId id="545" r:id="rId66"/>
    <p:sldId id="693" r:id="rId67"/>
    <p:sldId id="694" r:id="rId68"/>
    <p:sldId id="546" r:id="rId69"/>
    <p:sldId id="547" r:id="rId70"/>
    <p:sldId id="548" r:id="rId71"/>
    <p:sldId id="549" r:id="rId72"/>
    <p:sldId id="550" r:id="rId73"/>
    <p:sldId id="551" r:id="rId74"/>
    <p:sldId id="552" r:id="rId75"/>
    <p:sldId id="553" r:id="rId76"/>
    <p:sldId id="554" r:id="rId77"/>
    <p:sldId id="555" r:id="rId78"/>
    <p:sldId id="556" r:id="rId79"/>
    <p:sldId id="557" r:id="rId80"/>
    <p:sldId id="558" r:id="rId81"/>
    <p:sldId id="559" r:id="rId82"/>
    <p:sldId id="560" r:id="rId83"/>
    <p:sldId id="561" r:id="rId84"/>
    <p:sldId id="562" r:id="rId85"/>
    <p:sldId id="563" r:id="rId86"/>
    <p:sldId id="564" r:id="rId87"/>
    <p:sldId id="565" r:id="rId88"/>
    <p:sldId id="566" r:id="rId89"/>
    <p:sldId id="567" r:id="rId90"/>
    <p:sldId id="568" r:id="rId91"/>
    <p:sldId id="569" r:id="rId92"/>
    <p:sldId id="703" r:id="rId93"/>
    <p:sldId id="570" r:id="rId94"/>
    <p:sldId id="574" r:id="rId95"/>
    <p:sldId id="575" r:id="rId96"/>
    <p:sldId id="704" r:id="rId97"/>
    <p:sldId id="705" r:id="rId98"/>
    <p:sldId id="576" r:id="rId99"/>
    <p:sldId id="577" r:id="rId100"/>
    <p:sldId id="578" r:id="rId101"/>
    <p:sldId id="579" r:id="rId102"/>
    <p:sldId id="580" r:id="rId103"/>
    <p:sldId id="581" r:id="rId104"/>
    <p:sldId id="582" r:id="rId105"/>
    <p:sldId id="583" r:id="rId106"/>
    <p:sldId id="584" r:id="rId107"/>
    <p:sldId id="585" r:id="rId108"/>
    <p:sldId id="586" r:id="rId109"/>
    <p:sldId id="587" r:id="rId110"/>
    <p:sldId id="588" r:id="rId111"/>
    <p:sldId id="589" r:id="rId112"/>
    <p:sldId id="592" r:id="rId113"/>
    <p:sldId id="593" r:id="rId114"/>
    <p:sldId id="594" r:id="rId115"/>
    <p:sldId id="595" r:id="rId116"/>
    <p:sldId id="492" r:id="rId117"/>
    <p:sldId id="493" r:id="rId118"/>
    <p:sldId id="494" r:id="rId119"/>
    <p:sldId id="495" r:id="rId120"/>
    <p:sldId id="597" r:id="rId121"/>
    <p:sldId id="598" r:id="rId122"/>
    <p:sldId id="599" r:id="rId123"/>
    <p:sldId id="600" r:id="rId124"/>
    <p:sldId id="601" r:id="rId125"/>
    <p:sldId id="603" r:id="rId126"/>
    <p:sldId id="596" r:id="rId127"/>
    <p:sldId id="499" r:id="rId128"/>
    <p:sldId id="500" r:id="rId129"/>
    <p:sldId id="501" r:id="rId130"/>
    <p:sldId id="502" r:id="rId131"/>
    <p:sldId id="508" r:id="rId132"/>
    <p:sldId id="689" r:id="rId133"/>
    <p:sldId id="701" r:id="rId134"/>
    <p:sldId id="706" r:id="rId135"/>
    <p:sldId id="698" r:id="rId136"/>
    <p:sldId id="699" r:id="rId137"/>
    <p:sldId id="695" r:id="rId138"/>
    <p:sldId id="696" r:id="rId139"/>
    <p:sldId id="697" r:id="rId140"/>
    <p:sldId id="688" r:id="rId141"/>
    <p:sldId id="509" r:id="rId142"/>
    <p:sldId id="510" r:id="rId143"/>
    <p:sldId id="480" r:id="rId144"/>
    <p:sldId id="707" r:id="rId145"/>
    <p:sldId id="481" r:id="rId146"/>
    <p:sldId id="604" r:id="rId147"/>
    <p:sldId id="336" r:id="rId148"/>
    <p:sldId id="337" r:id="rId149"/>
    <p:sldId id="338" r:id="rId150"/>
    <p:sldId id="612" r:id="rId151"/>
    <p:sldId id="613" r:id="rId152"/>
    <p:sldId id="615" r:id="rId153"/>
    <p:sldId id="616" r:id="rId154"/>
    <p:sldId id="340" r:id="rId155"/>
    <p:sldId id="341" r:id="rId156"/>
    <p:sldId id="620" r:id="rId157"/>
    <p:sldId id="342" r:id="rId158"/>
    <p:sldId id="621" r:id="rId159"/>
    <p:sldId id="619" r:id="rId160"/>
    <p:sldId id="626" r:id="rId161"/>
    <p:sldId id="627" r:id="rId162"/>
    <p:sldId id="618" r:id="rId163"/>
    <p:sldId id="622" r:id="rId164"/>
    <p:sldId id="623" r:id="rId165"/>
    <p:sldId id="624" r:id="rId166"/>
    <p:sldId id="625" r:id="rId167"/>
    <p:sldId id="630" r:id="rId168"/>
    <p:sldId id="331" r:id="rId169"/>
    <p:sldId id="647" r:id="rId170"/>
    <p:sldId id="404" r:id="rId171"/>
    <p:sldId id="638" r:id="rId172"/>
    <p:sldId id="646" r:id="rId173"/>
    <p:sldId id="639" r:id="rId174"/>
    <p:sldId id="640" r:id="rId175"/>
    <p:sldId id="648" r:id="rId176"/>
    <p:sldId id="649" r:id="rId177"/>
    <p:sldId id="650" r:id="rId178"/>
    <p:sldId id="651" r:id="rId179"/>
    <p:sldId id="652" r:id="rId180"/>
    <p:sldId id="653" r:id="rId181"/>
    <p:sldId id="654" r:id="rId182"/>
    <p:sldId id="655" r:id="rId183"/>
    <p:sldId id="656" r:id="rId184"/>
    <p:sldId id="657" r:id="rId185"/>
    <p:sldId id="658" r:id="rId186"/>
    <p:sldId id="659" r:id="rId187"/>
    <p:sldId id="660" r:id="rId188"/>
    <p:sldId id="661" r:id="rId189"/>
    <p:sldId id="662" r:id="rId190"/>
    <p:sldId id="663" r:id="rId191"/>
    <p:sldId id="664" r:id="rId192"/>
    <p:sldId id="665" r:id="rId193"/>
    <p:sldId id="666" r:id="rId194"/>
    <p:sldId id="667" r:id="rId195"/>
    <p:sldId id="668" r:id="rId196"/>
    <p:sldId id="669" r:id="rId197"/>
    <p:sldId id="420" r:id="rId198"/>
    <p:sldId id="421" r:id="rId199"/>
    <p:sldId id="679" r:id="rId200"/>
    <p:sldId id="671" r:id="rId201"/>
    <p:sldId id="673" r:id="rId202"/>
    <p:sldId id="674" r:id="rId203"/>
    <p:sldId id="680" r:id="rId204"/>
    <p:sldId id="675" r:id="rId205"/>
    <p:sldId id="676" r:id="rId206"/>
    <p:sldId id="677" r:id="rId207"/>
    <p:sldId id="678" r:id="rId208"/>
    <p:sldId id="435" r:id="rId209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Verdana" panose="020B0604030504040204" pitchFamily="34" charset="0"/>
        <a:ea typeface="楷体_GB2312" pitchFamily="1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0000"/>
    <a:srgbClr val="8FE2FF"/>
    <a:srgbClr val="0066FF"/>
    <a:srgbClr val="009ED6"/>
    <a:srgbClr val="FF3300"/>
    <a:srgbClr val="21C5FF"/>
    <a:srgbClr val="3FC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中度样式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202B0CA-FC54-4496-8BCA-5EF66A818D29}" styleName="深色样式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43" autoAdjust="0"/>
    <p:restoredTop sz="87770" autoAdjust="0"/>
  </p:normalViewPr>
  <p:slideViewPr>
    <p:cSldViewPr>
      <p:cViewPr varScale="1">
        <p:scale>
          <a:sx n="83" d="100"/>
          <a:sy n="83" d="100"/>
        </p:scale>
        <p:origin x="96" y="5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0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ableStyles" Target="tableStyle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notesMaster" Target="notesMasters/notesMaster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viewProps" Target="view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wmf"/><Relationship Id="rId1" Type="http://schemas.openxmlformats.org/officeDocument/2006/relationships/image" Target="../media/image27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48C8503-25E0-4CC6-9561-470FE3316788}" type="datetimeFigureOut">
              <a:rPr lang="zh-CN" altLang="en-US"/>
              <a:pPr>
                <a:defRPr/>
              </a:pPr>
              <a:t>2024/12/11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2FCE06B6-ABEF-4B73-B1B2-A367FE8552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9191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E06B6-ABEF-4B73-B1B2-A367FE8552FC}" type="slidenum">
              <a:rPr lang="zh-CN" altLang="en-US" smtClean="0"/>
              <a:pPr>
                <a:defRPr/>
              </a:pPr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904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FCE06B6-ABEF-4B73-B1B2-A367FE8552FC}" type="slidenum">
              <a:rPr lang="zh-CN" altLang="en-US" smtClean="0"/>
              <a:pPr>
                <a:defRPr/>
              </a:pPr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404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A6583-1220-479B-AAEF-C89ED522032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989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97A76B-0BD8-46C8-9B09-7F5FADF5D6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7741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34CB2E-A3F0-4929-9A2E-1791759D073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142058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4B0019-2B64-44BD-9E45-C378F53B5F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1215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1970BA-C5C2-48B3-8301-A7851616178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5762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94D75-800C-49C6-86CD-50D793A8F8A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675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285D55-0BBF-4423-AD74-EBA8CBE74F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60647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5064E1-F9C4-4D9C-BBC5-3CFFFA759B5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277720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B008A8-5DB6-4495-A15A-A070A1F3959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92296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191E1A-3835-4298-8EDC-F4E877438D9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67891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0B3B88-B22D-409D-BC4E-91506A18A5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36375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3ED42A34-27F7-45C4-970A-556699B97E5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1.pn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NUL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79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78.w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1.emf"/><Relationship Id="rId2" Type="http://schemas.openxmlformats.org/officeDocument/2006/relationships/image" Target="../media/image280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0.png"/><Relationship Id="rId4" Type="http://schemas.openxmlformats.org/officeDocument/2006/relationships/image" Target="../media/image750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82.wmf"/><Relationship Id="rId4" Type="http://schemas.openxmlformats.org/officeDocument/2006/relationships/oleObject" Target="../embeddings/oleObject2.bin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png"/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0.png"/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webp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8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1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921.png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jpe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9.png"/><Relationship Id="rId7" Type="http://schemas.openxmlformats.org/officeDocument/2006/relationships/image" Target="../media/image2941.png"/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0.png"/><Relationship Id="rId5" Type="http://schemas.openxmlformats.org/officeDocument/2006/relationships/image" Target="../media/image2921.png"/><Relationship Id="rId4" Type="http://schemas.openxmlformats.org/officeDocument/2006/relationships/image" Target="../media/image590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611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image" Target="../media/image29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91.png"/><Relationship Id="rId4" Type="http://schemas.openxmlformats.org/officeDocument/2006/relationships/image" Target="../media/image302.png"/></Relationships>
</file>

<file path=ppt/slides/_rels/slide1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51.png"/><Relationship Id="rId3" Type="http://schemas.openxmlformats.org/officeDocument/2006/relationships/image" Target="../media/image3000.png"/><Relationship Id="rId7" Type="http://schemas.openxmlformats.org/officeDocument/2006/relationships/image" Target="../media/image3041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5.png"/><Relationship Id="rId5" Type="http://schemas.openxmlformats.org/officeDocument/2006/relationships/image" Target="../media/image304.png"/><Relationship Id="rId4" Type="http://schemas.openxmlformats.org/officeDocument/2006/relationships/image" Target="../media/image2981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9.png"/><Relationship Id="rId5" Type="http://schemas.openxmlformats.org/officeDocument/2006/relationships/image" Target="../media/image308.png"/><Relationship Id="rId4" Type="http://schemas.openxmlformats.org/officeDocument/2006/relationships/image" Target="../media/image307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8.png"/><Relationship Id="rId4" Type="http://schemas.openxmlformats.org/officeDocument/2006/relationships/image" Target="../media/image312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png"/><Relationship Id="rId7" Type="http://schemas.openxmlformats.org/officeDocument/2006/relationships/image" Target="../media/image2540.png"/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30.png"/><Relationship Id="rId5" Type="http://schemas.openxmlformats.org/officeDocument/2006/relationships/image" Target="../media/image325.png"/><Relationship Id="rId4" Type="http://schemas.openxmlformats.org/officeDocument/2006/relationships/image" Target="../media/image314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7" Type="http://schemas.openxmlformats.org/officeDocument/2006/relationships/image" Target="../media/image320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9.png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2.png"/><Relationship Id="rId2" Type="http://schemas.openxmlformats.org/officeDocument/2006/relationships/image" Target="../media/image15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30.png"/><Relationship Id="rId4" Type="http://schemas.openxmlformats.org/officeDocument/2006/relationships/image" Target="../media/image2220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4.png"/><Relationship Id="rId7" Type="http://schemas.openxmlformats.org/officeDocument/2006/relationships/image" Target="../media/image329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8.png"/><Relationship Id="rId5" Type="http://schemas.openxmlformats.org/officeDocument/2006/relationships/image" Target="../media/image327.png"/><Relationship Id="rId4" Type="http://schemas.openxmlformats.org/officeDocument/2006/relationships/image" Target="../media/image3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32.png"/><Relationship Id="rId3" Type="http://schemas.openxmlformats.org/officeDocument/2006/relationships/image" Target="../media/image308.png"/><Relationship Id="rId12" Type="http://schemas.openxmlformats.org/officeDocument/2006/relationships/image" Target="../media/image331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2660.png"/><Relationship Id="rId6" Type="http://schemas.openxmlformats.org/officeDocument/2006/relationships/image" Target="../media/image2530.png"/><Relationship Id="rId4" Type="http://schemas.openxmlformats.org/officeDocument/2006/relationships/image" Target="../media/image314.png"/></Relationships>
</file>

<file path=ppt/slides/_rels/slide1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40.png"/><Relationship Id="rId3" Type="http://schemas.openxmlformats.org/officeDocument/2006/relationships/image" Target="../media/image341.png"/><Relationship Id="rId7" Type="http://schemas.openxmlformats.org/officeDocument/2006/relationships/image" Target="../media/image3330.png"/><Relationship Id="rId2" Type="http://schemas.openxmlformats.org/officeDocument/2006/relationships/image" Target="../media/image3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4.png"/><Relationship Id="rId5" Type="http://schemas.openxmlformats.org/officeDocument/2006/relationships/image" Target="../media/image343.png"/><Relationship Id="rId10" Type="http://schemas.openxmlformats.org/officeDocument/2006/relationships/image" Target="../media/image336.png"/><Relationship Id="rId4" Type="http://schemas.openxmlformats.org/officeDocument/2006/relationships/image" Target="../media/image342.png"/><Relationship Id="rId9" Type="http://schemas.openxmlformats.org/officeDocument/2006/relationships/image" Target="../media/image335.png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6.png"/><Relationship Id="rId2" Type="http://schemas.openxmlformats.org/officeDocument/2006/relationships/image" Target="../media/image3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8.png"/><Relationship Id="rId4" Type="http://schemas.openxmlformats.org/officeDocument/2006/relationships/image" Target="../media/image347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1.png"/><Relationship Id="rId5" Type="http://schemas.openxmlformats.org/officeDocument/2006/relationships/image" Target="../media/image350.png"/><Relationship Id="rId4" Type="http://schemas.openxmlformats.org/officeDocument/2006/relationships/image" Target="../media/image349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3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6.png"/><Relationship Id="rId2" Type="http://schemas.openxmlformats.org/officeDocument/2006/relationships/image" Target="../media/image3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7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2.png"/><Relationship Id="rId2" Type="http://schemas.openxmlformats.org/officeDocument/2006/relationships/image" Target="../media/image3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9.png"/><Relationship Id="rId2" Type="http://schemas.openxmlformats.org/officeDocument/2006/relationships/image" Target="../media/image3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3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1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9.png"/><Relationship Id="rId5" Type="http://schemas.openxmlformats.org/officeDocument/2006/relationships/image" Target="../media/image362.png"/><Relationship Id="rId4" Type="http://schemas.openxmlformats.org/officeDocument/2006/relationships/image" Target="../media/image3531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3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4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5.png"/><Relationship Id="rId2" Type="http://schemas.openxmlformats.org/officeDocument/2006/relationships/image" Target="../media/image17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0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7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.png"/><Relationship Id="rId2" Type="http://schemas.openxmlformats.org/officeDocument/2006/relationships/image" Target="../media/image3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.png"/><Relationship Id="rId5" Type="http://schemas.openxmlformats.org/officeDocument/2006/relationships/image" Target="../media/image371.png"/><Relationship Id="rId4" Type="http://schemas.openxmlformats.org/officeDocument/2006/relationships/image" Target="../media/image370.png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4.png"/><Relationship Id="rId2" Type="http://schemas.openxmlformats.org/officeDocument/2006/relationships/image" Target="../media/image37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6.png"/><Relationship Id="rId4" Type="http://schemas.openxmlformats.org/officeDocument/2006/relationships/image" Target="../media/image375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7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8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0.png"/><Relationship Id="rId2" Type="http://schemas.openxmlformats.org/officeDocument/2006/relationships/image" Target="../media/image3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.png"/><Relationship Id="rId5" Type="http://schemas.openxmlformats.org/officeDocument/2006/relationships/image" Target="../media/image380.png"/><Relationship Id="rId4" Type="http://schemas.openxmlformats.org/officeDocument/2006/relationships/image" Target="../media/image3050.png"/></Relationships>
</file>

<file path=ppt/slides/_rels/slide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8.png"/><Relationship Id="rId3" Type="http://schemas.openxmlformats.org/officeDocument/2006/relationships/image" Target="../media/image383.png"/><Relationship Id="rId7" Type="http://schemas.openxmlformats.org/officeDocument/2006/relationships/image" Target="../media/image387.png"/><Relationship Id="rId2" Type="http://schemas.openxmlformats.org/officeDocument/2006/relationships/image" Target="../media/image3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6.png"/><Relationship Id="rId5" Type="http://schemas.openxmlformats.org/officeDocument/2006/relationships/image" Target="../media/image385.png"/><Relationship Id="rId4" Type="http://schemas.openxmlformats.org/officeDocument/2006/relationships/image" Target="../media/image38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image" Target="../media/image38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2.png"/><Relationship Id="rId5" Type="http://schemas.openxmlformats.org/officeDocument/2006/relationships/image" Target="../media/image391.png"/><Relationship Id="rId4" Type="http://schemas.openxmlformats.org/officeDocument/2006/relationships/image" Target="../media/image3160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0.png"/><Relationship Id="rId2" Type="http://schemas.openxmlformats.org/officeDocument/2006/relationships/image" Target="../media/image3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0.png"/><Relationship Id="rId5" Type="http://schemas.openxmlformats.org/officeDocument/2006/relationships/image" Target="../media/image395.png"/><Relationship Id="rId4" Type="http://schemas.openxmlformats.org/officeDocument/2006/relationships/image" Target="../media/image394.png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0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7.png"/><Relationship Id="rId2" Type="http://schemas.openxmlformats.org/officeDocument/2006/relationships/image" Target="../media/image3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8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50.png"/><Relationship Id="rId2" Type="http://schemas.openxmlformats.org/officeDocument/2006/relationships/image" Target="../media/image3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60.png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9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2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3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5.png"/><Relationship Id="rId2" Type="http://schemas.openxmlformats.org/officeDocument/2006/relationships/image" Target="../media/image404.pn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7.png"/><Relationship Id="rId4" Type="http://schemas.openxmlformats.org/officeDocument/2006/relationships/image" Target="../media/image40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8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60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3.png"/><Relationship Id="rId3" Type="http://schemas.openxmlformats.org/officeDocument/2006/relationships/image" Target="../media/image409.png"/><Relationship Id="rId7" Type="http://schemas.openxmlformats.org/officeDocument/2006/relationships/image" Target="../media/image412.png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1.png"/><Relationship Id="rId5" Type="http://schemas.openxmlformats.org/officeDocument/2006/relationships/image" Target="../media/image510.png"/><Relationship Id="rId4" Type="http://schemas.openxmlformats.org/officeDocument/2006/relationships/image" Target="../media/image411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34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30.png"/><Relationship Id="rId4" Type="http://schemas.openxmlformats.org/officeDocument/2006/relationships/image" Target="../media/image413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4.png"/><Relationship Id="rId2" Type="http://schemas.openxmlformats.org/officeDocument/2006/relationships/image" Target="../media/image34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6.png"/><Relationship Id="rId4" Type="http://schemas.openxmlformats.org/officeDocument/2006/relationships/image" Target="../media/image415.png"/></Relationships>
</file>

<file path=ppt/slides/_rels/slide1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30.png"/><Relationship Id="rId3" Type="http://schemas.openxmlformats.org/officeDocument/2006/relationships/image" Target="../media/image417.png"/><Relationship Id="rId7" Type="http://schemas.openxmlformats.org/officeDocument/2006/relationships/image" Target="../media/image3520.png"/><Relationship Id="rId2" Type="http://schemas.openxmlformats.org/officeDocument/2006/relationships/image" Target="../media/image4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0.png"/><Relationship Id="rId11" Type="http://schemas.openxmlformats.org/officeDocument/2006/relationships/image" Target="../media/image3550.png"/><Relationship Id="rId5" Type="http://schemas.openxmlformats.org/officeDocument/2006/relationships/image" Target="../media/image419.png"/><Relationship Id="rId10" Type="http://schemas.openxmlformats.org/officeDocument/2006/relationships/image" Target="../media/image2210.png"/><Relationship Id="rId4" Type="http://schemas.openxmlformats.org/officeDocument/2006/relationships/image" Target="../media/image418.png"/><Relationship Id="rId9" Type="http://schemas.openxmlformats.org/officeDocument/2006/relationships/image" Target="../media/image4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2.png"/><Relationship Id="rId2" Type="http://schemas.openxmlformats.org/officeDocument/2006/relationships/image" Target="../media/image25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10.png"/><Relationship Id="rId4" Type="http://schemas.openxmlformats.org/officeDocument/2006/relationships/image" Target="../media/image271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3.png"/><Relationship Id="rId2" Type="http://schemas.openxmlformats.org/officeDocument/2006/relationships/image" Target="../media/image29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4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11.png"/><Relationship Id="rId2" Type="http://schemas.openxmlformats.org/officeDocument/2006/relationships/image" Target="../media/image425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7.png"/><Relationship Id="rId7" Type="http://schemas.openxmlformats.org/officeDocument/2006/relationships/image" Target="../media/image426.png"/><Relationship Id="rId2" Type="http://schemas.openxmlformats.org/officeDocument/2006/relationships/image" Target="../media/image3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11.png"/><Relationship Id="rId9" Type="http://schemas.openxmlformats.org/officeDocument/2006/relationships/image" Target="../media/image428.png"/></Relationships>
</file>

<file path=ppt/slides/_rels/slide1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0.png"/><Relationship Id="rId3" Type="http://schemas.openxmlformats.org/officeDocument/2006/relationships/image" Target="../media/image429.png"/><Relationship Id="rId7" Type="http://schemas.openxmlformats.org/officeDocument/2006/relationships/image" Target="../media/image441.png"/><Relationship Id="rId2" Type="http://schemas.openxmlformats.org/officeDocument/2006/relationships/image" Target="../media/image39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0.png"/><Relationship Id="rId5" Type="http://schemas.openxmlformats.org/officeDocument/2006/relationships/image" Target="../media/image4290.png"/><Relationship Id="rId4" Type="http://schemas.openxmlformats.org/officeDocument/2006/relationships/image" Target="../media/image4110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1.png"/><Relationship Id="rId2" Type="http://schemas.openxmlformats.org/officeDocument/2006/relationships/image" Target="../media/image36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4.png"/><Relationship Id="rId5" Type="http://schemas.openxmlformats.org/officeDocument/2006/relationships/image" Target="../media/image433.png"/><Relationship Id="rId4" Type="http://schemas.openxmlformats.org/officeDocument/2006/relationships/image" Target="../media/image43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90.png"/><Relationship Id="rId7" Type="http://schemas.openxmlformats.org/officeDocument/2006/relationships/image" Target="../media/image37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20.png"/><Relationship Id="rId5" Type="http://schemas.openxmlformats.org/officeDocument/2006/relationships/image" Target="../media/image435.png"/><Relationship Id="rId4" Type="http://schemas.openxmlformats.org/officeDocument/2006/relationships/image" Target="../media/image37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7.png"/><Relationship Id="rId2" Type="http://schemas.openxmlformats.org/officeDocument/2006/relationships/image" Target="../media/image4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3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3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10.png"/><Relationship Id="rId5" Type="http://schemas.openxmlformats.org/officeDocument/2006/relationships/image" Target="../media/image3800.png"/><Relationship Id="rId4" Type="http://schemas.openxmlformats.org/officeDocument/2006/relationships/image" Target="../media/image63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9.png"/><Relationship Id="rId2" Type="http://schemas.openxmlformats.org/officeDocument/2006/relationships/image" Target="../media/image438.png"/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3.png"/><Relationship Id="rId2" Type="http://schemas.openxmlformats.org/officeDocument/2006/relationships/image" Target="../media/image384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20.png"/><Relationship Id="rId2" Type="http://schemas.openxmlformats.org/officeDocument/2006/relationships/image" Target="../media/image7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30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50.png"/><Relationship Id="rId2" Type="http://schemas.openxmlformats.org/officeDocument/2006/relationships/image" Target="../media/image3940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2.png"/><Relationship Id="rId2" Type="http://schemas.openxmlformats.org/officeDocument/2006/relationships/image" Target="../media/image39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5" Type="http://schemas.openxmlformats.org/officeDocument/2006/relationships/image" Target="../media/image3980.png"/><Relationship Id="rId4" Type="http://schemas.openxmlformats.org/officeDocument/2006/relationships/image" Target="../media/image3970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4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5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30.png"/><Relationship Id="rId2" Type="http://schemas.openxmlformats.org/officeDocument/2006/relationships/image" Target="../media/image446.png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41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9.png"/><Relationship Id="rId5" Type="http://schemas.openxmlformats.org/officeDocument/2006/relationships/image" Target="../media/image448.png"/><Relationship Id="rId4" Type="http://schemas.openxmlformats.org/officeDocument/2006/relationships/image" Target="../media/image4051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3.png"/><Relationship Id="rId2" Type="http://schemas.openxmlformats.org/officeDocument/2006/relationships/image" Target="../media/image404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00.png"/><Relationship Id="rId3" Type="http://schemas.openxmlformats.org/officeDocument/2006/relationships/image" Target="../media/image4050.png"/><Relationship Id="rId7" Type="http://schemas.openxmlformats.org/officeDocument/2006/relationships/image" Target="../media/image451.pn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80.png"/><Relationship Id="rId5" Type="http://schemas.openxmlformats.org/officeDocument/2006/relationships/image" Target="../media/image4060.png"/><Relationship Id="rId4" Type="http://schemas.openxmlformats.org/officeDocument/2006/relationships/image" Target="../media/image93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2.png"/><Relationship Id="rId2" Type="http://schemas.openxmlformats.org/officeDocument/2006/relationships/image" Target="../media/image4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0.png"/><Relationship Id="rId5" Type="http://schemas.openxmlformats.org/officeDocument/2006/relationships/image" Target="../media/image453.png"/><Relationship Id="rId4" Type="http://schemas.openxmlformats.org/officeDocument/2006/relationships/image" Target="../media/image413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4.png"/><Relationship Id="rId7" Type="http://schemas.openxmlformats.org/officeDocument/2006/relationships/image" Target="../media/image456.png"/><Relationship Id="rId2" Type="http://schemas.openxmlformats.org/officeDocument/2006/relationships/image" Target="../media/image41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90.png"/><Relationship Id="rId5" Type="http://schemas.openxmlformats.org/officeDocument/2006/relationships/image" Target="../media/image455.png"/><Relationship Id="rId4" Type="http://schemas.openxmlformats.org/officeDocument/2006/relationships/image" Target="../media/image417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8.png"/><Relationship Id="rId2" Type="http://schemas.openxmlformats.org/officeDocument/2006/relationships/image" Target="../media/image4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5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42.png"/><Relationship Id="rId7" Type="http://schemas.openxmlformats.org/officeDocument/2006/relationships/image" Target="../media/image8.png"/><Relationship Id="rId2" Type="http://schemas.openxmlformats.org/officeDocument/2006/relationships/image" Target="../media/image4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480.png"/><Relationship Id="rId4" Type="http://schemas.openxmlformats.org/officeDocument/2006/relationships/image" Target="../media/image4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0.png"/><Relationship Id="rId4" Type="http://schemas.openxmlformats.org/officeDocument/2006/relationships/image" Target="../media/image10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1.png"/><Relationship Id="rId5" Type="http://schemas.openxmlformats.org/officeDocument/2006/relationships/image" Target="../media/image891.png"/><Relationship Id="rId4" Type="http://schemas.openxmlformats.org/officeDocument/2006/relationships/image" Target="../media/image8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12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png"/><Relationship Id="rId11" Type="http://schemas.openxmlformats.org/officeDocument/2006/relationships/image" Target="../media/image940.png"/><Relationship Id="rId5" Type="http://schemas.openxmlformats.org/officeDocument/2006/relationships/image" Target="../media/image90.png"/><Relationship Id="rId10" Type="http://schemas.openxmlformats.org/officeDocument/2006/relationships/image" Target="../media/image94.png"/><Relationship Id="rId4" Type="http://schemas.openxmlformats.org/officeDocument/2006/relationships/image" Target="../media/image89.png"/><Relationship Id="rId9" Type="http://schemas.openxmlformats.org/officeDocument/2006/relationships/image" Target="../media/image9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4.png"/><Relationship Id="rId3" Type="http://schemas.openxmlformats.org/officeDocument/2006/relationships/image" Target="../media/image97.png"/><Relationship Id="rId7" Type="http://schemas.openxmlformats.org/officeDocument/2006/relationships/image" Target="../media/image99.png"/><Relationship Id="rId12" Type="http://schemas.openxmlformats.org/officeDocument/2006/relationships/image" Target="../media/image103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1.png"/><Relationship Id="rId5" Type="http://schemas.openxmlformats.org/officeDocument/2006/relationships/image" Target="../media/image980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10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0.png"/><Relationship Id="rId7" Type="http://schemas.openxmlformats.org/officeDocument/2006/relationships/image" Target="../media/image900.png"/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png"/><Relationship Id="rId11" Type="http://schemas.openxmlformats.org/officeDocument/2006/relationships/image" Target="../media/image114.png"/><Relationship Id="rId5" Type="http://schemas.openxmlformats.org/officeDocument/2006/relationships/image" Target="../media/image1110.png"/><Relationship Id="rId10" Type="http://schemas.openxmlformats.org/officeDocument/2006/relationships/image" Target="../media/image113.png"/><Relationship Id="rId4" Type="http://schemas.openxmlformats.org/officeDocument/2006/relationships/image" Target="../media/image1100.png"/><Relationship Id="rId9" Type="http://schemas.openxmlformats.org/officeDocument/2006/relationships/image" Target="../media/image14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0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1.png"/><Relationship Id="rId3" Type="http://schemas.openxmlformats.org/officeDocument/2006/relationships/image" Target="../media/image166.png"/><Relationship Id="rId7" Type="http://schemas.openxmlformats.org/officeDocument/2006/relationships/image" Target="../media/image133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67.png"/><Relationship Id="rId9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.png"/><Relationship Id="rId5" Type="http://schemas.openxmlformats.org/officeDocument/2006/relationships/image" Target="../media/image176.png"/><Relationship Id="rId4" Type="http://schemas.openxmlformats.org/officeDocument/2006/relationships/image" Target="../media/image145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7.png"/><Relationship Id="rId7" Type="http://schemas.openxmlformats.org/officeDocument/2006/relationships/image" Target="../media/image149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2.png"/><Relationship Id="rId5" Type="http://schemas.openxmlformats.org/officeDocument/2006/relationships/image" Target="../media/image148.pn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3.png"/><Relationship Id="rId7" Type="http://schemas.openxmlformats.org/officeDocument/2006/relationships/image" Target="../media/image159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163.png"/><Relationship Id="rId7" Type="http://schemas.openxmlformats.org/officeDocument/2006/relationships/image" Target="../media/image171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8.png"/><Relationship Id="rId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13" Type="http://schemas.openxmlformats.org/officeDocument/2006/relationships/image" Target="../media/image181.png"/><Relationship Id="rId3" Type="http://schemas.openxmlformats.org/officeDocument/2006/relationships/image" Target="../media/image175.png"/><Relationship Id="rId7" Type="http://schemas.openxmlformats.org/officeDocument/2006/relationships/image" Target="../media/image179.png"/><Relationship Id="rId12" Type="http://schemas.openxmlformats.org/officeDocument/2006/relationships/image" Target="../media/image1800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1.png"/><Relationship Id="rId11" Type="http://schemas.openxmlformats.org/officeDocument/2006/relationships/image" Target="../media/image1791.png"/><Relationship Id="rId5" Type="http://schemas.openxmlformats.org/officeDocument/2006/relationships/image" Target="../media/image178.png"/><Relationship Id="rId10" Type="http://schemas.openxmlformats.org/officeDocument/2006/relationships/image" Target="../media/image1781.png"/><Relationship Id="rId4" Type="http://schemas.openxmlformats.org/officeDocument/2006/relationships/image" Target="../media/image177.png"/><Relationship Id="rId9" Type="http://schemas.openxmlformats.org/officeDocument/2006/relationships/image" Target="../media/image177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4" Type="http://schemas.openxmlformats.org/officeDocument/2006/relationships/image" Target="../media/image18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9.png"/><Relationship Id="rId7" Type="http://schemas.openxmlformats.org/officeDocument/2006/relationships/image" Target="../media/image191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501.png"/><Relationship Id="rId4" Type="http://schemas.openxmlformats.org/officeDocument/2006/relationships/image" Target="../media/image1491.png"/><Relationship Id="rId9" Type="http://schemas.openxmlformats.org/officeDocument/2006/relationships/image" Target="../media/image193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8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7.png"/><Relationship Id="rId5" Type="http://schemas.openxmlformats.org/officeDocument/2006/relationships/image" Target="../media/image206.png"/><Relationship Id="rId4" Type="http://schemas.openxmlformats.org/officeDocument/2006/relationships/image" Target="../media/image205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1.png"/><Relationship Id="rId13" Type="http://schemas.openxmlformats.org/officeDocument/2006/relationships/image" Target="../media/image212.png"/><Relationship Id="rId3" Type="http://schemas.openxmlformats.org/officeDocument/2006/relationships/image" Target="../media/image208.png"/><Relationship Id="rId12" Type="http://schemas.openxmlformats.org/officeDocument/2006/relationships/image" Target="../media/image211.png"/><Relationship Id="rId2" Type="http://schemas.openxmlformats.org/officeDocument/2006/relationships/image" Target="../media/image2040.png"/><Relationship Id="rId16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189.png"/><Relationship Id="rId5" Type="http://schemas.openxmlformats.org/officeDocument/2006/relationships/image" Target="../media/image210.png"/><Relationship Id="rId15" Type="http://schemas.openxmlformats.org/officeDocument/2006/relationships/image" Target="../media/image214.png"/><Relationship Id="rId10" Type="http://schemas.openxmlformats.org/officeDocument/2006/relationships/image" Target="../media/image213.png"/><Relationship Id="rId4" Type="http://schemas.openxmlformats.org/officeDocument/2006/relationships/image" Target="../media/image209.png"/><Relationship Id="rId9" Type="http://schemas.openxmlformats.org/officeDocument/2006/relationships/image" Target="../media/image2120.png"/><Relationship Id="rId14" Type="http://schemas.openxmlformats.org/officeDocument/2006/relationships/image" Target="../media/image20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7.png"/><Relationship Id="rId7" Type="http://schemas.openxmlformats.org/officeDocument/2006/relationships/image" Target="../media/image2190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9.png"/><Relationship Id="rId4" Type="http://schemas.openxmlformats.org/officeDocument/2006/relationships/image" Target="../media/image218.png"/><Relationship Id="rId9" Type="http://schemas.openxmlformats.org/officeDocument/2006/relationships/image" Target="../media/image21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1.png"/><Relationship Id="rId3" Type="http://schemas.openxmlformats.org/officeDocument/2006/relationships/image" Target="../media/image227.png"/><Relationship Id="rId7" Type="http://schemas.openxmlformats.org/officeDocument/2006/relationships/image" Target="../media/image230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9.png"/><Relationship Id="rId5" Type="http://schemas.openxmlformats.org/officeDocument/2006/relationships/image" Target="../media/image223.png"/><Relationship Id="rId4" Type="http://schemas.openxmlformats.org/officeDocument/2006/relationships/image" Target="../media/image22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4.png"/><Relationship Id="rId5" Type="http://schemas.openxmlformats.org/officeDocument/2006/relationships/image" Target="../media/image225.png"/><Relationship Id="rId4" Type="http://schemas.openxmlformats.org/officeDocument/2006/relationships/image" Target="../media/image2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8.pn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2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0.png"/><Relationship Id="rId3" Type="http://schemas.openxmlformats.org/officeDocument/2006/relationships/image" Target="../media/image245.png"/><Relationship Id="rId7" Type="http://schemas.openxmlformats.org/officeDocument/2006/relationships/image" Target="../media/image1390.png"/><Relationship Id="rId2" Type="http://schemas.openxmlformats.org/officeDocument/2006/relationships/image" Target="../media/image13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7.png"/><Relationship Id="rId5" Type="http://schemas.openxmlformats.org/officeDocument/2006/relationships/image" Target="../media/image1370.png"/><Relationship Id="rId4" Type="http://schemas.openxmlformats.org/officeDocument/2006/relationships/image" Target="../media/image246.png"/><Relationship Id="rId9" Type="http://schemas.openxmlformats.org/officeDocument/2006/relationships/image" Target="../media/image141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0.png"/><Relationship Id="rId3" Type="http://schemas.openxmlformats.org/officeDocument/2006/relationships/image" Target="../media/image1430.png"/><Relationship Id="rId7" Type="http://schemas.openxmlformats.org/officeDocument/2006/relationships/image" Target="../media/image1470.png"/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60.png"/><Relationship Id="rId11" Type="http://schemas.openxmlformats.org/officeDocument/2006/relationships/image" Target="../media/image247.png"/><Relationship Id="rId5" Type="http://schemas.openxmlformats.org/officeDocument/2006/relationships/image" Target="../media/image1450.png"/><Relationship Id="rId10" Type="http://schemas.openxmlformats.org/officeDocument/2006/relationships/image" Target="../media/image1500.png"/><Relationship Id="rId4" Type="http://schemas.openxmlformats.org/officeDocument/2006/relationships/image" Target="../media/image1750.png"/><Relationship Id="rId9" Type="http://schemas.openxmlformats.org/officeDocument/2006/relationships/image" Target="../media/image149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0.png"/><Relationship Id="rId3" Type="http://schemas.openxmlformats.org/officeDocument/2006/relationships/image" Target="../media/image1520.png"/><Relationship Id="rId7" Type="http://schemas.openxmlformats.org/officeDocument/2006/relationships/image" Target="../media/image1560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0.png"/><Relationship Id="rId11" Type="http://schemas.openxmlformats.org/officeDocument/2006/relationships/image" Target="../media/image1801.png"/><Relationship Id="rId5" Type="http://schemas.openxmlformats.org/officeDocument/2006/relationships/image" Target="../media/image1540.png"/><Relationship Id="rId10" Type="http://schemas.openxmlformats.org/officeDocument/2006/relationships/image" Target="../media/image1790.png"/><Relationship Id="rId4" Type="http://schemas.openxmlformats.org/officeDocument/2006/relationships/image" Target="../media/image250.png"/><Relationship Id="rId9" Type="http://schemas.openxmlformats.org/officeDocument/2006/relationships/image" Target="../media/image1580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0.png"/><Relationship Id="rId13" Type="http://schemas.openxmlformats.org/officeDocument/2006/relationships/image" Target="../media/image1700.png"/><Relationship Id="rId3" Type="http://schemas.openxmlformats.org/officeDocument/2006/relationships/image" Target="../media/image252.png"/><Relationship Id="rId7" Type="http://schemas.openxmlformats.org/officeDocument/2006/relationships/image" Target="../media/image256.png"/><Relationship Id="rId12" Type="http://schemas.openxmlformats.org/officeDocument/2006/relationships/image" Target="../media/image1690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11" Type="http://schemas.openxmlformats.org/officeDocument/2006/relationships/image" Target="../media/image1680.png"/><Relationship Id="rId5" Type="http://schemas.openxmlformats.org/officeDocument/2006/relationships/image" Target="../media/image254.png"/><Relationship Id="rId15" Type="http://schemas.openxmlformats.org/officeDocument/2006/relationships/image" Target="../media/image1720.png"/><Relationship Id="rId10" Type="http://schemas.openxmlformats.org/officeDocument/2006/relationships/image" Target="../media/image1670.png"/><Relationship Id="rId4" Type="http://schemas.openxmlformats.org/officeDocument/2006/relationships/image" Target="../media/image253.png"/><Relationship Id="rId9" Type="http://schemas.openxmlformats.org/officeDocument/2006/relationships/image" Target="../media/image1660.png"/><Relationship Id="rId14" Type="http://schemas.openxmlformats.org/officeDocument/2006/relationships/image" Target="../media/image17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0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7" Type="http://schemas.openxmlformats.org/officeDocument/2006/relationships/image" Target="../media/image259.png"/><Relationship Id="rId2" Type="http://schemas.openxmlformats.org/officeDocument/2006/relationships/image" Target="../media/image24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50.png"/><Relationship Id="rId5" Type="http://schemas.openxmlformats.org/officeDocument/2006/relationships/image" Target="../media/image258.png"/><Relationship Id="rId4" Type="http://schemas.openxmlformats.org/officeDocument/2006/relationships/image" Target="../media/image243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601.png"/><Relationship Id="rId7" Type="http://schemas.openxmlformats.org/officeDocument/2006/relationships/image" Target="../media/image268.png"/><Relationship Id="rId2" Type="http://schemas.openxmlformats.org/officeDocument/2006/relationships/image" Target="../media/image26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6.emf"/><Relationship Id="rId5" Type="http://schemas.openxmlformats.org/officeDocument/2006/relationships/image" Target="../media/image266.png"/><Relationship Id="rId4" Type="http://schemas.openxmlformats.org/officeDocument/2006/relationships/image" Target="../media/image265.e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6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0.png"/><Relationship Id="rId2" Type="http://schemas.openxmlformats.org/officeDocument/2006/relationships/image" Target="../media/image8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4"/>
          <p:cNvSpPr>
            <a:spLocks noChangeArrowheads="1"/>
          </p:cNvSpPr>
          <p:nvPr/>
        </p:nvSpPr>
        <p:spPr bwMode="auto">
          <a:xfrm>
            <a:off x="933450" y="1047750"/>
            <a:ext cx="3887788" cy="63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第</a:t>
            </a:r>
            <a:r>
              <a:rPr lang="en-US" altLang="zh-CN" sz="4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4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章 </a:t>
            </a:r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机器学习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ctrTitle"/>
          </p:nvPr>
        </p:nvSpPr>
        <p:spPr bwMode="gray">
          <a:xfrm>
            <a:off x="1055688" y="1773238"/>
            <a:ext cx="2330450" cy="312737"/>
          </a:xfrm>
          <a:extLs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72000" bIns="0" rtlCol="0" anchor="ctr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dirty="0">
                <a:latin typeface="+mn-lt"/>
                <a:ea typeface="黑体" panose="02010609060101010101" pitchFamily="49" charset="-122"/>
                <a:cs typeface="Times New Roman" panose="02020603050405020304" pitchFamily="18" charset="0"/>
              </a:rPr>
              <a:t>Machine Learning</a:t>
            </a:r>
            <a:endParaRPr lang="zh-CN" altLang="en-US" sz="2400" dirty="0">
              <a:latin typeface="+mn-lt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4"/>
          <p:cNvSpPr txBox="1">
            <a:spLocks noChangeArrowheads="1"/>
          </p:cNvSpPr>
          <p:nvPr/>
        </p:nvSpPr>
        <p:spPr bwMode="gray">
          <a:xfrm>
            <a:off x="6888163" y="2236788"/>
            <a:ext cx="4284662" cy="985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53882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r" eaLnBrk="1" hangingPunct="1">
              <a:defRPr/>
            </a:pPr>
            <a:r>
              <a:rPr lang="en-US" altLang="zh-CN" sz="3200" b="1" dirty="0">
                <a:latin typeface="Arial" panose="020B0604020202020204" pitchFamily="34" charset="0"/>
                <a:ea typeface="楷体_GB2312" pitchFamily="49" charset="-122"/>
              </a:rPr>
              <a:t>  </a:t>
            </a:r>
            <a:r>
              <a:rPr lang="en-US" altLang="zh-CN" sz="2400" dirty="0">
                <a:solidFill>
                  <a:schemeClr val="tx1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  <a:t>Artificial Intelligence (AI)</a:t>
            </a:r>
            <a:br>
              <a:rPr lang="en-US" altLang="zh-CN" sz="2400" dirty="0">
                <a:solidFill>
                  <a:schemeClr val="tx1"/>
                </a:solidFill>
                <a:latin typeface="+mn-lt"/>
                <a:ea typeface="楷体_GB2312" pitchFamily="49" charset="-122"/>
                <a:cs typeface="Times New Roman" panose="02020603050405020304" pitchFamily="18" charset="0"/>
              </a:rPr>
            </a:br>
            <a:r>
              <a:rPr lang="en-US" altLang="zh-CN" sz="3200" b="1" dirty="0">
                <a:solidFill>
                  <a:schemeClr val="tx1"/>
                </a:solidFill>
                <a:latin typeface="Arial" panose="020B0604020202020204" pitchFamily="34" charset="0"/>
                <a:ea typeface="楷体_GB2312" pitchFamily="49" charset="-122"/>
              </a:rPr>
              <a:t>                         </a:t>
            </a:r>
            <a:r>
              <a:rPr lang="zh-CN" altLang="en-US" sz="2800" b="1" dirty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人工智能</a:t>
            </a:r>
          </a:p>
        </p:txBody>
      </p:sp>
      <p:sp>
        <p:nvSpPr>
          <p:cNvPr id="3" name="矩形 2"/>
          <p:cNvSpPr/>
          <p:nvPr/>
        </p:nvSpPr>
        <p:spPr>
          <a:xfrm>
            <a:off x="1055688" y="2178050"/>
            <a:ext cx="10153650" cy="444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0674" y="277331"/>
            <a:ext cx="550733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评估与参数估计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手段：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损失函数</a:t>
            </a:r>
            <a:endParaRPr lang="zh-CN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EABA8736-7A3C-423C-AE5A-BDA9E8807C56}"/>
              </a:ext>
            </a:extLst>
          </p:cNvPr>
          <p:cNvSpPr/>
          <p:nvPr/>
        </p:nvSpPr>
        <p:spPr>
          <a:xfrm>
            <a:off x="623888" y="917737"/>
            <a:ext cx="10943968" cy="12695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1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泛化能力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generalization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100"/>
              </a:lnSpc>
              <a:buClr>
                <a:schemeClr val="bg1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 ---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机器学习中，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应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保证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取得</a:t>
            </a:r>
            <a:r>
              <a:rPr lang="zh-CN" altLang="en-US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性能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其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取得</a:t>
            </a:r>
            <a:r>
              <a:rPr lang="zh-CN" altLang="en-US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性能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保持一致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，即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模型具有泛化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能力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231877-7F1F-4A1F-9D37-592C12E09A74}"/>
                  </a:ext>
                </a:extLst>
              </p:cNvPr>
              <p:cNvSpPr/>
              <p:nvPr/>
            </p:nvSpPr>
            <p:spPr>
              <a:xfrm>
                <a:off x="5015880" y="2248606"/>
                <a:ext cx="6565742" cy="229550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 algn="just">
                  <a:lnSpc>
                    <a:spcPts val="31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映射函数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zh-CN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训练数据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预测结果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  <m: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【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】</a:t>
                </a:r>
              </a:p>
              <a:p>
                <a:pPr marL="266700" indent="-266700" algn="just">
                  <a:lnSpc>
                    <a:spcPts val="31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定义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损失函数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𝑳𝒐𝒔𝒔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差异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进行估计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训练过程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希望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映射函数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上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累加</a:t>
                </a:r>
                <a:r>
                  <a:rPr lang="zh-CN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差异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最小</a:t>
                </a:r>
                <a:endParaRPr lang="zh-CN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C231877-7F1F-4A1F-9D37-592C12E09A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2248606"/>
                <a:ext cx="6565742" cy="2295500"/>
              </a:xfrm>
              <a:prstGeom prst="rect">
                <a:avLst/>
              </a:prstGeom>
              <a:blipFill>
                <a:blip r:embed="rId2"/>
                <a:stretch>
                  <a:fillRect l="-1578" t="-5319" r="-2321" b="-5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>
              <a:xfrm>
                <a:off x="10040026" y="2791800"/>
                <a:ext cx="1528582" cy="349168"/>
              </a:xfrm>
              <a:prstGeom prst="wedgeRoundRectCallout">
                <a:avLst>
                  <a:gd name="adj1" fmla="val -144049"/>
                  <a:gd name="adj2" fmla="val 77303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𝑳𝒐𝒔𝒔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(</m:t>
                      </m:r>
                      <m:acc>
                        <m:accPr>
                          <m:chr m:val="̂"/>
                          <m:ctrlPr>
                            <a:rPr lang="zh-CN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_GB2312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楷体_GB231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楷体_GB2312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楷体_GB231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40026" y="2791800"/>
                <a:ext cx="1528582" cy="349168"/>
              </a:xfrm>
              <a:prstGeom prst="wedgeRoundRectCallout">
                <a:avLst>
                  <a:gd name="adj1" fmla="val -144049"/>
                  <a:gd name="adj2" fmla="val 77303"/>
                  <a:gd name="adj3" fmla="val 16667"/>
                </a:avLst>
              </a:prstGeom>
              <a:blipFill>
                <a:blip r:embed="rId3"/>
                <a:stretch>
                  <a:fillRect t="-9211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12" y="2349882"/>
            <a:ext cx="4195468" cy="2195686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127448" y="4869160"/>
            <a:ext cx="6768752" cy="738985"/>
            <a:chOff x="-142176" y="4710107"/>
            <a:chExt cx="6768752" cy="738985"/>
          </a:xfrm>
        </p:grpSpPr>
        <p:sp>
          <p:nvSpPr>
            <p:cNvPr id="8" name="矩形 7"/>
            <p:cNvSpPr/>
            <p:nvPr/>
          </p:nvSpPr>
          <p:spPr>
            <a:xfrm>
              <a:off x="-142176" y="4710107"/>
              <a:ext cx="6310184" cy="738985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66700" indent="-266700">
                <a:lnSpc>
                  <a:spcPts val="31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目标：映射函数</a:t>
              </a:r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zh-CN" altLang="en-US" sz="2000" b="1" dirty="0">
                  <a:latin typeface="+mn-ea"/>
                  <a:ea typeface="+mn-ea"/>
                </a:rPr>
                <a:t>分别在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训练集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测试集</a:t>
              </a:r>
              <a:r>
                <a:rPr lang="zh-CN" altLang="en-US" sz="2000" b="1" dirty="0">
                  <a:latin typeface="+mn-ea"/>
                  <a:ea typeface="+mn-ea"/>
                </a:rPr>
                <a:t>和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真实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场景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ts val="3100"/>
                </a:lnSpc>
                <a:buClr>
                  <a:srgbClr val="FF0000"/>
                </a:buClr>
                <a:buSzPct val="80000"/>
              </a:pPr>
              <a:r>
                <a:rPr lang="en-US" altLang="zh-CN" sz="2000" b="1" dirty="0">
                  <a:latin typeface="+mn-ea"/>
                  <a:ea typeface="+mn-ea"/>
                </a:rPr>
                <a:t> </a:t>
              </a:r>
              <a:r>
                <a:rPr lang="en-US" altLang="zh-CN" sz="2000" b="1" dirty="0" smtClean="0">
                  <a:latin typeface="+mn-ea"/>
                  <a:ea typeface="+mn-ea"/>
                </a:rPr>
                <a:t>       </a:t>
              </a:r>
              <a:r>
                <a:rPr lang="zh-CN" altLang="en-US" sz="2000" b="1" dirty="0" smtClean="0">
                  <a:latin typeface="+mn-ea"/>
                  <a:ea typeface="+mn-ea"/>
                </a:rPr>
                <a:t>所得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误差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均为最小</a:t>
              </a:r>
              <a:r>
                <a:rPr lang="zh-CN" altLang="en-US" sz="2000" b="1" dirty="0">
                  <a:latin typeface="+mn-ea"/>
                  <a:ea typeface="+mn-ea"/>
                </a:rPr>
                <a:t>。</a:t>
              </a:r>
              <a:endParaRPr lang="zh-CN" altLang="zh-CN" sz="2000" b="1" dirty="0">
                <a:latin typeface="+mn-ea"/>
                <a:ea typeface="+mn-ea"/>
              </a:endParaRPr>
            </a:p>
          </p:txBody>
        </p:sp>
        <p:sp>
          <p:nvSpPr>
            <p:cNvPr id="10" name="左箭头 9"/>
            <p:cNvSpPr/>
            <p:nvPr/>
          </p:nvSpPr>
          <p:spPr>
            <a:xfrm>
              <a:off x="6266536" y="4873144"/>
              <a:ext cx="360040" cy="217722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497257" y="863988"/>
            <a:ext cx="5172357" cy="361325"/>
            <a:chOff x="4497257" y="863988"/>
            <a:chExt cx="5172357" cy="36132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圆角矩形标注 19"/>
                <p:cNvSpPr/>
                <p:nvPr/>
              </p:nvSpPr>
              <p:spPr>
                <a:xfrm>
                  <a:off x="4497257" y="863988"/>
                  <a:ext cx="1944216" cy="361325"/>
                </a:xfrm>
                <a:prstGeom prst="wedgeRoundRectCallout">
                  <a:avLst>
                    <a:gd name="adj1" fmla="val -20833"/>
                    <a:gd name="adj2" fmla="val 81720"/>
                    <a:gd name="adj3" fmla="val 16667"/>
                  </a:avLst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>
                    <a:lnSpc>
                      <a:spcPts val="22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CN" altLang="en-US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圆角矩形标注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7257" y="863988"/>
                  <a:ext cx="1944216" cy="361325"/>
                </a:xfrm>
                <a:prstGeom prst="wedgeRoundRectCallout">
                  <a:avLst>
                    <a:gd name="adj1" fmla="val -20833"/>
                    <a:gd name="adj2" fmla="val 81720"/>
                    <a:gd name="adj3" fmla="val 16667"/>
                  </a:avLst>
                </a:prstGeom>
                <a:blipFill rotWithShape="0">
                  <a:blip r:embed="rId7"/>
                  <a:stretch>
                    <a:fillRect l="-312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圆角矩形标注 20"/>
                <p:cNvSpPr/>
                <p:nvPr/>
              </p:nvSpPr>
              <p:spPr>
                <a:xfrm>
                  <a:off x="7725398" y="863988"/>
                  <a:ext cx="1944216" cy="361325"/>
                </a:xfrm>
                <a:prstGeom prst="wedgeRoundRectCallout">
                  <a:avLst>
                    <a:gd name="adj1" fmla="val -20833"/>
                    <a:gd name="adj2" fmla="val 81720"/>
                    <a:gd name="adj3" fmla="val 16667"/>
                  </a:avLst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>
                    <a:lnSpc>
                      <a:spcPts val="22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oMath>
                    </m:oMathPara>
                  </a14:m>
                  <a:endParaRPr lang="zh-CN" altLang="en-US" sz="18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圆角矩形标注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25398" y="863988"/>
                  <a:ext cx="1944216" cy="361325"/>
                </a:xfrm>
                <a:prstGeom prst="wedgeRoundRectCallout">
                  <a:avLst>
                    <a:gd name="adj1" fmla="val -20833"/>
                    <a:gd name="adj2" fmla="val 81720"/>
                    <a:gd name="adj3" fmla="val 16667"/>
                  </a:avLst>
                </a:prstGeom>
                <a:blipFill rotWithShape="0">
                  <a:blip r:embed="rId8"/>
                  <a:stretch>
                    <a:fillRect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8" name="组合 27"/>
          <p:cNvGrpSpPr/>
          <p:nvPr/>
        </p:nvGrpSpPr>
        <p:grpSpPr>
          <a:xfrm>
            <a:off x="8198009" y="4497806"/>
            <a:ext cx="2708749" cy="1658244"/>
            <a:chOff x="8287175" y="4639501"/>
            <a:chExt cx="2708749" cy="1658244"/>
          </a:xfrm>
        </p:grpSpPr>
        <p:sp>
          <p:nvSpPr>
            <p:cNvPr id="15" name="矩形 14"/>
            <p:cNvSpPr/>
            <p:nvPr/>
          </p:nvSpPr>
          <p:spPr>
            <a:xfrm>
              <a:off x="8287175" y="4639501"/>
              <a:ext cx="2693793" cy="1658244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8321052" y="4683458"/>
              <a:ext cx="2674872" cy="1542728"/>
              <a:chOff x="6679281" y="4671726"/>
              <a:chExt cx="2674872" cy="1542728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6679281" y="5276603"/>
                <a:ext cx="302827" cy="307777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endParaRPr lang="zh-CN" altLang="zh-CN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pic>
            <p:nvPicPr>
              <p:cNvPr id="26" name="图片 2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790527" y="4671726"/>
                <a:ext cx="2563626" cy="701489"/>
              </a:xfrm>
              <a:prstGeom prst="rect">
                <a:avLst/>
              </a:prstGeom>
            </p:spPr>
          </p:pic>
          <p:pic>
            <p:nvPicPr>
              <p:cNvPr id="27" name="图片 26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0527" y="5505195"/>
                <a:ext cx="2329809" cy="709259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496" y="404664"/>
            <a:ext cx="9577064" cy="619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574534" y="318523"/>
            <a:ext cx="300118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去不去图书馆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40885" y="860167"/>
            <a:ext cx="11065006" cy="27084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需求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提出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小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明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同学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某天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图书馆偶然看见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位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女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同学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，为进一步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认识，小明决定每天都去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图书馆，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连续去了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个月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却一直进展不大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但也有所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发现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女同学并非每天都来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图书馆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…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找不到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规律。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小明想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否有个方法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女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同学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某天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来不来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图书馆？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5853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827891"/>
            <a:ext cx="7920880" cy="25545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用历史预测未来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173038">
              <a:lnSpc>
                <a:spcPct val="150000"/>
              </a:lnSpc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历史</a:t>
            </a:r>
            <a:r>
              <a:rPr lang="zh-CN" altLang="en-US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历史数据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zh-CN" sz="2000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训练数据</a:t>
            </a:r>
            <a:endParaRPr lang="en-US" altLang="zh-CN" sz="2000" b="1" dirty="0">
              <a:solidFill>
                <a:srgbClr val="0000FF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5475" indent="-173038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未来</a:t>
            </a:r>
            <a:r>
              <a:rPr lang="zh-CN" altLang="en-US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未来的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结果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</a:t>
            </a:r>
            <a:r>
              <a:rPr lang="zh-CN" altLang="en-US" sz="2000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类结果（决策结果）</a:t>
            </a:r>
            <a:endParaRPr lang="en-US" altLang="zh-CN" sz="2000" b="1" dirty="0">
              <a:solidFill>
                <a:srgbClr val="0000FF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女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同学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未来某一天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来不来图书馆，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小明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开始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记录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000" dirty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采集历史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数据（收集整理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已有数据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3392" y="332656"/>
            <a:ext cx="201622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机器学习方法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4598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4" y="332656"/>
            <a:ext cx="219707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ea typeface="宋体" panose="02010600030101010101" pitchFamily="2" charset="-122"/>
                <a:cs typeface="Times New Roman" panose="02020603050405020304" pitchFamily="18" charset="0"/>
              </a:rPr>
              <a:t>记录哪些数据？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62959" y="980728"/>
            <a:ext cx="8712968" cy="31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：日期、是否周末、天气、温度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</a:p>
          <a:p>
            <a:pPr marL="738187" indent="-28575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9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月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日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周末、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天晴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、温度较高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→该女同学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就会来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图书馆看书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个月时间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过去了，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记录的数据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构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成了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历史数据集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可以建立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预测器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分类器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lnSpc>
                <a:spcPts val="2900"/>
              </a:lnSpc>
              <a:spcAft>
                <a:spcPts val="24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怎么建立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这个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预测器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分类器 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贝叶斯公式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!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176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3472" y="921479"/>
            <a:ext cx="661264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1</a:t>
            </a:r>
            <a:r>
              <a:rPr lang="zh-CN" altLang="en-US" b="1" dirty="0">
                <a:latin typeface="+mn-ea"/>
                <a:ea typeface="+mn-ea"/>
              </a:rPr>
              <a:t>、</a:t>
            </a:r>
            <a:r>
              <a:rPr lang="zh-CN" altLang="zh-CN" b="1" dirty="0">
                <a:latin typeface="+mn-ea"/>
                <a:ea typeface="+mn-ea"/>
              </a:rPr>
              <a:t>首先，</a:t>
            </a:r>
            <a:r>
              <a:rPr lang="zh-CN" altLang="en-US" b="1" dirty="0">
                <a:latin typeface="+mn-ea"/>
                <a:ea typeface="+mn-ea"/>
              </a:rPr>
              <a:t>对</a:t>
            </a:r>
            <a:r>
              <a:rPr lang="en-US" altLang="zh-CN" b="1" dirty="0">
                <a:latin typeface="+mn-ea"/>
                <a:ea typeface="+mn-ea"/>
              </a:rPr>
              <a:t>60</a:t>
            </a:r>
            <a:r>
              <a:rPr lang="zh-CN" altLang="zh-CN" b="1" dirty="0">
                <a:latin typeface="+mn-ea"/>
                <a:ea typeface="+mn-ea"/>
              </a:rPr>
              <a:t>天的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进行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整理、统计</a:t>
            </a:r>
            <a:r>
              <a:rPr lang="zh-CN" altLang="en-US" b="1" dirty="0">
                <a:latin typeface="+mn-ea"/>
                <a:ea typeface="+mn-ea"/>
              </a:rPr>
              <a:t>：</a:t>
            </a:r>
          </a:p>
        </p:txBody>
      </p:sp>
      <p:sp>
        <p:nvSpPr>
          <p:cNvPr id="6" name="矩形 5"/>
          <p:cNvSpPr/>
          <p:nvPr/>
        </p:nvSpPr>
        <p:spPr>
          <a:xfrm>
            <a:off x="5607362" y="4706075"/>
            <a:ext cx="186048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部分数据示例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946677" y="1475767"/>
          <a:ext cx="5400600" cy="31699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日期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天气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温度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是否周末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来了吗？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1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下雨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舒适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来了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(T)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baseline="0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baseline="0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2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天晴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舒适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没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(F)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3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天晴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舒适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没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(F)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4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下雨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温度高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来了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(T)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5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下雨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温度高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没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(F)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9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月</a:t>
                      </a:r>
                      <a:r>
                        <a:rPr lang="en-US" altLang="zh-CN" sz="2000" b="1" dirty="0">
                          <a:latin typeface="+mn-ea"/>
                          <a:ea typeface="+mn-ea"/>
                        </a:rPr>
                        <a:t>6</a:t>
                      </a:r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天晴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舒适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latin typeface="+mn-ea"/>
                          <a:ea typeface="+mn-ea"/>
                        </a:rPr>
                        <a:t>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来了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(T)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000" b="1" baseline="0" dirty="0" smtClean="0">
                          <a:latin typeface="+mn-ea"/>
                          <a:ea typeface="+mn-ea"/>
                        </a:rPr>
                        <a:t>  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baseline="0" dirty="0" smtClean="0">
                          <a:latin typeface="+mn-ea"/>
                          <a:ea typeface="+mn-ea"/>
                        </a:rPr>
                        <a:t>   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baseline="0" dirty="0" smtClean="0">
                          <a:latin typeface="+mn-ea"/>
                          <a:ea typeface="+mn-ea"/>
                        </a:rPr>
                        <a:t>  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  ┇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594266" y="306948"/>
            <a:ext cx="165618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求解步骤：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8184232" y="1473541"/>
            <a:ext cx="2592288" cy="18466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天气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下雨、晴天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温度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舒适、温度高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是否周末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是、否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来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吗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来、没来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9045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40321" y="286926"/>
            <a:ext cx="372516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2</a:t>
            </a:r>
            <a:r>
              <a:rPr lang="zh-CN" altLang="en-US" b="1" dirty="0">
                <a:latin typeface="+mn-ea"/>
                <a:ea typeface="+mn-ea"/>
              </a:rPr>
              <a:t>、然后</a:t>
            </a:r>
            <a:r>
              <a:rPr lang="zh-CN" altLang="zh-CN" b="1" dirty="0">
                <a:latin typeface="+mn-ea"/>
                <a:ea typeface="+mn-ea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运用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公式</a:t>
            </a:r>
            <a:r>
              <a:rPr lang="zh-CN" altLang="en-US" b="1" dirty="0">
                <a:latin typeface="+mn-ea"/>
                <a:ea typeface="+mn-ea"/>
              </a:rPr>
              <a:t>：</a:t>
            </a:r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/>
          </p:nvPr>
        </p:nvGraphicFramePr>
        <p:xfrm>
          <a:off x="588667" y="990926"/>
          <a:ext cx="2381665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86" name="Equation" r:id="rId3" imgW="1536700" imgH="419100" progId="Equation.DSMT4">
                  <p:embed/>
                </p:oleObj>
              </mc:Choice>
              <mc:Fallback>
                <p:oleObj name="Equation" r:id="rId3" imgW="1536700" imgH="4191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8667" y="990926"/>
                        <a:ext cx="2381665" cy="64807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组合 14"/>
          <p:cNvGrpSpPr/>
          <p:nvPr/>
        </p:nvGrpSpPr>
        <p:grpSpPr>
          <a:xfrm>
            <a:off x="3147884" y="924836"/>
            <a:ext cx="5482233" cy="723708"/>
            <a:chOff x="3170777" y="1778734"/>
            <a:chExt cx="5482233" cy="723708"/>
          </a:xfrm>
        </p:grpSpPr>
        <p:grpSp>
          <p:nvGrpSpPr>
            <p:cNvPr id="12" name="组合 11"/>
            <p:cNvGrpSpPr/>
            <p:nvPr/>
          </p:nvGrpSpPr>
          <p:grpSpPr>
            <a:xfrm>
              <a:off x="3170777" y="1853372"/>
              <a:ext cx="1917430" cy="637347"/>
              <a:chOff x="3323176" y="1958879"/>
              <a:chExt cx="1917430" cy="637347"/>
            </a:xfrm>
          </p:grpSpPr>
          <p:grpSp>
            <p:nvGrpSpPr>
              <p:cNvPr id="10" name="组合 9"/>
              <p:cNvGrpSpPr/>
              <p:nvPr/>
            </p:nvGrpSpPr>
            <p:grpSpPr>
              <a:xfrm>
                <a:off x="3323176" y="1958879"/>
                <a:ext cx="1917430" cy="317993"/>
                <a:chOff x="3179160" y="1958879"/>
                <a:chExt cx="1917430" cy="317993"/>
              </a:xfrm>
            </p:grpSpPr>
            <p:cxnSp>
              <p:nvCxnSpPr>
                <p:cNvPr id="8" name="直接箭头连接符 7"/>
                <p:cNvCxnSpPr/>
                <p:nvPr/>
              </p:nvCxnSpPr>
              <p:spPr>
                <a:xfrm>
                  <a:off x="3203848" y="2276872"/>
                  <a:ext cx="172819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矩形 8"/>
                <p:cNvSpPr/>
                <p:nvPr/>
              </p:nvSpPr>
              <p:spPr>
                <a:xfrm>
                  <a:off x="3179160" y="1958879"/>
                  <a:ext cx="1917430" cy="276999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变换知识表达形式</a:t>
                  </a:r>
                </a:p>
              </p:txBody>
            </p:sp>
          </p:grpSp>
          <p:sp>
            <p:nvSpPr>
              <p:cNvPr id="11" name="矩形 10"/>
              <p:cNvSpPr/>
              <p:nvPr/>
            </p:nvSpPr>
            <p:spPr>
              <a:xfrm>
                <a:off x="3371310" y="2319227"/>
                <a:ext cx="1728192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=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特征、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=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类别</a:t>
                </a:r>
              </a:p>
            </p:txBody>
          </p:sp>
        </p:grpSp>
        <p:graphicFrame>
          <p:nvGraphicFramePr>
            <p:cNvPr id="14" name="对象 13"/>
            <p:cNvGraphicFramePr>
              <a:graphicFrameLocks noChangeAspect="1"/>
            </p:cNvGraphicFramePr>
            <p:nvPr>
              <p:extLst/>
            </p:nvPr>
          </p:nvGraphicFramePr>
          <p:xfrm>
            <a:off x="5102842" y="1778734"/>
            <a:ext cx="3550168" cy="7237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987" name="Equation" r:id="rId5" imgW="2514600" imgH="431800" progId="Equation.DSMT4">
                    <p:embed/>
                  </p:oleObj>
                </mc:Choice>
                <mc:Fallback>
                  <p:oleObj name="Equation" r:id="rId5" imgW="2514600" imgH="4318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2842" y="1778734"/>
                          <a:ext cx="3550168" cy="72370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组合 18"/>
          <p:cNvGrpSpPr/>
          <p:nvPr/>
        </p:nvGrpSpPr>
        <p:grpSpPr>
          <a:xfrm>
            <a:off x="6541885" y="188640"/>
            <a:ext cx="1959241" cy="714709"/>
            <a:chOff x="6516216" y="1104999"/>
            <a:chExt cx="1959241" cy="714709"/>
          </a:xfrm>
        </p:grpSpPr>
        <p:sp>
          <p:nvSpPr>
            <p:cNvPr id="16" name="矩形 15"/>
            <p:cNvSpPr/>
            <p:nvPr/>
          </p:nvSpPr>
          <p:spPr>
            <a:xfrm>
              <a:off x="7308304" y="1104999"/>
              <a:ext cx="1167153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分类公式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cxnSp>
          <p:nvCxnSpPr>
            <p:cNvPr id="18" name="直接箭头连接符 17"/>
            <p:cNvCxnSpPr/>
            <p:nvPr/>
          </p:nvCxnSpPr>
          <p:spPr>
            <a:xfrm flipH="1">
              <a:off x="6516216" y="1305780"/>
              <a:ext cx="720080" cy="51392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637228" y="1954669"/>
            <a:ext cx="640871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分类公式</a:t>
            </a:r>
            <a:r>
              <a:rPr lang="zh-CN" altLang="en-US" sz="2000" b="1" dirty="0">
                <a:latin typeface="+mn-ea"/>
                <a:ea typeface="+mn-ea"/>
              </a:rPr>
              <a:t>：根据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类别的概率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预测类别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37228" y="2564687"/>
            <a:ext cx="813690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数据形式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3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个特征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天气、温度、是否周末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；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个类别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来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000" b="1" dirty="0">
                <a:latin typeface="+mn-ea"/>
                <a:ea typeface="+mn-ea"/>
              </a:rPr>
              <a:t>、没来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637228" y="3543539"/>
            <a:ext cx="1656184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预测过程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2257408" y="3524121"/>
            <a:ext cx="3780420" cy="1247220"/>
            <a:chOff x="2231740" y="4085074"/>
            <a:chExt cx="3780420" cy="1247220"/>
          </a:xfrm>
        </p:grpSpPr>
        <p:sp>
          <p:nvSpPr>
            <p:cNvPr id="24" name="矩形 23"/>
            <p:cNvSpPr/>
            <p:nvPr/>
          </p:nvSpPr>
          <p:spPr>
            <a:xfrm>
              <a:off x="2231740" y="4085074"/>
              <a:ext cx="349238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latin typeface="+mn-ea"/>
                  <a:ea typeface="+mn-ea"/>
                </a:rPr>
                <a:t>两种概率</a:t>
              </a:r>
              <a:r>
                <a:rPr lang="en-US" altLang="zh-CN" sz="2000" b="1" dirty="0">
                  <a:latin typeface="+mn-ea"/>
                  <a:ea typeface="+mn-ea"/>
                </a:rPr>
                <a:t>(</a:t>
              </a:r>
              <a:r>
                <a:rPr lang="zh-CN" altLang="en-US" sz="2000" b="1" dirty="0">
                  <a:latin typeface="+mn-ea"/>
                  <a:ea typeface="+mn-ea"/>
                </a:rPr>
                <a:t>两种可能性</a:t>
              </a:r>
              <a:r>
                <a:rPr lang="en-US" altLang="zh-CN" sz="2000" b="1" dirty="0">
                  <a:latin typeface="+mn-ea"/>
                  <a:ea typeface="+mn-ea"/>
                </a:rPr>
                <a:t>\</a:t>
              </a:r>
              <a:r>
                <a:rPr lang="zh-CN" altLang="en-US" sz="2000" b="1" dirty="0">
                  <a:latin typeface="+mn-ea"/>
                  <a:ea typeface="+mn-ea"/>
                </a:rPr>
                <a:t>二分类</a:t>
              </a:r>
              <a:r>
                <a:rPr lang="en-US" altLang="zh-CN" sz="2000" b="1" dirty="0">
                  <a:latin typeface="+mn-ea"/>
                  <a:ea typeface="+mn-ea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771800" y="4501297"/>
              <a:ext cx="3240360" cy="83099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18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,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P(</a:t>
              </a:r>
              <a:r>
                <a:rPr lang="zh-CN" altLang="zh-CN" sz="1800" b="1" dirty="0">
                  <a:solidFill>
                    <a:srgbClr val="FF0000"/>
                  </a:solidFill>
                  <a:latin typeface="+mn-ea"/>
                  <a:ea typeface="+mn-ea"/>
                </a:rPr>
                <a:t>不去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|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非周末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,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晴天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,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温度高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)</a:t>
              </a:r>
              <a:endParaRPr lang="zh-CN" altLang="en-US" sz="1800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5856868" y="4106441"/>
            <a:ext cx="2557224" cy="504056"/>
            <a:chOff x="5831200" y="4787916"/>
            <a:chExt cx="2557224" cy="504056"/>
          </a:xfrm>
        </p:grpSpPr>
        <p:sp>
          <p:nvSpPr>
            <p:cNvPr id="27" name="文本框 26"/>
            <p:cNvSpPr txBox="1"/>
            <p:nvPr/>
          </p:nvSpPr>
          <p:spPr>
            <a:xfrm>
              <a:off x="6146940" y="4826740"/>
              <a:ext cx="224148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计算哪个概率大</a:t>
              </a:r>
            </a:p>
          </p:txBody>
        </p:sp>
        <p:sp>
          <p:nvSpPr>
            <p:cNvPr id="2" name="右大括号 1"/>
            <p:cNvSpPr/>
            <p:nvPr/>
          </p:nvSpPr>
          <p:spPr>
            <a:xfrm>
              <a:off x="5831200" y="4787916"/>
              <a:ext cx="216024" cy="504056"/>
            </a:xfrm>
            <a:prstGeom prst="rightBrace">
              <a:avLst>
                <a:gd name="adj1" fmla="val 25000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911862" y="2889822"/>
            <a:ext cx="2693919" cy="299232"/>
            <a:chOff x="2886193" y="3806182"/>
            <a:chExt cx="2693919" cy="299232"/>
          </a:xfrm>
        </p:grpSpPr>
        <p:sp>
          <p:nvSpPr>
            <p:cNvPr id="5" name="矩形 4"/>
            <p:cNvSpPr/>
            <p:nvPr/>
          </p:nvSpPr>
          <p:spPr>
            <a:xfrm>
              <a:off x="2886193" y="3811991"/>
              <a:ext cx="936104" cy="293423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天晴</a:t>
              </a:r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/</a:t>
              </a:r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下雨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3915378" y="3811070"/>
              <a:ext cx="728630" cy="293423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舒适</a:t>
              </a:r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/</a:t>
              </a:r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高</a:t>
              </a:r>
            </a:p>
          </p:txBody>
        </p:sp>
        <p:sp>
          <p:nvSpPr>
            <p:cNvPr id="29" name="矩形 28"/>
            <p:cNvSpPr/>
            <p:nvPr/>
          </p:nvSpPr>
          <p:spPr>
            <a:xfrm>
              <a:off x="5035821" y="3806182"/>
              <a:ext cx="544291" cy="293423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是</a:t>
              </a:r>
              <a:r>
                <a:rPr lang="en-US" altLang="zh-CN" sz="1600" b="1" dirty="0">
                  <a:solidFill>
                    <a:srgbClr val="FF0000"/>
                  </a:solidFill>
                  <a:latin typeface="+mn-ea"/>
                </a:rPr>
                <a:t>/</a:t>
              </a:r>
              <a:r>
                <a:rPr lang="zh-CN" altLang="en-US" sz="1600" b="1" dirty="0">
                  <a:solidFill>
                    <a:srgbClr val="FF0000"/>
                  </a:solidFill>
                  <a:latin typeface="+mn-ea"/>
                </a:rPr>
                <a:t>否</a:t>
              </a:r>
            </a:p>
          </p:txBody>
        </p:sp>
      </p:grpSp>
      <p:sp>
        <p:nvSpPr>
          <p:cNvPr id="30" name="矩形 29"/>
          <p:cNvSpPr/>
          <p:nvPr/>
        </p:nvSpPr>
        <p:spPr>
          <a:xfrm>
            <a:off x="7276222" y="2894320"/>
            <a:ext cx="1296144" cy="293423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去  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/  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不去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6172608" y="5213726"/>
            <a:ext cx="2241484" cy="573672"/>
          </a:xfrm>
          <a:prstGeom prst="wedgeRoundRectCallout">
            <a:avLst>
              <a:gd name="adj1" fmla="val -70095"/>
              <a:gd name="adj2" fmla="val -12203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700"/>
              </a:lnSpc>
            </a:pP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去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y,Z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=z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700"/>
              </a:lnSpc>
            </a:pP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不去</a:t>
            </a:r>
            <a:r>
              <a:rPr lang="en-US" altLang="zh-CN" sz="1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|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X=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x,Y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1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y,Z</a:t>
            </a:r>
            <a:r>
              <a:rPr lang="en-US" altLang="zh-CN" sz="1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=z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sz="18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4653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30" grpId="0" animBg="1"/>
      <p:bldP spid="13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C01B012-A87B-40F6-A464-C6D7CF12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748" y="1700807"/>
            <a:ext cx="7920880" cy="7265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6DF3DA-498B-4BE6-9AC5-7A5AC5850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32" y="2708919"/>
            <a:ext cx="8501288" cy="690534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86936" y="319932"/>
            <a:ext cx="26652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>
                <a:latin typeface="+mn-ea"/>
                <a:ea typeface="+mn-ea"/>
              </a:rPr>
              <a:t>3</a:t>
            </a:r>
            <a:r>
              <a:rPr lang="zh-CN" altLang="en-US" b="1" dirty="0">
                <a:latin typeface="+mn-ea"/>
                <a:ea typeface="+mn-ea"/>
              </a:rPr>
              <a:t>、代入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公式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591B9A1-6D0D-4304-8F66-A2A6BC6D2420}"/>
              </a:ext>
            </a:extLst>
          </p:cNvPr>
          <p:cNvSpPr/>
          <p:nvPr/>
        </p:nvSpPr>
        <p:spPr>
          <a:xfrm>
            <a:off x="6574396" y="908720"/>
            <a:ext cx="22322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P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，判断大小！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39EDEE-8511-4D1D-92A5-A049841DAB95}"/>
              </a:ext>
            </a:extLst>
          </p:cNvPr>
          <p:cNvSpPr/>
          <p:nvPr/>
        </p:nvSpPr>
        <p:spPr>
          <a:xfrm>
            <a:off x="720042" y="3549742"/>
            <a:ext cx="5638330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</a:rPr>
              <a:t>假设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统计</a:t>
            </a:r>
            <a:r>
              <a:rPr lang="zh-CN" altLang="en-US" sz="2000" b="1" dirty="0">
                <a:latin typeface="+mn-ea"/>
                <a:ea typeface="+mn-ea"/>
              </a:rPr>
              <a:t>可知：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60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天中，来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43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天，没来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17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天。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         </a:t>
            </a:r>
            <a:r>
              <a:rPr lang="en-US" altLang="zh-CN" sz="16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有：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P(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=43/60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P(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不去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=17/60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798729B-3110-4745-9779-49E4C02865CA}"/>
              </a:ext>
            </a:extLst>
          </p:cNvPr>
          <p:cNvGrpSpPr/>
          <p:nvPr/>
        </p:nvGrpSpPr>
        <p:grpSpPr>
          <a:xfrm>
            <a:off x="7933670" y="1504529"/>
            <a:ext cx="1258674" cy="1517853"/>
            <a:chOff x="7731474" y="1648545"/>
            <a:chExt cx="1258674" cy="1517853"/>
          </a:xfrm>
        </p:grpSpPr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AD05E512-7451-470E-A0A0-EBC8600B1DA5}"/>
                </a:ext>
              </a:extLst>
            </p:cNvPr>
            <p:cNvGrpSpPr/>
            <p:nvPr/>
          </p:nvGrpSpPr>
          <p:grpSpPr>
            <a:xfrm>
              <a:off x="7731474" y="1648545"/>
              <a:ext cx="904539" cy="521082"/>
              <a:chOff x="7731474" y="1648545"/>
              <a:chExt cx="904539" cy="521082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71C7EFC7-91CC-4018-A3B0-735DC23B7EDA}"/>
                  </a:ext>
                </a:extLst>
              </p:cNvPr>
              <p:cNvSpPr/>
              <p:nvPr/>
            </p:nvSpPr>
            <p:spPr>
              <a:xfrm>
                <a:off x="7731474" y="1861850"/>
                <a:ext cx="648072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2826811-ACD2-4AE7-8519-2EFABE8AFE0C}"/>
                  </a:ext>
                </a:extLst>
              </p:cNvPr>
              <p:cNvSpPr/>
              <p:nvPr/>
            </p:nvSpPr>
            <p:spPr>
              <a:xfrm>
                <a:off x="8203965" y="1648545"/>
                <a:ext cx="43204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√</a:t>
                </a: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4CB5E6BB-8BBB-4E4E-B3C1-5BC229833F9F}"/>
                </a:ext>
              </a:extLst>
            </p:cNvPr>
            <p:cNvGrpSpPr/>
            <p:nvPr/>
          </p:nvGrpSpPr>
          <p:grpSpPr>
            <a:xfrm>
              <a:off x="7933196" y="2564904"/>
              <a:ext cx="1056952" cy="601494"/>
              <a:chOff x="7933196" y="2564904"/>
              <a:chExt cx="1056952" cy="601494"/>
            </a:xfrm>
          </p:grpSpPr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7B46BB97-6013-4196-8A97-E8970DABE4A5}"/>
                  </a:ext>
                </a:extLst>
              </p:cNvPr>
              <p:cNvSpPr/>
              <p:nvPr/>
            </p:nvSpPr>
            <p:spPr>
              <a:xfrm>
                <a:off x="7933196" y="2858621"/>
                <a:ext cx="868535" cy="30777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23FDE5C-9A92-49C3-A7F1-3D2F82F9744C}"/>
                  </a:ext>
                </a:extLst>
              </p:cNvPr>
              <p:cNvSpPr/>
              <p:nvPr/>
            </p:nvSpPr>
            <p:spPr>
              <a:xfrm>
                <a:off x="8558100" y="2564904"/>
                <a:ext cx="432048" cy="288032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rgbClr val="FF0000"/>
                    </a:solidFill>
                  </a:rPr>
                  <a:t>√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508B42F-BA9E-4A06-A1AE-FE570FB88996}"/>
              </a:ext>
            </a:extLst>
          </p:cNvPr>
          <p:cNvGrpSpPr/>
          <p:nvPr/>
        </p:nvGrpSpPr>
        <p:grpSpPr>
          <a:xfrm>
            <a:off x="720042" y="1681260"/>
            <a:ext cx="7078490" cy="3461483"/>
            <a:chOff x="517846" y="1825276"/>
            <a:chExt cx="7078490" cy="3461483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BB00E15-FDEA-43C8-A786-2BCEDE8F2015}"/>
                </a:ext>
              </a:extLst>
            </p:cNvPr>
            <p:cNvSpPr/>
            <p:nvPr/>
          </p:nvSpPr>
          <p:spPr>
            <a:xfrm>
              <a:off x="517846" y="4542966"/>
              <a:ext cx="5854354" cy="7437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2900"/>
                </a:lnSpc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只需计算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  <a:r>
                <a:rPr lang="en-US" altLang="zh-CN" sz="2000" b="1" dirty="0">
                  <a:latin typeface="+mn-ea"/>
                  <a:ea typeface="+mn-ea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</a:rPr>
                <a:t>,</a:t>
              </a:r>
              <a:r>
                <a:rPr lang="zh-CN" altLang="zh-CN" sz="2000" b="1" dirty="0">
                  <a:latin typeface="+mn-ea"/>
                  <a:ea typeface="+mn-ea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</a:rPr>
                <a:t>,</a:t>
              </a:r>
              <a:r>
                <a:rPr lang="zh-CN" altLang="zh-CN" sz="2000" b="1" dirty="0">
                  <a:latin typeface="+mn-ea"/>
                  <a:ea typeface="+mn-ea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</a:rPr>
                <a:t>)</a:t>
              </a:r>
            </a:p>
            <a:p>
              <a:pPr>
                <a:lnSpc>
                  <a:spcPts val="2900"/>
                </a:lnSpc>
                <a:buClr>
                  <a:srgbClr val="FF0000"/>
                </a:buClr>
              </a:pPr>
              <a:r>
                <a:rPr lang="en-US" altLang="zh-CN" sz="2000" b="1" dirty="0">
                  <a:latin typeface="+mn-ea"/>
                  <a:ea typeface="+mn-ea"/>
                </a:rPr>
                <a:t>         </a:t>
              </a:r>
              <a:r>
                <a:rPr lang="en-US" altLang="zh-CN" sz="1800" b="1" dirty="0">
                  <a:latin typeface="+mn-ea"/>
                  <a:ea typeface="+mn-ea"/>
                </a:rPr>
                <a:t>    </a:t>
              </a:r>
              <a:r>
                <a:rPr lang="en-US" altLang="zh-CN" sz="2000" b="1" dirty="0">
                  <a:latin typeface="+mn-ea"/>
                  <a:ea typeface="+mn-ea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</a:rPr>
                <a:t>,</a:t>
              </a:r>
              <a:r>
                <a:rPr lang="zh-CN" altLang="zh-CN" sz="2000" b="1" dirty="0">
                  <a:latin typeface="+mn-ea"/>
                  <a:ea typeface="+mn-ea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</a:rPr>
                <a:t>,</a:t>
              </a:r>
              <a:r>
                <a:rPr lang="zh-CN" altLang="zh-CN" sz="2000" b="1" dirty="0">
                  <a:latin typeface="+mn-ea"/>
                  <a:ea typeface="+mn-ea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</a:rPr>
                <a:t>不去</a:t>
              </a:r>
              <a:r>
                <a:rPr lang="en-US" altLang="zh-CN" sz="2000" b="1" dirty="0">
                  <a:latin typeface="+mn-ea"/>
                  <a:ea typeface="+mn-ea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2571F585-10C4-4EA6-9D52-5B109388DF4F}"/>
                </a:ext>
              </a:extLst>
            </p:cNvPr>
            <p:cNvGrpSpPr/>
            <p:nvPr/>
          </p:nvGrpSpPr>
          <p:grpSpPr>
            <a:xfrm>
              <a:off x="4101487" y="1825276"/>
              <a:ext cx="3494849" cy="1334019"/>
              <a:chOff x="4101487" y="1825276"/>
              <a:chExt cx="3494849" cy="1334019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83342E6A-391C-42C2-A472-1B4984880A03}"/>
                  </a:ext>
                </a:extLst>
              </p:cNvPr>
              <p:cNvSpPr/>
              <p:nvPr/>
            </p:nvSpPr>
            <p:spPr>
              <a:xfrm>
                <a:off x="4101487" y="1825276"/>
                <a:ext cx="3305459" cy="337640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5132F4BE-BDE0-43C6-83A8-7461FC00BA80}"/>
                  </a:ext>
                </a:extLst>
              </p:cNvPr>
              <p:cNvSpPr/>
              <p:nvPr/>
            </p:nvSpPr>
            <p:spPr>
              <a:xfrm>
                <a:off x="4128121" y="2821655"/>
                <a:ext cx="3468215" cy="337640"/>
              </a:xfrm>
              <a:prstGeom prst="rect">
                <a:avLst/>
              </a:prstGeom>
              <a:noFill/>
              <a:ln w="28575"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/>
              <p:cNvSpPr/>
              <p:nvPr/>
            </p:nvSpPr>
            <p:spPr>
              <a:xfrm>
                <a:off x="720042" y="5218183"/>
                <a:ext cx="5748918" cy="7437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2900"/>
                  </a:lnSpc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硬统计方法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（将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特征组合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出现的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频率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作为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ts val="2900"/>
                  </a:lnSpc>
                  <a:buClr>
                    <a:srgbClr val="FF0000"/>
                  </a:buClr>
                </a:pP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dirty="0">
                    <a:latin typeface="+mn-ea"/>
                    <a:ea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三个特征的组合</a:t>
                </a:r>
                <a:r>
                  <a:rPr lang="zh-CN" altLang="en-US" sz="2000" b="1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p>
                    </m:sSup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=8  </a:t>
                </a:r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矩形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42" y="5218183"/>
                <a:ext cx="5748918" cy="743793"/>
              </a:xfrm>
              <a:prstGeom prst="rect">
                <a:avLst/>
              </a:prstGeom>
              <a:blipFill rotWithShape="0">
                <a:blip r:embed="rId4"/>
                <a:stretch>
                  <a:fillRect l="-2227" t="-9016" r="-2333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F2F95B8D-8867-4758-BDB6-1A6B6ADB5E24}"/>
                  </a:ext>
                </a:extLst>
              </p:cNvPr>
              <p:cNvSpPr/>
              <p:nvPr/>
            </p:nvSpPr>
            <p:spPr>
              <a:xfrm>
                <a:off x="4452735" y="5613391"/>
                <a:ext cx="3312368" cy="314766"/>
              </a:xfrm>
              <a:prstGeom prst="rect">
                <a:avLst/>
              </a:prstGeom>
              <a:ln w="19050"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2000" b="1" dirty="0">
                    <a:latin typeface="+mn-ea"/>
                    <a:ea typeface="+mn-ea"/>
                  </a:rPr>
                  <a:t>…</a:t>
                </a:r>
                <a:r>
                  <a:rPr lang="zh-CN" altLang="en-US" sz="2000" b="1" dirty="0">
                    <a:latin typeface="+mn-ea"/>
                    <a:ea typeface="+mn-ea"/>
                  </a:rPr>
                  <a:t>若有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20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个特征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组合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𝟐𝟎</m:t>
                        </m:r>
                      </m:sup>
                    </m:sSup>
                  </m:oMath>
                </a14:m>
                <a:endParaRPr lang="zh-CN" altLang="en-US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2F95B8D-8867-4758-BDB6-1A6B6ADB5E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2735" y="5613391"/>
                <a:ext cx="3312368" cy="314766"/>
              </a:xfrm>
              <a:prstGeom prst="rect">
                <a:avLst/>
              </a:prstGeom>
              <a:blipFill rotWithShape="0">
                <a:blip r:embed="rId5"/>
                <a:stretch>
                  <a:fillRect l="-4388" t="-24074" b="-38889"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接连接符 30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25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2" grpId="0"/>
      <p:bldP spid="2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70451" y="329112"/>
            <a:ext cx="25202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有没有办法简化？</a:t>
            </a:r>
          </a:p>
        </p:txBody>
      </p:sp>
      <p:sp>
        <p:nvSpPr>
          <p:cNvPr id="3" name="矩形 2"/>
          <p:cNvSpPr/>
          <p:nvPr/>
        </p:nvSpPr>
        <p:spPr>
          <a:xfrm>
            <a:off x="2147284" y="1786210"/>
            <a:ext cx="3732693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朴素贝叶斯方法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900"/>
              </a:lnSpc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</a:rPr>
              <a:t>   </a:t>
            </a:r>
            <a:r>
              <a:rPr lang="en-US" altLang="zh-CN" sz="2000" dirty="0">
                <a:latin typeface="+mn-ea"/>
                <a:ea typeface="+mn-ea"/>
              </a:rPr>
              <a:t>---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朴素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简化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简单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2000" b="1" dirty="0">
                <a:latin typeface="+mn-ea"/>
                <a:ea typeface="+mn-ea"/>
              </a:rPr>
              <a:t>贝叶斯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2147282" y="2780929"/>
            <a:ext cx="7981166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朴素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简单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如何体现？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900"/>
              </a:lnSpc>
              <a:buClr>
                <a:srgbClr val="FF0000"/>
              </a:buClr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   ◇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回顾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/>
              <a:t>概率论中</a:t>
            </a:r>
            <a:r>
              <a:rPr lang="zh-CN" altLang="en-US" sz="2000" b="1" u="wavyDbl" dirty="0"/>
              <a:t>事件</a:t>
            </a:r>
            <a:r>
              <a:rPr lang="zh-CN" altLang="zh-CN" sz="2000" b="1" dirty="0"/>
              <a:t>“</a:t>
            </a:r>
            <a:r>
              <a:rPr lang="zh-CN" altLang="zh-CN" sz="2000" b="1" dirty="0">
                <a:solidFill>
                  <a:srgbClr val="FF0000"/>
                </a:solidFill>
              </a:rPr>
              <a:t>独立性</a:t>
            </a:r>
            <a:r>
              <a:rPr lang="zh-CN" altLang="zh-CN" sz="2000" b="1" dirty="0"/>
              <a:t>”定义</a:t>
            </a:r>
            <a:r>
              <a:rPr lang="zh-CN" altLang="en-US" sz="2000" b="1" dirty="0"/>
              <a:t>？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2539897" y="3550110"/>
                <a:ext cx="7608339" cy="111569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900"/>
                  </a:lnSpc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◇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定义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设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A,B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为随机事件，若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同时发生的概率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等于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各自发生概率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乘积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A,B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相互独立。一般，设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18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个事件</a:t>
                </a:r>
                <a:r>
                  <a:rPr lang="en-US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≥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2</a:t>
                </a:r>
                <a:r>
                  <a:rPr lang="en-US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其中任意</a:t>
                </a:r>
                <a:r>
                  <a:rPr lang="en-US" altLang="zh-CN" sz="18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个事件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乘积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，都等于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各事件概率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的乘积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，则称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𝑨</m:t>
                        </m:r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相互独立。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9897" y="3550110"/>
                <a:ext cx="7608339" cy="1115690"/>
              </a:xfrm>
              <a:prstGeom prst="rect">
                <a:avLst/>
              </a:prstGeom>
              <a:blipFill rotWithShape="0">
                <a:blip r:embed="rId3"/>
                <a:stretch>
                  <a:fillRect l="-2083" t="-6011" r="-1282" b="-71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4934247" y="4867490"/>
            <a:ext cx="5147738" cy="369332"/>
          </a:xfrm>
          <a:prstGeom prst="rect">
            <a:avLst/>
          </a:prstGeom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事件乘积的概率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=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各个事件概率的乘积</a:t>
            </a:r>
            <a:endParaRPr lang="zh-CN" altLang="en-US" dirty="0"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7849309" y="376746"/>
            <a:ext cx="2309157" cy="1567294"/>
            <a:chOff x="6325308" y="376746"/>
            <a:chExt cx="2309157" cy="1567294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/>
            </p:nvPr>
          </p:nvGraphicFramePr>
          <p:xfrm>
            <a:off x="6325308" y="376746"/>
            <a:ext cx="2160073" cy="11331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566" name="Equation" r:id="rId4" imgW="1739900" imgH="914400" progId="Equation.DSMT4">
                    <p:embed/>
                  </p:oleObj>
                </mc:Choice>
                <mc:Fallback>
                  <p:oleObj name="Equation" r:id="rId4" imgW="1739900" imgH="9144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325308" y="376746"/>
                          <a:ext cx="2160073" cy="1133153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F2F95B8D-8867-4758-BDB6-1A6B6ADB5E24}"/>
                </a:ext>
              </a:extLst>
            </p:cNvPr>
            <p:cNvSpPr/>
            <p:nvPr/>
          </p:nvSpPr>
          <p:spPr>
            <a:xfrm>
              <a:off x="6372201" y="1667041"/>
              <a:ext cx="2262264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事件</a:t>
              </a:r>
              <a:r>
                <a:rPr lang="en-US" altLang="zh-CN" sz="1800" b="1" dirty="0">
                  <a:solidFill>
                    <a:srgbClr val="FF0000"/>
                  </a:solidFill>
                  <a:latin typeface="+mn-ea"/>
                  <a:ea typeface="+mn-ea"/>
                </a:rPr>
                <a:t>A,B,C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相互独立！</a:t>
              </a: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047057" y="359258"/>
            <a:ext cx="3712555" cy="2421670"/>
            <a:chOff x="2523056" y="359258"/>
            <a:chExt cx="3712555" cy="2421670"/>
          </a:xfrm>
        </p:grpSpPr>
        <p:sp>
          <p:nvSpPr>
            <p:cNvPr id="13" name="矩形 12"/>
            <p:cNvSpPr/>
            <p:nvPr/>
          </p:nvSpPr>
          <p:spPr>
            <a:xfrm>
              <a:off x="2523056" y="359258"/>
              <a:ext cx="3712555" cy="369332"/>
            </a:xfrm>
            <a:prstGeom prst="rect">
              <a:avLst/>
            </a:prstGeom>
            <a:ln>
              <a:solidFill>
                <a:srgbClr val="FF0000"/>
              </a:solidFill>
              <a:prstDash val="dash"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zh-CN" b="1" dirty="0">
                  <a:solidFill>
                    <a:srgbClr val="0000FF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假设</a:t>
              </a:r>
              <a:r>
                <a:rPr lang="zh-CN" altLang="zh-CN" b="1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所有特征之间</a:t>
              </a:r>
              <a:r>
                <a:rPr lang="zh-CN" altLang="zh-CN" b="1" dirty="0">
                  <a:solidFill>
                    <a:srgbClr val="FF0000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相互独立</a:t>
              </a:r>
              <a:endParaRPr lang="zh-CN" alt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直接箭头连接符 14"/>
            <p:cNvCxnSpPr>
              <a:stCxn id="13" idx="2"/>
            </p:cNvCxnSpPr>
            <p:nvPr/>
          </p:nvCxnSpPr>
          <p:spPr>
            <a:xfrm flipH="1">
              <a:off x="2771800" y="728590"/>
              <a:ext cx="1607534" cy="205233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连接符 13"/>
          <p:cNvCxnSpPr/>
          <p:nvPr/>
        </p:nvCxnSpPr>
        <p:spPr>
          <a:xfrm flipV="1">
            <a:off x="551384" y="753978"/>
            <a:ext cx="2539347" cy="10726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06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3593" y="980729"/>
            <a:ext cx="7296105" cy="1704985"/>
          </a:xfrm>
          <a:prstGeom prst="rect">
            <a:avLst/>
          </a:prstGeom>
        </p:spPr>
      </p:pic>
      <p:sp>
        <p:nvSpPr>
          <p:cNvPr id="17" name="矩形 16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51384" y="305999"/>
            <a:ext cx="475252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朴素：</a:t>
            </a:r>
            <a:r>
              <a:rPr lang="zh-CN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假设</a:t>
            </a:r>
            <a:r>
              <a:rPr lang="zh-CN" altLang="zh-CN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所有特征之间</a:t>
            </a:r>
            <a:r>
              <a:rPr lang="zh-CN" altLang="zh-CN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相互独立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999656" y="1556793"/>
            <a:ext cx="5628272" cy="1747937"/>
            <a:chOff x="1475656" y="2132856"/>
            <a:chExt cx="5628272" cy="1747937"/>
          </a:xfrm>
        </p:grpSpPr>
        <p:sp>
          <p:nvSpPr>
            <p:cNvPr id="18" name="矩形 17"/>
            <p:cNvSpPr/>
            <p:nvPr/>
          </p:nvSpPr>
          <p:spPr>
            <a:xfrm>
              <a:off x="1991360" y="3573016"/>
              <a:ext cx="511256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475656" y="2132856"/>
              <a:ext cx="2520280" cy="1594048"/>
              <a:chOff x="1475656" y="2132856"/>
              <a:chExt cx="2520280" cy="1594048"/>
            </a:xfrm>
          </p:grpSpPr>
          <p:cxnSp>
            <p:nvCxnSpPr>
              <p:cNvPr id="20" name="直接连接符 19"/>
              <p:cNvCxnSpPr/>
              <p:nvPr/>
            </p:nvCxnSpPr>
            <p:spPr>
              <a:xfrm flipH="1">
                <a:off x="1475656" y="2132856"/>
                <a:ext cx="2520280" cy="1594048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箭头连接符 21"/>
              <p:cNvCxnSpPr/>
              <p:nvPr/>
            </p:nvCxnSpPr>
            <p:spPr>
              <a:xfrm>
                <a:off x="1475656" y="3726904"/>
                <a:ext cx="360040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3" name="组合 32"/>
          <p:cNvGrpSpPr/>
          <p:nvPr/>
        </p:nvGrpSpPr>
        <p:grpSpPr>
          <a:xfrm>
            <a:off x="2999656" y="2416829"/>
            <a:ext cx="6276344" cy="1506917"/>
            <a:chOff x="1475656" y="2992892"/>
            <a:chExt cx="6276344" cy="1506917"/>
          </a:xfrm>
        </p:grpSpPr>
        <p:sp>
          <p:nvSpPr>
            <p:cNvPr id="27" name="矩形 26"/>
            <p:cNvSpPr/>
            <p:nvPr/>
          </p:nvSpPr>
          <p:spPr>
            <a:xfrm>
              <a:off x="1991360" y="4192032"/>
              <a:ext cx="576064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不去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不去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不去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1475656" y="2992892"/>
              <a:ext cx="2537084" cy="1353028"/>
              <a:chOff x="1475656" y="2992892"/>
              <a:chExt cx="2537084" cy="1353028"/>
            </a:xfrm>
          </p:grpSpPr>
          <p:cxnSp>
            <p:nvCxnSpPr>
              <p:cNvPr id="28" name="直接连接符 27"/>
              <p:cNvCxnSpPr/>
              <p:nvPr/>
            </p:nvCxnSpPr>
            <p:spPr>
              <a:xfrm flipH="1">
                <a:off x="1475656" y="2992892"/>
                <a:ext cx="2537084" cy="1353028"/>
              </a:xfrm>
              <a:prstGeom prst="line">
                <a:avLst/>
              </a:prstGeom>
              <a:ln>
                <a:solidFill>
                  <a:srgbClr val="0000FF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/>
              <p:nvPr/>
            </p:nvCxnSpPr>
            <p:spPr>
              <a:xfrm>
                <a:off x="1513547" y="4333162"/>
                <a:ext cx="360040" cy="0"/>
              </a:xfrm>
              <a:prstGeom prst="straightConnector1">
                <a:avLst/>
              </a:prstGeom>
              <a:ln>
                <a:solidFill>
                  <a:srgbClr val="0000FF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4799856" y="4365104"/>
            <a:ext cx="52584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在数据集中，分别进行</a:t>
            </a:r>
            <a:r>
              <a:rPr lang="zh-CN" altLang="en-US" b="1" u="wavyDbl" dirty="0">
                <a:solidFill>
                  <a:srgbClr val="FF0000"/>
                </a:solidFill>
                <a:latin typeface="+mn-ea"/>
                <a:ea typeface="+mn-ea"/>
              </a:rPr>
              <a:t>简单统计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即可！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3241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74534" y="328084"/>
            <a:ext cx="136815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完成此例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048" y="188902"/>
            <a:ext cx="5112568" cy="2461447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8" name="矩形 7"/>
          <p:cNvSpPr/>
          <p:nvPr/>
        </p:nvSpPr>
        <p:spPr>
          <a:xfrm>
            <a:off x="949860" y="2420888"/>
            <a:ext cx="550618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由此，</a:t>
            </a:r>
            <a:r>
              <a:rPr lang="zh-CN" altLang="zh-CN" sz="2000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三个维度特征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出现的频率</a:t>
            </a:r>
            <a:r>
              <a:rPr lang="zh-CN" altLang="zh-CN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都统计得到</a:t>
            </a:r>
            <a:r>
              <a:rPr lang="zh-CN" altLang="en-US" sz="2000" b="1" dirty="0"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2000" b="1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464" y="2885926"/>
            <a:ext cx="7704856" cy="13060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228" y="4273911"/>
            <a:ext cx="7704856" cy="128620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 flipV="1">
            <a:off x="564448" y="739012"/>
            <a:ext cx="2756475" cy="30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96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647309" y="300685"/>
            <a:ext cx="526105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zh-CN" sz="2400" b="1" dirty="0">
                <a:latin typeface="+mn-ea"/>
                <a:ea typeface="+mn-ea"/>
                <a:cs typeface="Times New Roman" panose="02020603050405020304" pitchFamily="18" charset="0"/>
              </a:rPr>
              <a:t>评价一</a:t>
            </a:r>
            <a:r>
              <a:rPr lang="zh-CN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个映射函数</a:t>
            </a:r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的优劣？</a:t>
            </a:r>
            <a:endParaRPr lang="zh-CN" altLang="en-US" sz="2400" b="1" dirty="0">
              <a:latin typeface="+mn-ea"/>
              <a:ea typeface="+mn-ea"/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1199456" y="295391"/>
            <a:ext cx="10441160" cy="5352554"/>
            <a:chOff x="1199456" y="295391"/>
            <a:chExt cx="10441160" cy="5352554"/>
          </a:xfrm>
        </p:grpSpPr>
        <p:sp>
          <p:nvSpPr>
            <p:cNvPr id="48" name="内容占位符 2"/>
            <p:cNvSpPr txBox="1">
              <a:spLocks/>
            </p:cNvSpPr>
            <p:nvPr/>
          </p:nvSpPr>
          <p:spPr bwMode="auto">
            <a:xfrm>
              <a:off x="5892958" y="295391"/>
              <a:ext cx="3299386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0"/>
                </a:spcBef>
                <a:buClr>
                  <a:srgbClr val="FF0000"/>
                </a:buClr>
                <a:buNone/>
              </a:pPr>
              <a:r>
                <a:rPr lang="zh-CN" altLang="en-US" sz="2400" b="1" dirty="0" smtClean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→ 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经验风险</a:t>
              </a:r>
              <a:r>
                <a:rPr lang="zh-CN" altLang="en-US" sz="2400" b="1" dirty="0" smtClean="0">
                  <a:latin typeface="+mn-ea"/>
                  <a:cs typeface="Times New Roman" panose="02020603050405020304" pitchFamily="18" charset="0"/>
                </a:rPr>
                <a:t>、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期望风险</a:t>
              </a:r>
              <a:endParaRPr lang="en-US" altLang="zh-CN" sz="24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grpSp>
          <p:nvGrpSpPr>
            <p:cNvPr id="49" name="组合 48"/>
            <p:cNvGrpSpPr/>
            <p:nvPr/>
          </p:nvGrpSpPr>
          <p:grpSpPr>
            <a:xfrm>
              <a:off x="1199456" y="1519250"/>
              <a:ext cx="10441160" cy="4128695"/>
              <a:chOff x="1539902" y="1937281"/>
              <a:chExt cx="7584814" cy="3361387"/>
            </a:xfrm>
          </p:grpSpPr>
          <p:sp>
            <p:nvSpPr>
              <p:cNvPr id="50" name="内容占位符 2"/>
              <p:cNvSpPr txBox="1">
                <a:spLocks/>
              </p:cNvSpPr>
              <p:nvPr/>
            </p:nvSpPr>
            <p:spPr bwMode="auto">
              <a:xfrm>
                <a:off x="1539902" y="4094435"/>
                <a:ext cx="2876998" cy="106774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lnSpc>
                    <a:spcPts val="25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FF0000"/>
                    </a:solidFill>
                  </a:rPr>
                  <a:t>经验风险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(empirical risk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265113" indent="0">
                  <a:lnSpc>
                    <a:spcPts val="2500"/>
                  </a:lnSpc>
                  <a:spcBef>
                    <a:spcPct val="0"/>
                  </a:spcBef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u="wavyDbl" dirty="0" smtClean="0">
                    <a:solidFill>
                      <a:srgbClr val="0000FF"/>
                    </a:solidFill>
                  </a:rPr>
                  <a:t>训练集</a:t>
                </a:r>
                <a:r>
                  <a:rPr lang="zh-CN" altLang="en-US" sz="1800" b="1" dirty="0" smtClean="0"/>
                  <a:t>中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数据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样本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产生的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损失</a:t>
                </a:r>
                <a:endParaRPr lang="en-US" altLang="zh-CN" sz="2000" b="1" dirty="0" smtClean="0">
                  <a:solidFill>
                    <a:srgbClr val="FF0000"/>
                  </a:solidFill>
                </a:endParaRPr>
              </a:p>
              <a:p>
                <a:pPr marL="265113" indent="0">
                  <a:lnSpc>
                    <a:spcPts val="2500"/>
                  </a:lnSpc>
                  <a:spcBef>
                    <a:spcPct val="0"/>
                  </a:spcBef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经验风险</a:t>
                </a:r>
                <a:r>
                  <a:rPr lang="zh-CN" altLang="en-US" sz="1800" b="1" dirty="0">
                    <a:solidFill>
                      <a:srgbClr val="FF0000"/>
                    </a:solidFill>
                  </a:rPr>
                  <a:t>越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小</a:t>
                </a:r>
                <a:r>
                  <a:rPr lang="zh-CN" altLang="en-US" sz="1800" b="1" dirty="0" smtClean="0"/>
                  <a:t>，模型对训练数据的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</a:rPr>
                  <a:t>拟合程度</a:t>
                </a:r>
                <a:r>
                  <a:rPr lang="zh-CN" altLang="en-US" sz="1800" b="1" dirty="0"/>
                  <a:t>越</a:t>
                </a:r>
                <a:r>
                  <a:rPr lang="zh-CN" altLang="en-US" sz="1800" b="1" dirty="0" smtClean="0"/>
                  <a:t>好。</a:t>
                </a:r>
                <a:endParaRPr lang="en-US" altLang="zh-CN" sz="1800" b="1" dirty="0"/>
              </a:p>
            </p:txBody>
          </p:sp>
          <p:grpSp>
            <p:nvGrpSpPr>
              <p:cNvPr id="51" name="组合 50"/>
              <p:cNvGrpSpPr/>
              <p:nvPr/>
            </p:nvGrpSpPr>
            <p:grpSpPr>
              <a:xfrm>
                <a:off x="1718573" y="2671352"/>
                <a:ext cx="1986876" cy="1253924"/>
                <a:chOff x="2755126" y="2270959"/>
                <a:chExt cx="1986876" cy="1253924"/>
              </a:xfrm>
            </p:grpSpPr>
            <p:sp>
              <p:nvSpPr>
                <p:cNvPr id="59" name="圆柱形 58"/>
                <p:cNvSpPr/>
                <p:nvPr/>
              </p:nvSpPr>
              <p:spPr bwMode="auto">
                <a:xfrm>
                  <a:off x="3370728" y="2625271"/>
                  <a:ext cx="722691" cy="539575"/>
                </a:xfrm>
                <a:prstGeom prst="can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训练集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0" name="矩形 59"/>
                    <p:cNvSpPr/>
                    <p:nvPr/>
                  </p:nvSpPr>
                  <p:spPr bwMode="auto">
                    <a:xfrm>
                      <a:off x="2877073" y="3236851"/>
                      <a:ext cx="1634818" cy="288032"/>
                    </a:xfrm>
                    <a:prstGeom prst="rect">
                      <a:avLst/>
                    </a:prstGeom>
                    <a:noFill/>
                    <a:ln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 vert="horz" wrap="square" lIns="0" tIns="0" rIns="0" bIns="0" numCol="1" rtlCol="0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14:m>
                        <m:oMathPara xmlns:m="http://schemas.openxmlformats.org/officeDocument/2006/math">
                          <m:oMathParaPr>
                            <m:jc m:val="left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kumimoji="0" lang="en-US" altLang="zh-CN" sz="2000" b="1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kumimoji="0" lang="zh-CN" altLang="en-US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，</m:t>
                            </m:r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𝒊</m:t>
                            </m:r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𝟏</m:t>
                            </m:r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,…,</m:t>
                            </m:r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𝒏</m:t>
                            </m:r>
                          </m:oMath>
                        </m:oMathPara>
                      </a14:m>
                      <a:endParaRPr kumimoji="0" lang="zh-CN" altLang="en-US" sz="2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0" name="矩形 59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 bwMode="auto">
                    <a:xfrm>
                      <a:off x="2877073" y="3236851"/>
                      <a:ext cx="1634818" cy="288032"/>
                    </a:xfrm>
                    <a:prstGeom prst="rect">
                      <a:avLst/>
                    </a:prstGeom>
                    <a:blipFill rotWithShape="0">
                      <a:blip r:embed="rId2"/>
                      <a:stretch>
                        <a:fillRect b="-10345"/>
                      </a:stretch>
                    </a:blipFill>
                    <a:ln w="28575" cap="flat" cmpd="sng" algn="ctr">
                      <a:noFill/>
                      <a:prstDash val="sysDash"/>
                      <a:round/>
                      <a:headEnd type="none" w="med" len="med"/>
                      <a:tailEnd type="none" w="med" len="med"/>
                    </a:ln>
                    <a:effectLst/>
                    <a:extLst/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1" name="文本框 60"/>
                <p:cNvSpPr txBox="1"/>
                <p:nvPr/>
              </p:nvSpPr>
              <p:spPr>
                <a:xfrm>
                  <a:off x="2755126" y="2270959"/>
                  <a:ext cx="1986876" cy="2505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+mn-ea"/>
                      <a:ea typeface="+mn-ea"/>
                    </a:rPr>
                    <a:t>从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训练集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学习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映射函数</a:t>
                  </a:r>
                  <a:r>
                    <a:rPr lang="en-US" altLang="zh-CN" sz="20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f</a:t>
                  </a:r>
                  <a:endParaRPr lang="zh-CN" altLang="en-US" sz="20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5066445" y="4052495"/>
                    <a:ext cx="4058271" cy="1246173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anchor="t" anchorCtr="0" compatLnSpc="1">
                    <a:prstTxWarp prst="textNoShape">
                      <a:avLst/>
                    </a:prstTxWarp>
                  </a:bodyPr>
                  <a:lstStyle>
                    <a:lvl1pPr marL="469900" indent="-469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08050" indent="-436563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304925" indent="-395288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93863" indent="-3873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93913" indent="-398463" algn="l" rtl="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182563" indent="-182563">
                      <a:lnSpc>
                        <a:spcPts val="2300"/>
                      </a:lnSpc>
                      <a:spcBef>
                        <a:spcPct val="0"/>
                      </a:spcBef>
                      <a:spcAft>
                        <a:spcPts val="60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</a:rPr>
                      <a:t>期望风险</a:t>
                    </a:r>
                    <a:r>
                      <a:rPr lang="en-US" altLang="zh-C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(</a:t>
                    </a:r>
                    <a:r>
                      <a:rPr lang="en-US" altLang="zh-CN" sz="20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expected </a:t>
                    </a:r>
                    <a:r>
                      <a:rPr lang="en-US" altLang="zh-CN" sz="20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risk</a:t>
                    </a:r>
                    <a:r>
                      <a:rPr lang="en-US" altLang="zh-CN" sz="20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  <a:p>
                    <a:pPr marL="357188" indent="-92075">
                      <a:lnSpc>
                        <a:spcPts val="2300"/>
                      </a:lnSpc>
                      <a:spcBef>
                        <a:spcPct val="0"/>
                      </a:spcBef>
                      <a:buClr>
                        <a:srgbClr val="FF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zh-CN" altLang="en-US" sz="1800" b="1" dirty="0" smtClean="0">
                        <a:latin typeface="+mn-ea"/>
                      </a:rPr>
                      <a:t>若知道</a:t>
                    </a:r>
                    <a:r>
                      <a:rPr lang="zh-CN" altLang="en-US" sz="1800" b="1" dirty="0" smtClean="0">
                        <a:solidFill>
                          <a:srgbClr val="0000FF"/>
                        </a:solidFill>
                        <a:latin typeface="+mn-ea"/>
                      </a:rPr>
                      <a:t>某一任务包含的</a:t>
                    </a:r>
                    <a:r>
                      <a:rPr lang="zh-CN" altLang="en-US" sz="1800" b="1" u="wavyDbl" dirty="0" smtClean="0">
                        <a:solidFill>
                          <a:srgbClr val="0000FF"/>
                        </a:solidFill>
                        <a:latin typeface="+mn-ea"/>
                      </a:rPr>
                      <a:t>所有数据</a:t>
                    </a:r>
                    <a:r>
                      <a:rPr lang="zh-CN" altLang="en-US" sz="1800" b="1" dirty="0" smtClean="0">
                        <a:latin typeface="+mn-ea"/>
                      </a:rPr>
                      <a:t>，则可从</a:t>
                    </a: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</a:rPr>
                      <a:t>所有数据</a:t>
                    </a:r>
                    <a:r>
                      <a:rPr lang="zh-CN" altLang="en-US" sz="1800" b="1" dirty="0" smtClean="0">
                        <a:latin typeface="+mn-ea"/>
                      </a:rPr>
                      <a:t>中</a:t>
                    </a: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</a:rPr>
                      <a:t>计算模型</a:t>
                    </a:r>
                    <a:r>
                      <a:rPr lang="zh-CN" altLang="en-US" sz="1800" b="1" dirty="0" smtClean="0">
                        <a:solidFill>
                          <a:srgbClr val="FF0000"/>
                        </a:solidFill>
                      </a:rPr>
                      <a:t>产生的损失</a:t>
                    </a:r>
                    <a:r>
                      <a:rPr lang="zh-CN" altLang="en-US" sz="1800" b="1" dirty="0" smtClean="0"/>
                      <a:t>。</a:t>
                    </a:r>
                    <a:r>
                      <a:rPr lang="en-US" altLang="zh-CN" sz="1800" b="1" dirty="0" smtClean="0">
                        <a:latin typeface="+mn-ea"/>
                      </a:rPr>
                      <a:t>(</a:t>
                    </a:r>
                    <a:r>
                      <a:rPr lang="zh-CN" altLang="en-US" sz="1800" b="1" dirty="0" smtClean="0"/>
                      <a:t>真实风险</a:t>
                    </a:r>
                    <a:r>
                      <a:rPr lang="en-US" altLang="zh-CN" sz="1800" b="1" dirty="0" smtClean="0"/>
                      <a:t>\</a:t>
                    </a:r>
                    <a:r>
                      <a:rPr lang="zh-CN" altLang="en-US" sz="1800" b="1" dirty="0" smtClean="0"/>
                      <a:t>真实误差</a:t>
                    </a:r>
                    <a:r>
                      <a:rPr lang="en-US" altLang="zh-CN" sz="1800" b="1" dirty="0" smtClean="0">
                        <a:latin typeface="+mn-ea"/>
                      </a:rPr>
                      <a:t>)</a:t>
                    </a:r>
                  </a:p>
                  <a:p>
                    <a:pPr marL="357188" indent="-92075">
                      <a:lnSpc>
                        <a:spcPts val="2300"/>
                      </a:lnSpc>
                      <a:spcBef>
                        <a:spcPct val="0"/>
                      </a:spcBef>
                      <a:buClr>
                        <a:srgbClr val="FF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zh-CN" altLang="en-US" sz="1800" b="1" dirty="0" smtClean="0">
                        <a:latin typeface="+mn-ea"/>
                      </a:rPr>
                      <a:t>记该任务中</a:t>
                    </a: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</a:rPr>
                      <a:t>所有数据</a:t>
                    </a:r>
                    <a:r>
                      <a:rPr lang="zh-CN" altLang="en-US" sz="1800" b="1" dirty="0" smtClean="0">
                        <a:latin typeface="+mn-ea"/>
                      </a:rPr>
                      <a:t>的</a:t>
                    </a: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</a:rPr>
                      <a:t>联合概率分布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altLang="zh-CN" sz="1800" b="1" dirty="0" smtClean="0">
                      <a:solidFill>
                        <a:srgbClr val="FF0000"/>
                      </a:solidFill>
                      <a:latin typeface="+mn-ea"/>
                    </a:endParaRPr>
                  </a:p>
                  <a:p>
                    <a:pPr marL="357188" indent="-92075">
                      <a:lnSpc>
                        <a:spcPts val="2300"/>
                      </a:lnSpc>
                      <a:spcBef>
                        <a:spcPct val="0"/>
                      </a:spcBef>
                      <a:buClr>
                        <a:srgbClr val="FF0000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zh-CN" altLang="en-US" sz="1800" b="1" dirty="0" smtClean="0">
                        <a:solidFill>
                          <a:srgbClr val="FF0000"/>
                        </a:solidFill>
                      </a:rPr>
                      <a:t>期望风险越小</a:t>
                    </a:r>
                    <a:r>
                      <a:rPr lang="zh-CN" altLang="en-US" sz="1800" b="1" dirty="0" smtClean="0"/>
                      <a:t>，模型</a:t>
                    </a:r>
                    <a:r>
                      <a:rPr lang="zh-CN" altLang="en-US" sz="1800" b="1" dirty="0" smtClean="0">
                        <a:solidFill>
                          <a:srgbClr val="0000FF"/>
                        </a:solidFill>
                      </a:rPr>
                      <a:t>泛化性</a:t>
                    </a:r>
                    <a:r>
                      <a:rPr lang="zh-CN" altLang="en-US" sz="1800" b="1" dirty="0" smtClean="0"/>
                      <a:t>好。</a:t>
                    </a:r>
                    <a:endParaRPr lang="en-US" altLang="zh-CN" sz="1800" b="1" dirty="0"/>
                  </a:p>
                </p:txBody>
              </p:sp>
            </mc:Choice>
            <mc:Fallback xmlns="">
              <p:sp>
                <p:nvSpPr>
                  <p:cNvPr id="52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066445" y="4052495"/>
                    <a:ext cx="4058271" cy="1246173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2072" t="-6746" b="-7143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53" name="组合 52"/>
              <p:cNvGrpSpPr/>
              <p:nvPr/>
            </p:nvGrpSpPr>
            <p:grpSpPr>
              <a:xfrm>
                <a:off x="5985481" y="2624232"/>
                <a:ext cx="1988435" cy="1216468"/>
                <a:chOff x="4968076" y="1994842"/>
                <a:chExt cx="1988435" cy="1216468"/>
              </a:xfrm>
            </p:grpSpPr>
            <p:sp>
              <p:nvSpPr>
                <p:cNvPr id="56" name="圆柱形 55"/>
                <p:cNvSpPr/>
                <p:nvPr/>
              </p:nvSpPr>
              <p:spPr bwMode="auto">
                <a:xfrm>
                  <a:off x="5554595" y="2330470"/>
                  <a:ext cx="727423" cy="558257"/>
                </a:xfrm>
                <a:prstGeom prst="can">
                  <a:avLst>
                    <a:gd name="adj" fmla="val 11496"/>
                  </a:avLst>
                </a:prstGeom>
                <a:noFill/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zh-CN" altLang="en-US" sz="20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Verdana" panose="020B0604030504040204" pitchFamily="34" charset="0"/>
                      <a:ea typeface="宋体" panose="02010600030101010101" pitchFamily="2" charset="-122"/>
                    </a:rPr>
                    <a:t>测试集</a:t>
                  </a:r>
                  <a:endParaRPr kumimoji="0" lang="en-US" altLang="zh-CN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Verdana" panose="020B0604030504040204" pitchFamily="34" charset="0"/>
                    <a:ea typeface="宋体" panose="02010600030101010101" pitchFamily="2" charset="-122"/>
                  </a:endParaRPr>
                </a:p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lang="en-US" altLang="zh-CN" sz="16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所有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)</a:t>
                  </a:r>
                  <a:endParaRPr kumimoji="0" lang="zh-CN" altLang="en-US" sz="16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endParaRPr>
                </a:p>
              </p:txBody>
            </p:sp>
            <p:sp>
              <p:nvSpPr>
                <p:cNvPr id="57" name="文本框 56"/>
                <p:cNvSpPr txBox="1"/>
                <p:nvPr/>
              </p:nvSpPr>
              <p:spPr>
                <a:xfrm>
                  <a:off x="4968076" y="1994842"/>
                  <a:ext cx="1988435" cy="2505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+mn-ea"/>
                      <a:ea typeface="+mn-ea"/>
                    </a:rPr>
                    <a:t>在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测试集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测试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映射函数</a:t>
                  </a:r>
                  <a:r>
                    <a:rPr lang="en-US" altLang="zh-CN" sz="20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f</a:t>
                  </a:r>
                  <a:endParaRPr lang="zh-CN" altLang="en-US" sz="20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文本框 57"/>
                    <p:cNvSpPr txBox="1"/>
                    <p:nvPr/>
                  </p:nvSpPr>
                  <p:spPr>
                    <a:xfrm>
                      <a:off x="5073386" y="2960733"/>
                      <a:ext cx="1716064" cy="250577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d>
                              <m:d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sz="2000" b="1" i="1" smtClean="0">
                                <a:latin typeface="Cambria Math" panose="02040503050406030204" pitchFamily="18" charset="0"/>
                              </a:rPr>
                              <m:t>，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oMath>
                        </m:oMathPara>
                      </a14:m>
                      <a:endParaRPr lang="zh-CN" altLang="en-US" sz="2000" dirty="0"/>
                    </a:p>
                  </p:txBody>
                </p:sp>
              </mc:Choice>
              <mc:Fallback xmlns="">
                <p:sp>
                  <p:nvSpPr>
                    <p:cNvPr id="58" name="文本框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073386" y="2960733"/>
                      <a:ext cx="1716064" cy="25057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r="-515" b="-2941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49138" y="1967846"/>
                <a:ext cx="1978371" cy="584614"/>
              </a:xfrm>
              <a:prstGeom prst="rect">
                <a:avLst/>
              </a:prstGeom>
            </p:spPr>
          </p:pic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49227" y="1937281"/>
                <a:ext cx="3086235" cy="637423"/>
              </a:xfrm>
              <a:prstGeom prst="rect">
                <a:avLst/>
              </a:prstGeom>
            </p:spPr>
          </p:pic>
        </p:grpSp>
      </p:grpSp>
      <p:grpSp>
        <p:nvGrpSpPr>
          <p:cNvPr id="62" name="组合 61"/>
          <p:cNvGrpSpPr/>
          <p:nvPr/>
        </p:nvGrpSpPr>
        <p:grpSpPr>
          <a:xfrm>
            <a:off x="4151784" y="3361680"/>
            <a:ext cx="2605030" cy="787400"/>
            <a:chOff x="3474086" y="3734997"/>
            <a:chExt cx="1902417" cy="787400"/>
          </a:xfrm>
        </p:grpSpPr>
        <p:sp>
          <p:nvSpPr>
            <p:cNvPr id="63" name="左弧形箭头 62"/>
            <p:cNvSpPr/>
            <p:nvPr/>
          </p:nvSpPr>
          <p:spPr bwMode="auto">
            <a:xfrm rot="16200000" flipH="1">
              <a:off x="3944597" y="3640826"/>
              <a:ext cx="411060" cy="1352082"/>
            </a:xfrm>
            <a:prstGeom prst="curved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内容占位符 2"/>
            <p:cNvSpPr txBox="1">
              <a:spLocks/>
            </p:cNvSpPr>
            <p:nvPr/>
          </p:nvSpPr>
          <p:spPr bwMode="auto">
            <a:xfrm>
              <a:off x="3483419" y="3734997"/>
              <a:ext cx="1893084" cy="3203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局部最优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cs typeface="Times New Roman" panose="02020603050405020304" pitchFamily="18" charset="0"/>
                </a:rPr>
                <a:t>替代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全局最优</a:t>
              </a:r>
              <a:endPara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16102" y="3645024"/>
            <a:ext cx="10764474" cy="419104"/>
            <a:chOff x="467544" y="3402706"/>
            <a:chExt cx="10764474" cy="419104"/>
          </a:xfrm>
        </p:grpSpPr>
        <p:sp>
          <p:nvSpPr>
            <p:cNvPr id="66" name="圆角矩形标注 65"/>
            <p:cNvSpPr/>
            <p:nvPr/>
          </p:nvSpPr>
          <p:spPr bwMode="auto">
            <a:xfrm>
              <a:off x="10657469" y="3511997"/>
              <a:ext cx="574549" cy="309813"/>
            </a:xfrm>
            <a:prstGeom prst="wedgeRoundRectCallout">
              <a:avLst>
                <a:gd name="adj1" fmla="val -342659"/>
                <a:gd name="adj2" fmla="val 82761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最小</a:t>
              </a:r>
            </a:p>
          </p:txBody>
        </p:sp>
        <p:sp>
          <p:nvSpPr>
            <p:cNvPr id="67" name="圆角矩形标注 66"/>
            <p:cNvSpPr/>
            <p:nvPr/>
          </p:nvSpPr>
          <p:spPr bwMode="auto">
            <a:xfrm>
              <a:off x="467544" y="3402706"/>
              <a:ext cx="574549" cy="309813"/>
            </a:xfrm>
            <a:prstGeom prst="wedgeRoundRectCallout">
              <a:avLst>
                <a:gd name="adj1" fmla="val 89567"/>
                <a:gd name="adj2" fmla="val 109922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kumimoji="0" lang="zh-CN" altLang="en-US" sz="2000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</a:rPr>
                <a:t>最小</a:t>
              </a: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67544" y="1052736"/>
            <a:ext cx="4842474" cy="864096"/>
            <a:chOff x="467544" y="1052736"/>
            <a:chExt cx="4842474" cy="864096"/>
          </a:xfrm>
        </p:grpSpPr>
        <p:sp>
          <p:nvSpPr>
            <p:cNvPr id="69" name="矩形 68"/>
            <p:cNvSpPr/>
            <p:nvPr/>
          </p:nvSpPr>
          <p:spPr>
            <a:xfrm>
              <a:off x="661310" y="1052736"/>
              <a:ext cx="4648708" cy="276999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0000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训练集中</a:t>
              </a:r>
              <a:r>
                <a:rPr lang="zh-CN" altLang="en-US" sz="1800" b="1" dirty="0" smtClean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数据</a:t>
              </a:r>
              <a:r>
                <a:rPr lang="zh-CN" altLang="zh-CN" sz="1800" b="1" dirty="0" smtClean="0">
                  <a:solidFill>
                    <a:srgbClr val="FF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损失函数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之和</a:t>
              </a:r>
              <a:r>
                <a:rPr lang="zh-CN" altLang="zh-CN" sz="1800" b="1" dirty="0" smtClean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的</a:t>
              </a:r>
              <a:r>
                <a:rPr lang="zh-CN" altLang="zh-CN" sz="1800" b="1" dirty="0">
                  <a:solidFill>
                    <a:srgbClr val="FF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平均值</a:t>
              </a:r>
              <a:r>
                <a:rPr lang="zh-CN" altLang="zh-CN" sz="1800" b="1" dirty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的</a:t>
              </a:r>
              <a:r>
                <a:rPr lang="zh-CN" altLang="zh-CN" sz="1800" b="1" dirty="0">
                  <a:solidFill>
                    <a:srgbClr val="FF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最小化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467544" y="1191236"/>
              <a:ext cx="875928" cy="725596"/>
              <a:chOff x="467544" y="1191236"/>
              <a:chExt cx="875928" cy="725596"/>
            </a:xfrm>
          </p:grpSpPr>
          <p:cxnSp>
            <p:nvCxnSpPr>
              <p:cNvPr id="71" name="直接连接符 70"/>
              <p:cNvCxnSpPr/>
              <p:nvPr/>
            </p:nvCxnSpPr>
            <p:spPr bwMode="auto">
              <a:xfrm flipH="1">
                <a:off x="467544" y="1916832"/>
                <a:ext cx="875928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2" name="直接连接符 71"/>
              <p:cNvCxnSpPr/>
              <p:nvPr/>
            </p:nvCxnSpPr>
            <p:spPr bwMode="auto">
              <a:xfrm flipV="1">
                <a:off x="467544" y="1206624"/>
                <a:ext cx="0" cy="71020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73" name="直接箭头连接符 72"/>
              <p:cNvCxnSpPr>
                <a:endCxn id="69" idx="1"/>
              </p:cNvCxnSpPr>
              <p:nvPr/>
            </p:nvCxnSpPr>
            <p:spPr bwMode="auto">
              <a:xfrm flipV="1">
                <a:off x="467544" y="1191236"/>
                <a:ext cx="193766" cy="15388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76" name="组合 75"/>
          <p:cNvGrpSpPr/>
          <p:nvPr/>
        </p:nvGrpSpPr>
        <p:grpSpPr>
          <a:xfrm>
            <a:off x="5807968" y="849486"/>
            <a:ext cx="5776792" cy="995338"/>
            <a:chOff x="2970587" y="983729"/>
            <a:chExt cx="5776792" cy="995338"/>
          </a:xfrm>
        </p:grpSpPr>
        <p:sp>
          <p:nvSpPr>
            <p:cNvPr id="77" name="矩形 76"/>
            <p:cNvSpPr/>
            <p:nvPr/>
          </p:nvSpPr>
          <p:spPr>
            <a:xfrm>
              <a:off x="2970587" y="983729"/>
              <a:ext cx="5569146" cy="492443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600" b="1" dirty="0" smtClean="0">
                  <a:solidFill>
                    <a:srgbClr val="FF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所有数据</a:t>
              </a:r>
              <a:r>
                <a:rPr lang="zh-CN" altLang="en-US" sz="1600" b="1" dirty="0" smtClean="0">
                  <a:solidFill>
                    <a:srgbClr val="0000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损失函数</a:t>
              </a:r>
              <a:r>
                <a:rPr lang="zh-CN" altLang="en-US" sz="1600" b="1" u="wavyDbl" dirty="0" smtClean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均值最小化</a:t>
              </a:r>
              <a:r>
                <a:rPr lang="zh-CN" altLang="en-US" sz="1600" b="1" dirty="0" smtClean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，但</a:t>
              </a:r>
              <a:r>
                <a:rPr lang="zh-CN" altLang="en-US" sz="1600" b="1" u="wavyHeavy" dirty="0" smtClean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未知数据的</a:t>
              </a:r>
              <a:r>
                <a:rPr lang="zh-CN" altLang="en-US" sz="1600" b="1" u="wavyHeavy" dirty="0" smtClean="0">
                  <a:solidFill>
                    <a:srgbClr val="0000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数量</a:t>
              </a:r>
              <a:r>
                <a:rPr lang="zh-CN" altLang="en-US" sz="1600" b="1" dirty="0" smtClean="0">
                  <a:solidFill>
                    <a:srgbClr val="000000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难以确定。</a:t>
              </a:r>
              <a:endParaRPr lang="en-US" altLang="zh-CN" sz="1600" b="1" dirty="0" smtClean="0">
                <a:solidFill>
                  <a:srgbClr val="000000"/>
                </a:solidFill>
                <a:latin typeface="Calibri" panose="020F0502020204030204" pitchFamily="34" charset="0"/>
                <a:cs typeface="Times New Roman" panose="02020603050405020304" pitchFamily="18" charset="0"/>
              </a:endParaRPr>
            </a:p>
            <a:p>
              <a:r>
                <a:rPr lang="zh-CN" altLang="en-US" sz="1600" b="1" dirty="0" smtClean="0">
                  <a:solidFill>
                    <a:srgbClr val="0000FF"/>
                  </a:solidFill>
                  <a:latin typeface="Calibri" panose="020F0502020204030204" pitchFamily="34" charset="0"/>
                  <a:cs typeface="Times New Roman" panose="02020603050405020304" pitchFamily="18" charset="0"/>
                </a:rPr>
                <a:t>概率</a:t>
              </a:r>
              <a:r>
                <a:rPr lang="zh-CN" altLang="en-US" sz="1600" b="1" dirty="0" smtClean="0">
                  <a:solidFill>
                    <a:srgbClr val="000000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→</a:t>
              </a:r>
              <a:r>
                <a:rPr lang="zh-CN" altLang="en-US" sz="1600" b="1" dirty="0" smtClean="0">
                  <a:solidFill>
                    <a:srgbClr val="FF0000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期望（损失函数的期望值）</a:t>
              </a:r>
              <a:endParaRPr lang="zh-CN" altLang="en-US" sz="1600" b="1" dirty="0">
                <a:solidFill>
                  <a:srgbClr val="FF0000"/>
                </a:solidFill>
              </a:endParaRPr>
            </a:p>
          </p:txBody>
        </p:sp>
        <p:grpSp>
          <p:nvGrpSpPr>
            <p:cNvPr id="78" name="组合 77"/>
            <p:cNvGrpSpPr/>
            <p:nvPr/>
          </p:nvGrpSpPr>
          <p:grpSpPr>
            <a:xfrm flipH="1">
              <a:off x="7723114" y="1325477"/>
              <a:ext cx="1024265" cy="653590"/>
              <a:chOff x="467544" y="1235351"/>
              <a:chExt cx="451740" cy="722098"/>
            </a:xfrm>
          </p:grpSpPr>
          <p:cxnSp>
            <p:nvCxnSpPr>
              <p:cNvPr id="79" name="直接连接符 78"/>
              <p:cNvCxnSpPr/>
              <p:nvPr/>
            </p:nvCxnSpPr>
            <p:spPr bwMode="auto">
              <a:xfrm flipH="1">
                <a:off x="467544" y="1957449"/>
                <a:ext cx="451740" cy="0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0" name="直接连接符 79"/>
              <p:cNvCxnSpPr/>
              <p:nvPr/>
            </p:nvCxnSpPr>
            <p:spPr bwMode="auto">
              <a:xfrm flipH="1" flipV="1">
                <a:off x="467544" y="1235351"/>
                <a:ext cx="0" cy="722098"/>
              </a:xfrm>
              <a:prstGeom prst="line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81" name="直接箭头连接符 80"/>
              <p:cNvCxnSpPr/>
              <p:nvPr/>
            </p:nvCxnSpPr>
            <p:spPr bwMode="auto">
              <a:xfrm>
                <a:off x="467544" y="1241447"/>
                <a:ext cx="91581" cy="0"/>
              </a:xfrm>
              <a:prstGeom prst="straightConnector1">
                <a:avLst/>
              </a:prstGeom>
              <a:solidFill>
                <a:schemeClr val="accent1"/>
              </a:solidFill>
              <a:ln w="95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sp>
        <p:nvSpPr>
          <p:cNvPr id="84" name="矩形 83"/>
          <p:cNvSpPr/>
          <p:nvPr/>
        </p:nvSpPr>
        <p:spPr>
          <a:xfrm>
            <a:off x="6096000" y="5756483"/>
            <a:ext cx="5976665" cy="80791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82563" indent="-182563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大数定律</a:t>
            </a:r>
            <a:r>
              <a:rPr lang="zh-CN" altLang="en-US" sz="1600" b="1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zh-CN" sz="1600" b="1" dirty="0" smtClean="0">
                <a:cs typeface="Times New Roman" panose="02020603050405020304" pitchFamily="18" charset="0"/>
              </a:rPr>
              <a:t>当</a:t>
            </a:r>
            <a:r>
              <a:rPr lang="zh-CN" altLang="zh-CN" sz="1600" b="1" dirty="0">
                <a:solidFill>
                  <a:srgbClr val="0000FF"/>
                </a:solidFill>
                <a:cs typeface="Times New Roman" panose="02020603050405020304" pitchFamily="18" charset="0"/>
              </a:rPr>
              <a:t>样本数量</a:t>
            </a:r>
            <a:r>
              <a:rPr lang="zh-CN" altLang="zh-CN" sz="1600" b="1" u="wavyDbl" dirty="0">
                <a:cs typeface="Times New Roman" panose="02020603050405020304" pitchFamily="18" charset="0"/>
              </a:rPr>
              <a:t>趋于</a:t>
            </a:r>
            <a:r>
              <a:rPr lang="zh-CN" altLang="zh-CN" sz="1600" b="1" u="wavyDbl" dirty="0" smtClean="0">
                <a:cs typeface="Times New Roman" panose="02020603050405020304" pitchFamily="18" charset="0"/>
              </a:rPr>
              <a:t>无穷</a:t>
            </a:r>
            <a:r>
              <a:rPr lang="zh-CN" altLang="en-US" sz="1600" b="1" dirty="0">
                <a:cs typeface="Times New Roman" panose="02020603050405020304" pitchFamily="18" charset="0"/>
              </a:rPr>
              <a:t>时</a:t>
            </a:r>
            <a:r>
              <a:rPr lang="zh-CN" altLang="zh-CN" sz="1600" b="1" dirty="0" smtClean="0">
                <a:cs typeface="Times New Roman" panose="02020603050405020304" pitchFamily="18" charset="0"/>
              </a:rPr>
              <a:t>，</a:t>
            </a:r>
            <a:r>
              <a:rPr lang="zh-CN" altLang="zh-CN" sz="1600" b="1" u="wavyHeavy" dirty="0">
                <a:cs typeface="Times New Roman" panose="02020603050405020304" pitchFamily="18" charset="0"/>
              </a:rPr>
              <a:t>经验风险</a:t>
            </a:r>
            <a:r>
              <a:rPr lang="zh-CN" altLang="zh-CN" sz="1600" b="1" dirty="0">
                <a:solidFill>
                  <a:srgbClr val="0000FF"/>
                </a:solidFill>
                <a:cs typeface="Times New Roman" panose="02020603050405020304" pitchFamily="18" charset="0"/>
              </a:rPr>
              <a:t>趋于</a:t>
            </a:r>
            <a:r>
              <a:rPr lang="zh-CN" altLang="zh-CN" sz="1600" b="1" u="wavyHeavy" dirty="0">
                <a:cs typeface="Times New Roman" panose="02020603050405020304" pitchFamily="18" charset="0"/>
              </a:rPr>
              <a:t>期望风险</a:t>
            </a:r>
            <a:r>
              <a:rPr lang="zh-CN" altLang="zh-CN" sz="1600" b="1" dirty="0" smtClean="0">
                <a:cs typeface="Times New Roman" panose="02020603050405020304" pitchFamily="18" charset="0"/>
              </a:rPr>
              <a:t>。</a:t>
            </a:r>
            <a:endParaRPr lang="en-US" altLang="zh-CN" sz="1600" b="1" dirty="0" smtClean="0">
              <a:cs typeface="Times New Roman" panose="02020603050405020304" pitchFamily="18" charset="0"/>
            </a:endParaRPr>
          </a:p>
          <a:p>
            <a:pPr marL="182563" indent="-182563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b="1" dirty="0" smtClean="0">
                <a:cs typeface="Times New Roman" panose="02020603050405020304" pitchFamily="18" charset="0"/>
              </a:rPr>
              <a:t>实际中</a:t>
            </a:r>
            <a:r>
              <a:rPr lang="zh-CN" altLang="en-US" sz="1600" b="1" dirty="0" smtClean="0">
                <a:cs typeface="Times New Roman" panose="02020603050405020304" pitchFamily="18" charset="0"/>
              </a:rPr>
              <a:t>，</a:t>
            </a:r>
            <a:r>
              <a:rPr lang="zh-CN" altLang="zh-CN" sz="1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训练样本数量有限</a:t>
            </a:r>
            <a:r>
              <a:rPr lang="zh-CN" altLang="en-US" sz="1600" b="1" dirty="0" smtClean="0">
                <a:latin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zh-CN" sz="1600" b="1" u="wavyDbl" dirty="0" smtClean="0">
                <a:cs typeface="Times New Roman" panose="02020603050405020304" pitchFamily="18" charset="0"/>
              </a:rPr>
              <a:t>经验风险</a:t>
            </a:r>
            <a:r>
              <a:rPr lang="zh-CN" altLang="zh-CN" sz="1600" b="1" dirty="0" smtClean="0">
                <a:solidFill>
                  <a:srgbClr val="FF0000"/>
                </a:solidFill>
                <a:cs typeface="Times New Roman" panose="02020603050405020304" pitchFamily="18" charset="0"/>
              </a:rPr>
              <a:t>估计</a:t>
            </a:r>
            <a:r>
              <a:rPr lang="zh-CN" altLang="zh-CN" sz="1600" b="1" u="wavyDbl" dirty="0">
                <a:cs typeface="Times New Roman" panose="02020603050405020304" pitchFamily="18" charset="0"/>
              </a:rPr>
              <a:t>期望风险</a:t>
            </a:r>
            <a:r>
              <a:rPr lang="zh-CN" altLang="zh-CN" sz="1600" b="1" dirty="0">
                <a:solidFill>
                  <a:srgbClr val="0000FF"/>
                </a:solidFill>
                <a:cs typeface="Times New Roman" panose="02020603050405020304" pitchFamily="18" charset="0"/>
              </a:rPr>
              <a:t>并不</a:t>
            </a:r>
            <a:r>
              <a:rPr lang="zh-CN" altLang="zh-CN" sz="1600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理想</a:t>
            </a:r>
            <a:r>
              <a:rPr lang="zh-CN" altLang="en-US" sz="1600" b="1" dirty="0" smtClean="0">
                <a:cs typeface="Times New Roman" panose="02020603050405020304" pitchFamily="18" charset="0"/>
              </a:rPr>
              <a:t>。</a:t>
            </a:r>
            <a:endParaRPr lang="en-US" altLang="zh-CN" sz="1600" b="1" dirty="0" smtClean="0">
              <a:cs typeface="Times New Roman" panose="02020603050405020304" pitchFamily="18" charset="0"/>
            </a:endParaRPr>
          </a:p>
          <a:p>
            <a:pPr marL="182563" indent="-182563">
              <a:lnSpc>
                <a:spcPts val="21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600" b="1" dirty="0" smtClean="0">
                <a:solidFill>
                  <a:srgbClr val="FF0000"/>
                </a:solidFill>
              </a:rPr>
              <a:t>经验风险</a:t>
            </a:r>
            <a:r>
              <a:rPr lang="zh-CN" altLang="en-US" sz="1600" b="1" dirty="0" smtClean="0"/>
              <a:t>是</a:t>
            </a:r>
            <a:r>
              <a:rPr lang="zh-CN" altLang="zh-CN" sz="1600" b="1" dirty="0" smtClean="0">
                <a:solidFill>
                  <a:srgbClr val="0000FF"/>
                </a:solidFill>
              </a:rPr>
              <a:t>现实可求</a:t>
            </a:r>
            <a:r>
              <a:rPr lang="zh-CN" altLang="en-US" sz="1600" b="1" dirty="0" smtClean="0"/>
              <a:t>；</a:t>
            </a:r>
            <a:r>
              <a:rPr lang="zh-CN" altLang="zh-CN" sz="1600" b="1" dirty="0" smtClean="0">
                <a:solidFill>
                  <a:srgbClr val="FF0000"/>
                </a:solidFill>
              </a:rPr>
              <a:t>期望</a:t>
            </a:r>
            <a:r>
              <a:rPr lang="zh-CN" altLang="zh-CN" sz="1600" b="1" dirty="0">
                <a:solidFill>
                  <a:srgbClr val="FF0000"/>
                </a:solidFill>
              </a:rPr>
              <a:t>风险</a:t>
            </a:r>
            <a:r>
              <a:rPr lang="zh-CN" altLang="zh-CN" sz="1600" b="1" dirty="0"/>
              <a:t>是</a:t>
            </a:r>
            <a:r>
              <a:rPr lang="zh-CN" altLang="zh-CN" sz="1600" b="1" dirty="0" smtClean="0">
                <a:solidFill>
                  <a:srgbClr val="0000FF"/>
                </a:solidFill>
              </a:rPr>
              <a:t>理想化</a:t>
            </a:r>
            <a:r>
              <a:rPr lang="zh-CN" altLang="en-US" sz="1600" b="1" dirty="0" smtClean="0">
                <a:solidFill>
                  <a:srgbClr val="0000FF"/>
                </a:solidFill>
              </a:rPr>
              <a:t>、</a:t>
            </a:r>
            <a:r>
              <a:rPr lang="zh-CN" altLang="zh-CN" sz="1600" b="1" dirty="0" smtClean="0">
                <a:solidFill>
                  <a:srgbClr val="0000FF"/>
                </a:solidFill>
              </a:rPr>
              <a:t>不可求</a:t>
            </a:r>
            <a:r>
              <a:rPr lang="zh-CN" altLang="en-US" sz="1600" b="1" dirty="0" smtClean="0"/>
              <a:t>。</a:t>
            </a:r>
            <a:endParaRPr lang="en-US" altLang="zh-CN" sz="1600" b="1" dirty="0" smtClean="0"/>
          </a:p>
        </p:txBody>
      </p:sp>
      <p:grpSp>
        <p:nvGrpSpPr>
          <p:cNvPr id="9" name="组合 8"/>
          <p:cNvGrpSpPr/>
          <p:nvPr/>
        </p:nvGrpSpPr>
        <p:grpSpPr>
          <a:xfrm>
            <a:off x="1727286" y="5947336"/>
            <a:ext cx="4236429" cy="400110"/>
            <a:chOff x="1727286" y="5947336"/>
            <a:chExt cx="4236429" cy="400110"/>
          </a:xfrm>
        </p:grpSpPr>
        <p:sp>
          <p:nvSpPr>
            <p:cNvPr id="3" name="矩形 2"/>
            <p:cNvSpPr/>
            <p:nvPr/>
          </p:nvSpPr>
          <p:spPr>
            <a:xfrm>
              <a:off x="1727286" y="5947336"/>
              <a:ext cx="372441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182563" indent="-182563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u="wavyDbl" dirty="0"/>
                <a:t>有限集</a:t>
              </a:r>
              <a:r>
                <a:rPr lang="zh-CN" altLang="en-US" sz="2000" b="1" dirty="0">
                  <a:solidFill>
                    <a:srgbClr val="FF0000"/>
                  </a:solidFill>
                </a:rPr>
                <a:t>估计</a:t>
              </a:r>
              <a:r>
                <a:rPr lang="zh-CN" altLang="en-US" sz="2000" b="1" u="wavyDbl" dirty="0"/>
                <a:t>无限集</a:t>
              </a:r>
              <a:r>
                <a:rPr lang="zh-CN" altLang="en-US" sz="2000" b="1" dirty="0"/>
                <a:t>（不合适）</a:t>
              </a:r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H="1">
              <a:off x="5365368" y="6147391"/>
              <a:ext cx="59834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190" y="968496"/>
            <a:ext cx="7297544" cy="182895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86405" y="306948"/>
            <a:ext cx="156073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代入公式：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1534562" y="1760583"/>
            <a:ext cx="4856208" cy="1739920"/>
            <a:chOff x="656964" y="2276872"/>
            <a:chExt cx="4856208" cy="1739920"/>
          </a:xfrm>
        </p:grpSpPr>
        <p:grpSp>
          <p:nvGrpSpPr>
            <p:cNvPr id="12" name="组合 11"/>
            <p:cNvGrpSpPr/>
            <p:nvPr/>
          </p:nvGrpSpPr>
          <p:grpSpPr>
            <a:xfrm>
              <a:off x="656964" y="3573016"/>
              <a:ext cx="4856208" cy="443776"/>
              <a:chOff x="656964" y="4800743"/>
              <a:chExt cx="4856208" cy="443776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F2F95B8D-8867-4758-BDB6-1A6B6ADB5E24}"/>
                  </a:ext>
                </a:extLst>
              </p:cNvPr>
              <p:cNvSpPr/>
              <p:nvPr/>
            </p:nvSpPr>
            <p:spPr>
              <a:xfrm>
                <a:off x="656964" y="4869160"/>
                <a:ext cx="182680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去图书馆情况：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id="{F2F95B8D-8867-4758-BDB6-1A6B6ADB5E24}"/>
                      </a:ext>
                    </a:extLst>
                  </p:cNvPr>
                  <p:cNvSpPr/>
                  <p:nvPr/>
                </p:nvSpPr>
                <p:spPr>
                  <a:xfrm>
                    <a:off x="2771800" y="4800743"/>
                    <a:ext cx="2741372" cy="443776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en-US" altLang="zh-CN" sz="2000" b="1" dirty="0">
                        <a:latin typeface="+mn-ea"/>
                        <a:ea typeface="+mn-ea"/>
                      </a:rPr>
                      <a:t>= 0.2817</a:t>
                    </a:r>
                    <a:r>
                      <a: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×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𝟒𝟑</m:t>
                            </m:r>
                          </m:num>
                          <m:den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𝟔𝟎</m:t>
                            </m:r>
                          </m:den>
                        </m:f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.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𝟐𝟎𝟐</m:t>
                        </m:r>
                      </m:oMath>
                    </a14:m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0" name="矩形 9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2F95B8D-8867-4758-BDB6-1A6B6ADB5E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1800" y="4800743"/>
                    <a:ext cx="2741372" cy="443776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5791" t="-6849" b="-150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4" name="直接箭头连接符 13"/>
            <p:cNvCxnSpPr/>
            <p:nvPr/>
          </p:nvCxnSpPr>
          <p:spPr>
            <a:xfrm>
              <a:off x="1187624" y="2276872"/>
              <a:ext cx="1584176" cy="1364561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合 17"/>
          <p:cNvGrpSpPr/>
          <p:nvPr/>
        </p:nvGrpSpPr>
        <p:grpSpPr>
          <a:xfrm>
            <a:off x="1534562" y="2624679"/>
            <a:ext cx="4856208" cy="1440160"/>
            <a:chOff x="656964" y="3140968"/>
            <a:chExt cx="4856208" cy="1440160"/>
          </a:xfrm>
        </p:grpSpPr>
        <p:grpSp>
          <p:nvGrpSpPr>
            <p:cNvPr id="11" name="组合 10"/>
            <p:cNvGrpSpPr/>
            <p:nvPr/>
          </p:nvGrpSpPr>
          <p:grpSpPr>
            <a:xfrm>
              <a:off x="656964" y="4136519"/>
              <a:ext cx="4856208" cy="444609"/>
              <a:chOff x="656964" y="3580886"/>
              <a:chExt cx="4856208" cy="444609"/>
            </a:xfrm>
          </p:grpSpPr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2F95B8D-8867-4758-BDB6-1A6B6ADB5E24}"/>
                  </a:ext>
                </a:extLst>
              </p:cNvPr>
              <p:cNvSpPr/>
              <p:nvPr/>
            </p:nvSpPr>
            <p:spPr>
              <a:xfrm>
                <a:off x="656964" y="3649303"/>
                <a:ext cx="211483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不去图书馆情况：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id="{F2F95B8D-8867-4758-BDB6-1A6B6ADB5E24}"/>
                      </a:ext>
                    </a:extLst>
                  </p:cNvPr>
                  <p:cNvSpPr/>
                  <p:nvPr/>
                </p:nvSpPr>
                <p:spPr>
                  <a:xfrm>
                    <a:off x="2771800" y="3580886"/>
                    <a:ext cx="2741372" cy="44460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en-US" altLang="zh-CN" sz="2000" b="1" dirty="0">
                        <a:latin typeface="+mn-ea"/>
                        <a:ea typeface="+mn-ea"/>
                      </a:rPr>
                      <a:t>= 0.1099</a:t>
                    </a:r>
                    <a:r>
                      <a:rPr lang="en-US" altLang="zh-CN" sz="2000" b="1" dirty="0">
                        <a:latin typeface="宋体" panose="02010600030101010101" pitchFamily="2" charset="-122"/>
                        <a:ea typeface="宋体" panose="02010600030101010101" pitchFamily="2" charset="-122"/>
                      </a:rPr>
                      <a:t>×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fPr>
                          <m:num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𝟏𝟕</m:t>
                            </m:r>
                          </m:num>
                          <m:den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𝟔𝟎</m:t>
                            </m:r>
                          </m:den>
                        </m:f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.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𝟎𝟑𝟏</m:t>
                        </m:r>
                      </m:oMath>
                    </a14:m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9" name="矩形 8">
                    <a:extLst>
                      <a:ext uri="{FF2B5EF4-FFF2-40B4-BE49-F238E27FC236}">
                        <a16:creationId xmlns:a16="http://schemas.microsoft.com/office/drawing/2014/main" xmlns="" xmlns:a14="http://schemas.microsoft.com/office/drawing/2010/main" id="{F2F95B8D-8867-4758-BDB6-1A6B6ADB5E24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71800" y="3580886"/>
                    <a:ext cx="2741372" cy="44460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791" t="-6849" b="-1369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6" name="直接箭头连接符 15"/>
            <p:cNvCxnSpPr/>
            <p:nvPr/>
          </p:nvCxnSpPr>
          <p:spPr>
            <a:xfrm>
              <a:off x="1043608" y="3140968"/>
              <a:ext cx="1728192" cy="1063968"/>
            </a:xfrm>
            <a:prstGeom prst="straightConnector1">
              <a:avLst/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1559496" y="4365104"/>
            <a:ext cx="7936346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决策：</a:t>
            </a:r>
            <a:r>
              <a:rPr lang="zh-CN" altLang="en-US" sz="2000" b="1" dirty="0">
                <a:latin typeface="+mn-ea"/>
                <a:ea typeface="+mn-ea"/>
              </a:rPr>
              <a:t>明天周二，非周末，天气晴朗，温度高</a:t>
            </a:r>
            <a:r>
              <a:rPr lang="en-US" altLang="zh-CN" sz="2000" b="1" dirty="0">
                <a:latin typeface="+mn-ea"/>
                <a:ea typeface="+mn-ea"/>
              </a:rPr>
              <a:t>(35℃)→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来的可能性大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      </a:t>
            </a:r>
            <a:r>
              <a:rPr lang="zh-CN" altLang="en-US" sz="2000" b="1" dirty="0">
                <a:latin typeface="+mn-ea"/>
                <a:ea typeface="+mn-ea"/>
              </a:rPr>
              <a:t>小明决定：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去图书馆！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6888088" y="369680"/>
            <a:ext cx="384089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预测：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公式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朴素假设</a:t>
            </a:r>
          </a:p>
        </p:txBody>
      </p:sp>
      <p:cxnSp>
        <p:nvCxnSpPr>
          <p:cNvPr id="21" name="直接连接符 20"/>
          <p:cNvCxnSpPr/>
          <p:nvPr/>
        </p:nvCxnSpPr>
        <p:spPr>
          <a:xfrm flipV="1">
            <a:off x="564448" y="739012"/>
            <a:ext cx="2756475" cy="30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638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600242" y="330098"/>
            <a:ext cx="277491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朴素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b="1" dirty="0">
                <a:latin typeface="+mn-ea"/>
                <a:ea typeface="+mn-ea"/>
              </a:rPr>
              <a:t>方法小结</a:t>
            </a:r>
          </a:p>
        </p:txBody>
      </p:sp>
      <p:sp>
        <p:nvSpPr>
          <p:cNvPr id="3" name="矩形 2"/>
          <p:cNvSpPr/>
          <p:nvPr/>
        </p:nvSpPr>
        <p:spPr>
          <a:xfrm>
            <a:off x="551384" y="830449"/>
            <a:ext cx="9289032" cy="22361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朴素假设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特征之间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相互独立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（独立性假设、精髓）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latin typeface="+mn-ea"/>
                <a:ea typeface="+mn-ea"/>
              </a:rPr>
              <a:t>实际应用中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往往不成立</a:t>
            </a:r>
            <a:r>
              <a:rPr lang="zh-CN" altLang="en-US" sz="2000" b="1" dirty="0">
                <a:latin typeface="+mn-ea"/>
                <a:ea typeface="+mn-ea"/>
              </a:rPr>
              <a:t>。（特征间并非完全独立）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</a:rPr>
              <a:t>“朴素”既是基础，也是局限。（特征维度多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∧</a:t>
            </a:r>
            <a:r>
              <a:rPr lang="zh-CN" altLang="en-US" sz="2000" b="1" dirty="0">
                <a:latin typeface="+mn-ea"/>
                <a:ea typeface="+mn-ea"/>
              </a:rPr>
              <a:t>相关性大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000" b="1" dirty="0">
                <a:latin typeface="+mn-ea"/>
                <a:ea typeface="+mn-ea"/>
              </a:rPr>
              <a:t>偏差）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</a:rPr>
              <a:t>不影响使用（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2000" b="1" dirty="0">
                <a:latin typeface="+mn-ea"/>
                <a:ea typeface="+mn-ea"/>
              </a:rPr>
              <a:t>可以借鉴）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>
                <a:latin typeface="+mn-ea"/>
                <a:ea typeface="+mn-ea"/>
              </a:rPr>
              <a:t>算法逻辑简单，计算易于实现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551384" y="3204047"/>
            <a:ext cx="9829092" cy="2880320"/>
            <a:chOff x="551384" y="3204047"/>
            <a:chExt cx="9829092" cy="2880320"/>
          </a:xfrm>
        </p:grpSpPr>
        <p:sp>
          <p:nvSpPr>
            <p:cNvPr id="6" name="矩形 5"/>
            <p:cNvSpPr/>
            <p:nvPr/>
          </p:nvSpPr>
          <p:spPr>
            <a:xfrm>
              <a:off x="6276020" y="3204047"/>
              <a:ext cx="4104456" cy="184665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朴素贝叶斯分类器</a:t>
              </a:r>
              <a:r>
                <a:rPr lang="zh-CN" altLang="en-US" sz="2000" b="1" dirty="0">
                  <a:latin typeface="+mn-ea"/>
                  <a:ea typeface="+mn-ea"/>
                </a:rPr>
                <a:t>是一类简单的“概率分类器”，使用贝叶斯定理和特征</a:t>
              </a:r>
              <a:r>
                <a:rPr lang="zh-CN" altLang="en-US" sz="2000" b="1" dirty="0" smtClean="0">
                  <a:latin typeface="+mn-ea"/>
                  <a:ea typeface="+mn-ea"/>
                </a:rPr>
                <a:t>之间独立性假设，特别</a:t>
              </a:r>
              <a:r>
                <a:rPr lang="zh-CN" altLang="en-US" sz="2000" b="1" dirty="0">
                  <a:latin typeface="+mn-ea"/>
                  <a:ea typeface="+mn-ea"/>
                </a:rPr>
                <a:t>适用于文本分类。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4" y="3204047"/>
              <a:ext cx="5254638" cy="2880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572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76023" y="316462"/>
            <a:ext cx="7586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思考</a:t>
            </a:r>
          </a:p>
        </p:txBody>
      </p:sp>
      <p:sp>
        <p:nvSpPr>
          <p:cNvPr id="5" name="矩形 4"/>
          <p:cNvSpPr/>
          <p:nvPr/>
        </p:nvSpPr>
        <p:spPr>
          <a:xfrm>
            <a:off x="564448" y="908720"/>
            <a:ext cx="7835808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若统计信息中“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某种情况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不存在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 （怎么办？）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如假设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+mn-ea"/>
                <a:ea typeface="+mn-ea"/>
              </a:rPr>
              <a:t>60</a:t>
            </a:r>
            <a:r>
              <a:rPr lang="zh-CN" altLang="zh-CN" sz="2000" b="1" dirty="0">
                <a:latin typeface="+mn-ea"/>
                <a:ea typeface="+mn-ea"/>
              </a:rPr>
              <a:t>天的</a:t>
            </a:r>
            <a:r>
              <a:rPr lang="zh-CN" altLang="en-US" sz="2000" b="1" dirty="0">
                <a:latin typeface="+mn-ea"/>
                <a:ea typeface="+mn-ea"/>
              </a:rPr>
              <a:t>统计</a:t>
            </a:r>
            <a:r>
              <a:rPr lang="zh-CN" altLang="zh-CN" sz="2000" b="1" dirty="0">
                <a:latin typeface="+mn-ea"/>
                <a:ea typeface="+mn-ea"/>
              </a:rPr>
              <a:t>信息</a:t>
            </a:r>
            <a:r>
              <a:rPr lang="zh-CN" altLang="en-US" sz="2000" b="1" dirty="0">
                <a:latin typeface="+mn-ea"/>
                <a:ea typeface="+mn-ea"/>
              </a:rPr>
              <a:t>中，没有</a:t>
            </a:r>
            <a:r>
              <a:rPr lang="zh-CN" altLang="zh-CN" sz="2000" b="1" dirty="0">
                <a:latin typeface="+mn-ea"/>
                <a:ea typeface="+mn-ea"/>
              </a:rPr>
              <a:t>“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非周末</a:t>
            </a:r>
            <a:r>
              <a:rPr lang="zh-CN" altLang="zh-CN" sz="2000" b="1" dirty="0">
                <a:latin typeface="+mn-ea"/>
                <a:ea typeface="+mn-ea"/>
              </a:rPr>
              <a:t>去图书馆”</a:t>
            </a:r>
            <a:r>
              <a:rPr lang="zh-CN" altLang="en-US" sz="2000" b="1" dirty="0">
                <a:latin typeface="+mn-ea"/>
                <a:ea typeface="+mn-ea"/>
              </a:rPr>
              <a:t>情况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P(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非周末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)×P(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晴天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)×P(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温度高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)×P(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去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150000"/>
              </a:lnSpc>
              <a:spcAft>
                <a:spcPts val="1800"/>
              </a:spcAft>
              <a:buClr>
                <a:srgbClr val="FF0000"/>
              </a:buClr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   问题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其它特征携带的信息</a:t>
            </a:r>
            <a:r>
              <a:rPr lang="zh-CN" altLang="zh-CN" sz="2000" b="1" dirty="0">
                <a:latin typeface="+mn-ea"/>
                <a:ea typeface="+mn-ea"/>
              </a:rPr>
              <a:t>，被数据中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没有出现的特征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简单抹去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！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平滑处理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</a:pPr>
            <a:r>
              <a:rPr lang="zh-CN" altLang="en-US" sz="2000" b="1" dirty="0">
                <a:latin typeface="+mn-ea"/>
                <a:ea typeface="+mn-ea"/>
              </a:rPr>
              <a:t>   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b="1" dirty="0">
                <a:latin typeface="+mn-ea"/>
                <a:ea typeface="+mn-ea"/>
              </a:rPr>
              <a:t>：拉普拉斯修正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68" y="3986486"/>
            <a:ext cx="7757419" cy="194421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1377489" y="1977265"/>
            <a:ext cx="1609292" cy="36004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4854988" y="231303"/>
            <a:ext cx="3816424" cy="389856"/>
          </a:xfrm>
          <a:prstGeom prst="wedgeRoundRectCallout">
            <a:avLst>
              <a:gd name="adj1" fmla="val -59003"/>
              <a:gd name="adj2" fmla="val 11861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某个样本的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</a:rPr>
              <a:t>属性值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未出现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在训练集中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20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87598" y="296885"/>
            <a:ext cx="198283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拉普拉斯修正</a:t>
            </a:r>
          </a:p>
        </p:txBody>
      </p:sp>
      <p:sp>
        <p:nvSpPr>
          <p:cNvPr id="6" name="矩形 5"/>
          <p:cNvSpPr/>
          <p:nvPr/>
        </p:nvSpPr>
        <p:spPr>
          <a:xfrm>
            <a:off x="559856" y="980728"/>
            <a:ext cx="787952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u="wavyHeavy" dirty="0">
                <a:latin typeface="+mn-ea"/>
                <a:ea typeface="+mn-ea"/>
              </a:rPr>
              <a:t>观测样本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满足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独立同分布</a:t>
            </a:r>
            <a:r>
              <a:rPr lang="zh-CN" altLang="en-US" sz="2000" b="1" dirty="0">
                <a:latin typeface="+mn-ea"/>
                <a:ea typeface="+mn-ea"/>
              </a:rPr>
              <a:t>  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en-US" sz="1800" b="1" dirty="0">
                <a:latin typeface="+mn-ea"/>
                <a:ea typeface="+mn-ea"/>
              </a:rPr>
              <a:t>每一天“去</a:t>
            </a:r>
            <a:r>
              <a:rPr lang="en-US" altLang="zh-CN" sz="1800" b="1" dirty="0">
                <a:latin typeface="+mn-ea"/>
                <a:ea typeface="+mn-ea"/>
              </a:rPr>
              <a:t>/</a:t>
            </a:r>
            <a:r>
              <a:rPr lang="zh-CN" altLang="en-US" sz="1800" b="1" dirty="0">
                <a:latin typeface="+mn-ea"/>
                <a:ea typeface="+mn-ea"/>
              </a:rPr>
              <a:t>不去”的想法完全一样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390556" y="3789040"/>
                <a:ext cx="694793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式中，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中，总的样本个数。</a:t>
                </a:r>
                <a:endPara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FF0000"/>
                    </a:solidFill>
                    <a:ea typeface="+mn-ea"/>
                    <a:cs typeface="Times New Roman" panose="020206030504050203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𝒄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C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类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样本子集中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的样本个数</a:t>
                </a:r>
                <a:endParaRPr lang="en-US" altLang="zh-CN" sz="2000" b="1" dirty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       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：数据集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中可能的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类别数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（总的类别数）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0556" y="3789040"/>
                <a:ext cx="6947937" cy="1384995"/>
              </a:xfrm>
              <a:prstGeom prst="rect">
                <a:avLst/>
              </a:prstGeom>
              <a:blipFill rotWithShape="0">
                <a:blip r:embed="rId2"/>
                <a:stretch>
                  <a:fillRect l="-2193" b="-6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" name="组合 29"/>
          <p:cNvGrpSpPr/>
          <p:nvPr/>
        </p:nvGrpSpPr>
        <p:grpSpPr>
          <a:xfrm>
            <a:off x="559855" y="2768095"/>
            <a:ext cx="4899988" cy="732913"/>
            <a:chOff x="609786" y="3574253"/>
            <a:chExt cx="4899988" cy="732913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F2F95B8D-8867-4758-BDB6-1A6B6ADB5E24}"/>
                </a:ext>
              </a:extLst>
            </p:cNvPr>
            <p:cNvSpPr/>
            <p:nvPr/>
          </p:nvSpPr>
          <p:spPr>
            <a:xfrm>
              <a:off x="609786" y="3773607"/>
              <a:ext cx="2954102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先验概率</a:t>
              </a:r>
              <a:r>
                <a:rPr lang="zh-CN" altLang="en-US" sz="2000" b="1" dirty="0">
                  <a:latin typeface="+mn-ea"/>
                  <a:ea typeface="+mn-ea"/>
                </a:rPr>
                <a:t>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修正公式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00852" y="3574253"/>
              <a:ext cx="2008922" cy="732913"/>
            </a:xfrm>
            <a:prstGeom prst="rect">
              <a:avLst/>
            </a:prstGeom>
          </p:spPr>
        </p:pic>
      </p:grpSp>
      <p:grpSp>
        <p:nvGrpSpPr>
          <p:cNvPr id="31" name="组合 30"/>
          <p:cNvGrpSpPr/>
          <p:nvPr/>
        </p:nvGrpSpPr>
        <p:grpSpPr>
          <a:xfrm>
            <a:off x="554919" y="1843045"/>
            <a:ext cx="5189044" cy="721859"/>
            <a:chOff x="604850" y="2462861"/>
            <a:chExt cx="5189044" cy="721859"/>
          </a:xfrm>
        </p:grpSpPr>
        <p:sp>
          <p:nvSpPr>
            <p:cNvPr id="19" name="矩形 18"/>
            <p:cNvSpPr/>
            <p:nvPr/>
          </p:nvSpPr>
          <p:spPr>
            <a:xfrm>
              <a:off x="604850" y="2550649"/>
              <a:ext cx="3014439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来</a:t>
              </a:r>
              <a:r>
                <a:rPr lang="zh-CN" altLang="en-US" sz="2000" b="1" dirty="0">
                  <a:latin typeface="+mn-ea"/>
                  <a:ea typeface="+mn-ea"/>
                </a:rPr>
                <a:t>图书馆的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先验概率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71190" y="2462861"/>
              <a:ext cx="2222704" cy="721859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6034238" y="1596166"/>
            <a:ext cx="1155583" cy="992852"/>
            <a:chOff x="6084168" y="2388255"/>
            <a:chExt cx="1155583" cy="992852"/>
          </a:xfrm>
        </p:grpSpPr>
        <p:sp>
          <p:nvSpPr>
            <p:cNvPr id="2" name="圆角矩形标注 1"/>
            <p:cNvSpPr/>
            <p:nvPr/>
          </p:nvSpPr>
          <p:spPr>
            <a:xfrm>
              <a:off x="6084168" y="2388255"/>
              <a:ext cx="1152128" cy="360040"/>
            </a:xfrm>
            <a:prstGeom prst="wedgeRoundRectCallout">
              <a:avLst>
                <a:gd name="adj1" fmla="val -70959"/>
                <a:gd name="adj2" fmla="val 46460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来的天数</a:t>
              </a: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6087623" y="3021067"/>
              <a:ext cx="1152128" cy="360040"/>
            </a:xfrm>
            <a:prstGeom prst="wedgeRoundRectCallout">
              <a:avLst>
                <a:gd name="adj1" fmla="val -71794"/>
                <a:gd name="adj2" fmla="val 1013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</a:rPr>
                <a:t>总天数</a:t>
              </a:r>
            </a:p>
          </p:txBody>
        </p:sp>
      </p:grpSp>
      <p:cxnSp>
        <p:nvCxnSpPr>
          <p:cNvPr id="15" name="直接连接符 14"/>
          <p:cNvCxnSpPr/>
          <p:nvPr/>
        </p:nvCxnSpPr>
        <p:spPr>
          <a:xfrm flipV="1">
            <a:off x="564448" y="739012"/>
            <a:ext cx="2756475" cy="30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922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2315581" y="2232170"/>
            <a:ext cx="4933383" cy="648553"/>
            <a:chOff x="611560" y="1796063"/>
            <a:chExt cx="4933383" cy="648553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2F95B8D-8867-4758-BDB6-1A6B6ADB5E24}"/>
                </a:ext>
              </a:extLst>
            </p:cNvPr>
            <p:cNvSpPr/>
            <p:nvPr/>
          </p:nvSpPr>
          <p:spPr>
            <a:xfrm>
              <a:off x="611560" y="1972170"/>
              <a:ext cx="295232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来</a:t>
              </a:r>
              <a:r>
                <a:rPr lang="zh-CN" altLang="en-US" sz="2000" b="1" dirty="0">
                  <a:latin typeface="+mn-ea"/>
                  <a:ea typeface="+mn-ea"/>
                </a:rPr>
                <a:t>图书馆的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后验概率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0087" y="1796063"/>
              <a:ext cx="1884856" cy="648553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2315581" y="4285713"/>
            <a:ext cx="7885711" cy="1464976"/>
            <a:chOff x="611560" y="3835327"/>
            <a:chExt cx="7885711" cy="1464976"/>
          </a:xfrm>
        </p:grpSpPr>
        <p:grpSp>
          <p:nvGrpSpPr>
            <p:cNvPr id="12" name="组合 11"/>
            <p:cNvGrpSpPr/>
            <p:nvPr/>
          </p:nvGrpSpPr>
          <p:grpSpPr>
            <a:xfrm>
              <a:off x="611560" y="3835327"/>
              <a:ext cx="5336940" cy="673793"/>
              <a:chOff x="611560" y="2802220"/>
              <a:chExt cx="5336940" cy="673793"/>
            </a:xfrm>
          </p:grpSpPr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2F95B8D-8867-4758-BDB6-1A6B6ADB5E24}"/>
                  </a:ext>
                </a:extLst>
              </p:cNvPr>
              <p:cNvSpPr/>
              <p:nvPr/>
            </p:nvSpPr>
            <p:spPr>
              <a:xfrm>
                <a:off x="611560" y="2996952"/>
                <a:ext cx="29523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Font typeface="宋体" panose="02010600030101010101" pitchFamily="2" charset="-122"/>
                  <a:buChar char="□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后验概率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修正公式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</a:p>
            </p:txBody>
          </p:sp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6128" y="2802220"/>
                <a:ext cx="2262372" cy="67379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2232575" y="4797152"/>
                  <a:ext cx="6264696" cy="50315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zh-CN" altLang="en-US" sz="2000" b="1" dirty="0">
                      <a:ea typeface="+mn-ea"/>
                      <a:cs typeface="Times New Roman" panose="02020603050405020304" pitchFamily="18" charset="0"/>
                    </a:rPr>
                    <a:t>式中</a:t>
                  </a:r>
                  <a14:m>
                    <m:oMath xmlns:m="http://schemas.openxmlformats.org/officeDocument/2006/math">
                      <m:r>
                        <a:rPr lang="zh-CN" altLang="en-US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𝒄</m:t>
                          </m:r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sub>
                      </m:sSub>
                    </m:oMath>
                  </a14:m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𝒄</m:t>
                          </m:r>
                        </m:sub>
                      </m:sSub>
                    </m:oMath>
                  </a14:m>
                  <a:r>
                    <a:rPr lang="zh-CN" altLang="zh-CN" sz="2000" b="1" dirty="0"/>
                    <a:t>在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</a:rPr>
                    <a:t>第</a:t>
                  </a:r>
                  <a:r>
                    <a:rPr lang="en-US" altLang="zh-CN" sz="2000" b="1" i="1" dirty="0" err="1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</a:rPr>
                    <a:t>个属性</a:t>
                  </a:r>
                  <a:r>
                    <a:rPr lang="zh-CN" altLang="zh-CN" sz="2000" b="1" dirty="0"/>
                    <a:t>上</a:t>
                  </a:r>
                  <a:r>
                    <a:rPr lang="zh-CN" altLang="en-US" sz="2000" b="1" dirty="0"/>
                    <a:t>，</a:t>
                  </a:r>
                  <a:r>
                    <a:rPr lang="zh-CN" altLang="zh-CN" sz="2000" b="1" dirty="0"/>
                    <a:t>取值为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zh-CN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2000" b="1" dirty="0"/>
                    <a:t>的</a:t>
                  </a:r>
                  <a:r>
                    <a:rPr lang="zh-CN" altLang="zh-CN" sz="2000" b="1" dirty="0">
                      <a:solidFill>
                        <a:srgbClr val="0000FF"/>
                      </a:solidFill>
                    </a:rPr>
                    <a:t>样本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</a:rPr>
                    <a:t>个数</a:t>
                  </a:r>
                  <a:r>
                    <a:rPr lang="zh-CN" altLang="en-US" sz="2000" b="1" dirty="0"/>
                    <a:t>。</a:t>
                  </a:r>
                  <a:endPara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32575" y="4797152"/>
                  <a:ext cx="6264696" cy="50315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532" r="-2434" b="-1707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组合 17"/>
          <p:cNvGrpSpPr/>
          <p:nvPr/>
        </p:nvGrpSpPr>
        <p:grpSpPr>
          <a:xfrm>
            <a:off x="3179676" y="980728"/>
            <a:ext cx="7236804" cy="757102"/>
            <a:chOff x="2087724" y="628071"/>
            <a:chExt cx="6624736" cy="757102"/>
          </a:xfrm>
        </p:grpSpPr>
        <p:sp>
          <p:nvSpPr>
            <p:cNvPr id="16" name="矩形 15"/>
            <p:cNvSpPr/>
            <p:nvPr/>
          </p:nvSpPr>
          <p:spPr>
            <a:xfrm>
              <a:off x="2087724" y="628071"/>
              <a:ext cx="522058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◇"/>
              </a:pP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每一个类中，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每一个特征</a:t>
              </a:r>
              <a:r>
                <a:rPr lang="en-US" altLang="zh-CN" sz="2000" b="1" i="1" dirty="0" err="1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i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都有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个值可取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zh-CN" altLang="en-US" sz="2000" dirty="0">
                <a:latin typeface="+mn-ea"/>
                <a:ea typeface="+mn-ea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087724" y="1077396"/>
              <a:ext cx="662473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个特征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是否周末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是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否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天气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下雨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、</a:t>
              </a:r>
              <a:r>
                <a:rPr lang="zh-CN" altLang="zh-CN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温度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一般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704457" y="3006660"/>
            <a:ext cx="4528379" cy="1001234"/>
            <a:chOff x="3000436" y="2618834"/>
            <a:chExt cx="4528379" cy="1001234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2164" y="2618834"/>
              <a:ext cx="3976651" cy="1001234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F2F95B8D-8867-4758-BDB6-1A6B6ADB5E24}"/>
                </a:ext>
              </a:extLst>
            </p:cNvPr>
            <p:cNvSpPr/>
            <p:nvPr/>
          </p:nvSpPr>
          <p:spPr>
            <a:xfrm>
              <a:off x="3000436" y="2947488"/>
              <a:ext cx="528282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如</a:t>
              </a:r>
              <a:r>
                <a:rPr lang="zh-CN" altLang="en-US" sz="2000" b="1" dirty="0">
                  <a:latin typeface="+mn-ea"/>
                  <a:ea typeface="+mn-ea"/>
                </a:rPr>
                <a:t>：</a:t>
              </a:r>
            </a:p>
          </p:txBody>
        </p:sp>
      </p:grpSp>
      <p:sp>
        <p:nvSpPr>
          <p:cNvPr id="2" name="圆角矩形标注 1"/>
          <p:cNvSpPr/>
          <p:nvPr/>
        </p:nvSpPr>
        <p:spPr>
          <a:xfrm>
            <a:off x="8411631" y="2053505"/>
            <a:ext cx="1944216" cy="590580"/>
          </a:xfrm>
          <a:prstGeom prst="wedgeRoundRectCallout">
            <a:avLst>
              <a:gd name="adj1" fmla="val -76906"/>
              <a:gd name="adj2" fmla="val 132581"/>
              <a:gd name="adj3" fmla="val 16667"/>
            </a:avLst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来的天数中，天气为晴天的天数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600" b="1" dirty="0">
                <a:solidFill>
                  <a:srgbClr val="FF0000"/>
                </a:solidFill>
                <a:latin typeface="+mn-ea"/>
              </a:rPr>
              <a:t>样本数</a:t>
            </a:r>
            <a:r>
              <a:rPr lang="en-US" altLang="zh-CN" sz="1600" b="1" dirty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1600" b="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4" name="直接箭头连接符 3"/>
          <p:cNvCxnSpPr>
            <a:stCxn id="2" idx="1"/>
          </p:cNvCxnSpPr>
          <p:nvPr/>
        </p:nvCxnSpPr>
        <p:spPr>
          <a:xfrm flipH="1" flipV="1">
            <a:off x="7428149" y="1775687"/>
            <a:ext cx="983483" cy="57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514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2168954" y="1091399"/>
            <a:ext cx="320696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回看</a:t>
            </a:r>
            <a:r>
              <a:rPr lang="zh-CN" altLang="en-US" b="1" dirty="0">
                <a:latin typeface="+mn-ea"/>
                <a:ea typeface="+mn-ea"/>
              </a:rPr>
              <a:t>：</a:t>
            </a:r>
            <a:r>
              <a:rPr lang="en-US" altLang="zh-CN" b="1" dirty="0">
                <a:latin typeface="+mn-ea"/>
                <a:ea typeface="+mn-ea"/>
              </a:rPr>
              <a:t>P(</a:t>
            </a:r>
            <a:r>
              <a:rPr lang="zh-CN" altLang="zh-CN" b="1" dirty="0">
                <a:latin typeface="+mn-ea"/>
                <a:ea typeface="+mn-ea"/>
              </a:rPr>
              <a:t>非周末</a:t>
            </a:r>
            <a:r>
              <a:rPr lang="en-US" altLang="zh-CN" b="1" dirty="0">
                <a:latin typeface="+mn-ea"/>
                <a:ea typeface="+mn-ea"/>
              </a:rPr>
              <a:t>|</a:t>
            </a:r>
            <a:r>
              <a:rPr lang="zh-CN" altLang="en-US" b="1" dirty="0">
                <a:latin typeface="+mn-ea"/>
                <a:ea typeface="+mn-ea"/>
              </a:rPr>
              <a:t>去</a:t>
            </a:r>
            <a:r>
              <a:rPr lang="en-US" altLang="zh-CN" b="1" dirty="0">
                <a:latin typeface="+mn-ea"/>
                <a:ea typeface="+mn-ea"/>
              </a:rPr>
              <a:t>)=0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132010" y="1800524"/>
            <a:ext cx="751085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若统计信息中“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某种情况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不存在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 （怎么办）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  ---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其它特征携带的信息</a:t>
            </a:r>
            <a:r>
              <a:rPr lang="zh-CN" altLang="zh-CN" sz="2000" b="1" dirty="0">
                <a:latin typeface="+mn-ea"/>
                <a:ea typeface="+mn-ea"/>
              </a:rPr>
              <a:t>，被</a:t>
            </a:r>
            <a:r>
              <a:rPr lang="zh-CN" altLang="en-US" sz="2000" b="1" dirty="0">
                <a:latin typeface="+mn-ea"/>
                <a:ea typeface="+mn-ea"/>
              </a:rPr>
              <a:t>样本</a:t>
            </a:r>
            <a:r>
              <a:rPr lang="zh-CN" altLang="zh-CN" sz="2000" b="1" dirty="0">
                <a:latin typeface="+mn-ea"/>
                <a:ea typeface="+mn-ea"/>
              </a:rPr>
              <a:t>中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没有出现的特征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简单抹去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！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7896200" y="332657"/>
            <a:ext cx="2052906" cy="1152127"/>
            <a:chOff x="6372200" y="332656"/>
            <a:chExt cx="2052906" cy="1152127"/>
          </a:xfrm>
        </p:grpSpPr>
        <p:grpSp>
          <p:nvGrpSpPr>
            <p:cNvPr id="14" name="组合 13"/>
            <p:cNvGrpSpPr/>
            <p:nvPr/>
          </p:nvGrpSpPr>
          <p:grpSpPr>
            <a:xfrm>
              <a:off x="6588224" y="332656"/>
              <a:ext cx="1836882" cy="1152127"/>
              <a:chOff x="6588224" y="404664"/>
              <a:chExt cx="1836882" cy="1152127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88224" y="404664"/>
                <a:ext cx="1381623" cy="504056"/>
              </a:xfrm>
              <a:prstGeom prst="rect">
                <a:avLst/>
              </a:prstGeom>
            </p:spPr>
          </p:pic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29153" y="1021910"/>
                <a:ext cx="1795953" cy="534881"/>
              </a:xfrm>
              <a:prstGeom prst="rect">
                <a:avLst/>
              </a:prstGeom>
            </p:spPr>
          </p:pic>
        </p:grpSp>
        <p:sp>
          <p:nvSpPr>
            <p:cNvPr id="15" name="左大括号 14"/>
            <p:cNvSpPr/>
            <p:nvPr/>
          </p:nvSpPr>
          <p:spPr>
            <a:xfrm>
              <a:off x="6372200" y="511760"/>
              <a:ext cx="216024" cy="792088"/>
            </a:xfrm>
            <a:prstGeom prst="leftBrace">
              <a:avLst>
                <a:gd name="adj1" fmla="val 58333"/>
                <a:gd name="adj2" fmla="val 50000"/>
              </a:avLst>
            </a:prstGeom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477128" y="3039344"/>
            <a:ext cx="6430734" cy="461665"/>
            <a:chOff x="953128" y="2967335"/>
            <a:chExt cx="6430734" cy="461665"/>
          </a:xfrm>
        </p:grpSpPr>
        <p:sp>
          <p:nvSpPr>
            <p:cNvPr id="17" name="矩形 16"/>
            <p:cNvSpPr/>
            <p:nvPr/>
          </p:nvSpPr>
          <p:spPr>
            <a:xfrm>
              <a:off x="1434555" y="3022173"/>
              <a:ext cx="1562505" cy="388355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953128" y="2967335"/>
              <a:ext cx="643073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  <a:buClr>
                  <a:srgbClr val="FF0000"/>
                </a:buClr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如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)×P(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)×P(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)×P(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去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486364" y="3847656"/>
            <a:ext cx="5625860" cy="606099"/>
            <a:chOff x="953128" y="3751477"/>
            <a:chExt cx="5625860" cy="606099"/>
          </a:xfrm>
        </p:grpSpPr>
        <p:sp>
          <p:nvSpPr>
            <p:cNvPr id="20" name="矩形 19"/>
            <p:cNvSpPr/>
            <p:nvPr/>
          </p:nvSpPr>
          <p:spPr>
            <a:xfrm>
              <a:off x="953128" y="3831558"/>
              <a:ext cx="2466744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spcAft>
                  <a:spcPts val="0"/>
                </a:spcAft>
                <a:buClr>
                  <a:srgbClr val="FF0000"/>
                </a:buClr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则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后验概率的修正</a:t>
              </a:r>
              <a:endParaRPr lang="en-US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64573" y="3751477"/>
              <a:ext cx="3114415" cy="606099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1991544" y="440334"/>
            <a:ext cx="4968552" cy="2844651"/>
            <a:chOff x="467544" y="440333"/>
            <a:chExt cx="4968552" cy="2844651"/>
          </a:xfrm>
        </p:grpSpPr>
        <p:sp>
          <p:nvSpPr>
            <p:cNvPr id="25" name="矩形 24"/>
            <p:cNvSpPr/>
            <p:nvPr/>
          </p:nvSpPr>
          <p:spPr>
            <a:xfrm>
              <a:off x="860978" y="440333"/>
              <a:ext cx="457511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分子形式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后验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后验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后验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3</a:t>
              </a:r>
              <a:r>
                <a:rPr lang="en-US" altLang="zh-CN" sz="2000" b="1" dirty="0"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rPr>
                <a:t>×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先验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467544" y="620688"/>
              <a:ext cx="360040" cy="2664296"/>
              <a:chOff x="467544" y="620688"/>
              <a:chExt cx="360040" cy="2664296"/>
            </a:xfrm>
          </p:grpSpPr>
          <p:cxnSp>
            <p:nvCxnSpPr>
              <p:cNvPr id="27" name="直接连接符 26"/>
              <p:cNvCxnSpPr/>
              <p:nvPr/>
            </p:nvCxnSpPr>
            <p:spPr>
              <a:xfrm flipH="1">
                <a:off x="467544" y="3284984"/>
                <a:ext cx="360040" cy="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/>
              <p:cNvCxnSpPr/>
              <p:nvPr/>
            </p:nvCxnSpPr>
            <p:spPr>
              <a:xfrm flipV="1">
                <a:off x="467544" y="620688"/>
                <a:ext cx="0" cy="2664296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/>
              <p:nvPr/>
            </p:nvCxnSpPr>
            <p:spPr>
              <a:xfrm>
                <a:off x="467544" y="620688"/>
                <a:ext cx="360040" cy="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5" name="组合 34"/>
          <p:cNvGrpSpPr/>
          <p:nvPr/>
        </p:nvGrpSpPr>
        <p:grpSpPr>
          <a:xfrm>
            <a:off x="3371419" y="4749352"/>
            <a:ext cx="6773652" cy="872427"/>
            <a:chOff x="1847419" y="4749351"/>
            <a:chExt cx="6773652" cy="872427"/>
          </a:xfrm>
        </p:grpSpPr>
        <p:sp>
          <p:nvSpPr>
            <p:cNvPr id="24" name="矩形 23"/>
            <p:cNvSpPr/>
            <p:nvPr/>
          </p:nvSpPr>
          <p:spPr>
            <a:xfrm>
              <a:off x="1847419" y="4749351"/>
              <a:ext cx="648427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zh-CN" b="1" dirty="0">
                  <a:latin typeface="+mn-ea"/>
                  <a:ea typeface="+mn-ea"/>
                </a:rPr>
                <a:t>由此，</a:t>
              </a:r>
              <a:r>
                <a:rPr lang="zh-CN" altLang="zh-CN" b="1" dirty="0">
                  <a:solidFill>
                    <a:srgbClr val="FF0000"/>
                  </a:solidFill>
                  <a:latin typeface="+mn-ea"/>
                  <a:ea typeface="+mn-ea"/>
                </a:rPr>
                <a:t>不会出现总概率为</a:t>
              </a:r>
              <a:r>
                <a:rPr lang="en-US" altLang="zh-CN" b="1" dirty="0">
                  <a:solidFill>
                    <a:srgbClr val="FF0000"/>
                  </a:solidFill>
                  <a:latin typeface="+mn-ea"/>
                  <a:ea typeface="+mn-ea"/>
                </a:rPr>
                <a:t>0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情况</a:t>
              </a:r>
              <a:r>
                <a:rPr lang="zh-CN" altLang="zh-CN" b="1" dirty="0">
                  <a:solidFill>
                    <a:srgbClr val="FF0000"/>
                  </a:solidFill>
                  <a:latin typeface="+mn-ea"/>
                  <a:ea typeface="+mn-ea"/>
                </a:rPr>
                <a:t>，问题解决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！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1852319" y="5314001"/>
              <a:ext cx="6768752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即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非周末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来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晴天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来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温度高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|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来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×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P(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来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≠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0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  <p:sp>
        <p:nvSpPr>
          <p:cNvPr id="26" name="圆角矩形标注 25"/>
          <p:cNvSpPr/>
          <p:nvPr/>
        </p:nvSpPr>
        <p:spPr>
          <a:xfrm>
            <a:off x="9559825" y="3151186"/>
            <a:ext cx="1541438" cy="590580"/>
          </a:xfrm>
          <a:prstGeom prst="wedgeRoundRectCallout">
            <a:avLst>
              <a:gd name="adj1" fmla="val -146581"/>
              <a:gd name="adj2" fmla="val 115086"/>
              <a:gd name="adj3" fmla="val 16667"/>
            </a:avLst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用一个较小的概率值填补</a:t>
            </a:r>
          </a:p>
        </p:txBody>
      </p:sp>
    </p:spTree>
    <p:extLst>
      <p:ext uri="{BB962C8B-B14F-4D97-AF65-F5344CB8AC3E}">
        <p14:creationId xmlns:p14="http://schemas.microsoft.com/office/powerpoint/2010/main" val="180828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74534" y="295373"/>
            <a:ext cx="494540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6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b="1" dirty="0" smtClean="0">
                <a:latin typeface="+mn-ea"/>
                <a:ea typeface="+mn-ea"/>
              </a:rPr>
              <a:t>近邻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KNN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K-Nearest Neighbors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3910" y="836712"/>
            <a:ext cx="8268394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/>
              <a:t>一种</a:t>
            </a:r>
            <a:r>
              <a:rPr lang="zh-CN" altLang="en-US" sz="2000" b="1" dirty="0">
                <a:solidFill>
                  <a:srgbClr val="0000FF"/>
                </a:solidFill>
              </a:rPr>
              <a:t>简单且直观</a:t>
            </a:r>
            <a:r>
              <a:rPr lang="zh-CN" altLang="en-US" sz="2000" b="1" dirty="0"/>
              <a:t>的监督学习</a:t>
            </a:r>
            <a:r>
              <a:rPr lang="zh-CN" altLang="en-US" sz="2000" b="1" dirty="0" smtClean="0"/>
              <a:t>算法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/>
              <a:t>不需要</a:t>
            </a:r>
            <a:r>
              <a:rPr lang="zh-CN" altLang="en-US" sz="2000" b="1" dirty="0">
                <a:solidFill>
                  <a:srgbClr val="0000FF"/>
                </a:solidFill>
              </a:rPr>
              <a:t>显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式</a:t>
            </a:r>
            <a:r>
              <a:rPr lang="zh-CN" altLang="en-US" sz="2000" b="1" dirty="0" smtClean="0"/>
              <a:t>训练</a:t>
            </a:r>
            <a:r>
              <a:rPr lang="zh-CN" altLang="en-US" sz="2000" b="1" dirty="0"/>
              <a:t>过程</a:t>
            </a:r>
            <a:r>
              <a:rPr lang="zh-CN" altLang="en-US" sz="2000" b="1" dirty="0" smtClean="0"/>
              <a:t>，预测时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仅通过</a:t>
            </a:r>
            <a:r>
              <a:rPr lang="zh-CN" altLang="en-US" sz="2000" b="1" dirty="0">
                <a:solidFill>
                  <a:srgbClr val="FF0000"/>
                </a:solidFill>
              </a:rPr>
              <a:t>比较已知样本的距离</a:t>
            </a:r>
            <a:r>
              <a:rPr lang="zh-CN" altLang="en-US" sz="2000" b="1" dirty="0"/>
              <a:t>来决定</a:t>
            </a:r>
            <a:r>
              <a:rPr lang="zh-CN" altLang="en-US" sz="2000" b="1" dirty="0" smtClean="0"/>
              <a:t>结果。</a:t>
            </a:r>
            <a:endParaRPr lang="en-US" altLang="zh-CN" sz="2000" b="1" dirty="0" smtClean="0"/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u="wavyDbl" dirty="0" smtClean="0">
                <a:latin typeface="PingFang SC"/>
              </a:rPr>
              <a:t>一个待测样本点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根据</a:t>
            </a: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邻居点</a:t>
            </a:r>
            <a:r>
              <a:rPr lang="zh-CN" altLang="en-US" sz="2000" b="1" dirty="0" smtClean="0">
                <a:latin typeface="PingFang SC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类别</a:t>
            </a:r>
            <a:r>
              <a:rPr lang="zh-CN" altLang="en-US" sz="2000" b="1" dirty="0" smtClean="0">
                <a:latin typeface="PingFang SC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决定</a:t>
            </a: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自己的分类结果</a:t>
            </a:r>
            <a:r>
              <a:rPr lang="zh-CN" altLang="en-US" sz="2000" b="1" dirty="0" smtClean="0">
                <a:latin typeface="PingFang SC"/>
              </a:rPr>
              <a:t>。</a:t>
            </a:r>
            <a:endParaRPr lang="zh-CN" altLang="en-US" sz="2000" b="1" dirty="0"/>
          </a:p>
        </p:txBody>
      </p:sp>
      <p:cxnSp>
        <p:nvCxnSpPr>
          <p:cNvPr id="8" name="直接连接符 7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865324"/>
            <a:ext cx="2591793" cy="227356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51384" y="2327436"/>
            <a:ext cx="828092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基本思想</a:t>
            </a:r>
            <a:r>
              <a:rPr lang="zh-CN" altLang="en-US" sz="2000" b="1" dirty="0" smtClean="0">
                <a:latin typeface="+mn-ea"/>
                <a:ea typeface="+mn-ea"/>
              </a:rPr>
              <a:t>：针对一个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未知的待测样本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与其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距离最近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训练样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</a:t>
            </a:r>
            <a:r>
              <a:rPr lang="en-US" altLang="zh-CN" sz="1800" b="1" dirty="0" smtClean="0">
                <a:latin typeface="+mn-ea"/>
                <a:ea typeface="+mn-ea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本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邻居点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，然后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根据</a:t>
            </a:r>
            <a:r>
              <a:rPr lang="zh-CN" altLang="en-US" sz="2000" b="1" u="wavyDbl" dirty="0" smtClean="0">
                <a:latin typeface="+mn-ea"/>
                <a:ea typeface="+mn-ea"/>
              </a:rPr>
              <a:t>这</a:t>
            </a:r>
            <a:r>
              <a:rPr lang="en-US" altLang="zh-CN" b="1" i="1" u="wavyDbl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u="wavyDbl" dirty="0">
                <a:latin typeface="+mn-ea"/>
                <a:ea typeface="+mn-ea"/>
              </a:rPr>
              <a:t>个</a:t>
            </a:r>
            <a:r>
              <a:rPr lang="zh-CN" altLang="en-US" sz="2000" b="1" u="wavyDbl" dirty="0" smtClean="0">
                <a:latin typeface="+mn-ea"/>
                <a:ea typeface="+mn-ea"/>
              </a:rPr>
              <a:t>邻居点的类别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决定</a:t>
            </a:r>
            <a:r>
              <a:rPr lang="zh-CN" altLang="en-US" sz="2000" b="1" dirty="0" smtClean="0">
                <a:latin typeface="+mn-ea"/>
                <a:ea typeface="+mn-ea"/>
              </a:rPr>
              <a:t>该待分类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</a:t>
            </a:r>
            <a:r>
              <a:rPr lang="en-US" altLang="zh-CN" sz="1800" b="1" dirty="0" smtClean="0">
                <a:latin typeface="+mn-ea"/>
                <a:ea typeface="+mn-ea"/>
              </a:rPr>
              <a:t>    </a:t>
            </a:r>
            <a:r>
              <a:rPr lang="zh-CN" altLang="en-US" sz="2000" b="1" dirty="0" smtClean="0">
                <a:latin typeface="+mn-ea"/>
                <a:ea typeface="+mn-ea"/>
              </a:rPr>
              <a:t>样本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类别。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51384" y="5028156"/>
            <a:ext cx="60486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算法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三要素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值选择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距离度量、分类决策规则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74533" y="3564086"/>
            <a:ext cx="10993579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627063" indent="-2635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latin typeface="+mn-ea"/>
                <a:ea typeface="+mn-ea"/>
              </a:rPr>
              <a:t>：取最近的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个训练样本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邻居点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，若这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个邻居点中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属于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某个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类的点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占多数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就</a:t>
            </a:r>
            <a:r>
              <a:rPr lang="zh-CN" altLang="en-US" sz="2000" b="1" dirty="0" smtClean="0">
                <a:latin typeface="+mn-ea"/>
                <a:ea typeface="+mn-ea"/>
              </a:rPr>
              <a:t>把输入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63538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</a:t>
            </a:r>
            <a:r>
              <a:rPr lang="zh-CN" altLang="en-US" sz="2000" b="1" dirty="0" smtClean="0">
                <a:latin typeface="+mn-ea"/>
                <a:ea typeface="+mn-ea"/>
              </a:rPr>
              <a:t>的待测样本归为此类。（少数</a:t>
            </a:r>
            <a:r>
              <a:rPr lang="zh-CN" altLang="en-US" sz="2000" b="1" dirty="0">
                <a:latin typeface="+mn-ea"/>
                <a:ea typeface="+mn-ea"/>
              </a:rPr>
              <a:t>服从</a:t>
            </a:r>
            <a:r>
              <a:rPr lang="zh-CN" altLang="en-US" sz="2000" b="1" dirty="0" smtClean="0">
                <a:latin typeface="+mn-ea"/>
                <a:ea typeface="+mn-ea"/>
              </a:rPr>
              <a:t>多数）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latin typeface="+mn-ea"/>
                <a:ea typeface="+mn-ea"/>
              </a:rPr>
              <a:t>：取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个最近邻居点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平均值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51384" y="5499447"/>
            <a:ext cx="806489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本质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实例学习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模型基本上是在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训练数据</a:t>
            </a:r>
            <a:r>
              <a:rPr lang="zh-CN" altLang="en-US" sz="2000" b="1" dirty="0" smtClean="0">
                <a:latin typeface="+mn-ea"/>
                <a:ea typeface="+mn-ea"/>
              </a:rPr>
              <a:t>上进行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记忆</a:t>
            </a:r>
            <a:r>
              <a:rPr lang="zh-CN" altLang="en-US" sz="2000" b="1" dirty="0" smtClean="0">
                <a:latin typeface="+mn-ea"/>
                <a:ea typeface="+mn-ea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存储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1736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0" grpId="0"/>
      <p:bldP spid="12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9901" y="865174"/>
            <a:ext cx="2591793" cy="231489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4534" y="295373"/>
            <a:ext cx="62492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例：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1384" y="865174"/>
            <a:ext cx="8352928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有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两类</a:t>
            </a:r>
            <a:r>
              <a:rPr lang="zh-CN" altLang="en-US" sz="2000" b="1" dirty="0">
                <a:latin typeface="+mn-ea"/>
                <a:ea typeface="+mn-ea"/>
              </a:rPr>
              <a:t>不同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latin typeface="+mn-ea"/>
                <a:ea typeface="+mn-ea"/>
              </a:rPr>
              <a:t>训练</a:t>
            </a:r>
            <a:r>
              <a:rPr lang="zh-CN" altLang="en-US" sz="2000" b="1" dirty="0" smtClean="0">
                <a:latin typeface="+mn-ea"/>
                <a:ea typeface="+mn-ea"/>
              </a:rPr>
              <a:t>数据</a:t>
            </a:r>
            <a:r>
              <a:rPr lang="zh-CN" altLang="en-US" sz="2000" b="1" dirty="0">
                <a:latin typeface="+mn-ea"/>
                <a:ea typeface="+mn-ea"/>
              </a:rPr>
              <a:t>，分别用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蓝色正方形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红色三角形</a:t>
            </a:r>
            <a:r>
              <a:rPr lang="zh-CN" altLang="en-US" sz="2000" b="1" dirty="0">
                <a:latin typeface="+mn-ea"/>
                <a:ea typeface="+mn-ea"/>
              </a:rPr>
              <a:t>表示</a:t>
            </a:r>
            <a:r>
              <a:rPr lang="zh-CN" altLang="en-US" sz="2000" b="1" dirty="0" smtClean="0">
                <a:latin typeface="+mn-ea"/>
                <a:ea typeface="+mn-ea"/>
              </a:rPr>
              <a:t>，图中心位置的</a:t>
            </a:r>
            <a:r>
              <a:rPr lang="zh-CN" altLang="en-US" sz="2000" b="1" dirty="0" smtClean="0">
                <a:solidFill>
                  <a:srgbClr val="00B050"/>
                </a:solidFill>
                <a:latin typeface="+mn-ea"/>
                <a:ea typeface="+mn-ea"/>
              </a:rPr>
              <a:t>绿色圆</a:t>
            </a:r>
            <a:r>
              <a:rPr lang="zh-CN" altLang="en-US" sz="2000" b="1" dirty="0" smtClean="0">
                <a:latin typeface="+mn-ea"/>
                <a:ea typeface="+mn-ea"/>
              </a:rPr>
              <a:t>是待测数据。对于</a:t>
            </a:r>
            <a:r>
              <a:rPr lang="zh-CN" altLang="en-US" sz="2000" b="1" dirty="0">
                <a:latin typeface="+mn-ea"/>
                <a:ea typeface="+mn-ea"/>
              </a:rPr>
              <a:t>这个新的数据点，</a:t>
            </a:r>
            <a:r>
              <a:rPr lang="zh-CN" altLang="en-US" sz="2000" b="1" dirty="0" smtClean="0">
                <a:latin typeface="+mn-ea"/>
                <a:ea typeface="+mn-ea"/>
              </a:rPr>
              <a:t>确定其类别。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51384" y="1734614"/>
            <a:ext cx="6552728" cy="7302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K=3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00B050"/>
                </a:solidFill>
                <a:latin typeface="+mn-ea"/>
                <a:ea typeface="+mn-ea"/>
              </a:rPr>
              <a:t>绿色</a:t>
            </a:r>
            <a:r>
              <a:rPr lang="zh-CN" altLang="en-US" sz="2000" b="1" dirty="0" smtClean="0">
                <a:solidFill>
                  <a:srgbClr val="00B050"/>
                </a:solidFill>
                <a:latin typeface="+mn-ea"/>
                <a:ea typeface="+mn-ea"/>
              </a:rPr>
              <a:t>圆</a:t>
            </a:r>
            <a:r>
              <a:rPr lang="zh-CN" altLang="en-US" sz="2000" b="1" dirty="0" smtClean="0">
                <a:latin typeface="+mn-ea"/>
                <a:ea typeface="+mn-ea"/>
              </a:rPr>
              <a:t>属于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红色三角形类</a:t>
            </a:r>
            <a:r>
              <a:rPr lang="zh-CN" altLang="en-US" sz="2000" b="1" dirty="0" smtClean="0">
                <a:latin typeface="+mn-ea"/>
                <a:ea typeface="+mn-ea"/>
              </a:rPr>
              <a:t>。（少数服从多数）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K=5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B050"/>
                </a:solidFill>
                <a:latin typeface="+mn-ea"/>
                <a:ea typeface="+mn-ea"/>
              </a:rPr>
              <a:t>绿色</a:t>
            </a:r>
            <a:r>
              <a:rPr lang="zh-CN" altLang="en-US" sz="2000" b="1" dirty="0" smtClean="0">
                <a:latin typeface="+mn-ea"/>
                <a:ea typeface="+mn-ea"/>
              </a:rPr>
              <a:t>属于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蓝色正方形类</a:t>
            </a:r>
            <a:r>
              <a:rPr lang="zh-CN" altLang="en-US" sz="2000" b="1" dirty="0" smtClean="0">
                <a:latin typeface="+mn-ea"/>
                <a:ea typeface="+mn-ea"/>
              </a:rPr>
              <a:t>。（少数服从多数）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927648" y="2589880"/>
            <a:ext cx="6192688" cy="76944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2000" b="1" dirty="0" smtClean="0">
                <a:latin typeface="+mn-ea"/>
                <a:ea typeface="+mn-ea"/>
              </a:rPr>
              <a:t>：对于</a:t>
            </a:r>
            <a:r>
              <a:rPr lang="zh-CN" altLang="en-US" sz="2000" b="1" dirty="0">
                <a:latin typeface="+mn-ea"/>
                <a:ea typeface="+mn-ea"/>
              </a:rPr>
              <a:t>新数据</a:t>
            </a:r>
            <a:r>
              <a:rPr lang="zh-CN" altLang="en-US" sz="2000" b="1" dirty="0" smtClean="0">
                <a:latin typeface="+mn-ea"/>
                <a:ea typeface="+mn-ea"/>
              </a:rPr>
              <a:t>点，只需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zh-CN" altLang="en-US" sz="2000" b="1" dirty="0" smtClean="0">
                <a:latin typeface="+mn-ea"/>
                <a:ea typeface="+mn-ea"/>
              </a:rPr>
              <a:t>到</a:t>
            </a:r>
            <a:r>
              <a:rPr lang="zh-CN" altLang="en-US" sz="2000" b="1" dirty="0">
                <a:latin typeface="+mn-ea"/>
                <a:ea typeface="+mn-ea"/>
              </a:rPr>
              <a:t>离它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最近的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latin typeface="+mn-ea"/>
                <a:ea typeface="+mn-ea"/>
              </a:rPr>
              <a:t>实例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</a:t>
            </a:r>
            <a:r>
              <a:rPr lang="zh-CN" altLang="en-US" sz="2000" b="1" dirty="0" smtClean="0">
                <a:latin typeface="+mn-ea"/>
                <a:ea typeface="+mn-ea"/>
              </a:rPr>
              <a:t>其中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样本个数占多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类别</a:t>
            </a:r>
            <a:r>
              <a:rPr lang="zh-CN" altLang="en-US" sz="2000" b="1" dirty="0" smtClean="0">
                <a:latin typeface="+mn-ea"/>
                <a:ea typeface="+mn-ea"/>
              </a:rPr>
              <a:t>，就是</a:t>
            </a:r>
            <a:r>
              <a:rPr lang="zh-CN" altLang="en-US" sz="2000" b="1" dirty="0">
                <a:latin typeface="+mn-ea"/>
                <a:ea typeface="+mn-ea"/>
              </a:rPr>
              <a:t>新数据点类别。</a:t>
            </a:r>
          </a:p>
        </p:txBody>
      </p:sp>
      <p:sp>
        <p:nvSpPr>
          <p:cNvPr id="11" name="矩形 10"/>
          <p:cNvSpPr/>
          <p:nvPr/>
        </p:nvSpPr>
        <p:spPr>
          <a:xfrm>
            <a:off x="551385" y="3484322"/>
            <a:ext cx="10441159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算法流程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：选择一个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正整数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，表示选择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个邻居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距离</a:t>
            </a:r>
            <a:r>
              <a:rPr lang="zh-CN" altLang="en-US" sz="2000" b="1" dirty="0" smtClean="0">
                <a:latin typeface="+mn-ea"/>
                <a:ea typeface="+mn-ea"/>
              </a:rPr>
              <a:t>：计算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待测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训练集</a:t>
            </a:r>
            <a:r>
              <a:rPr lang="zh-CN" altLang="en-US" sz="2000" b="1" dirty="0" smtClean="0">
                <a:latin typeface="+mn-ea"/>
                <a:ea typeface="+mn-ea"/>
              </a:rPr>
              <a:t>中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每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一个样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本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距离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欧式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曼哈顿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切比雪夫</a:t>
            </a:r>
            <a:r>
              <a:rPr lang="en-US" altLang="zh-CN" sz="2000" b="1" dirty="0" smtClean="0">
                <a:latin typeface="+mn-ea"/>
                <a:ea typeface="+mn-ea"/>
              </a:rPr>
              <a:t>…)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最近邻居</a:t>
            </a:r>
            <a:r>
              <a:rPr lang="zh-CN" altLang="en-US" sz="2000" b="1" dirty="0" smtClean="0">
                <a:latin typeface="+mn-ea"/>
                <a:ea typeface="+mn-ea"/>
              </a:rPr>
              <a:t>：排序，从训练集中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选出</a:t>
            </a:r>
            <a:r>
              <a:rPr lang="zh-CN" altLang="en-US" sz="2000" b="1" dirty="0">
                <a:latin typeface="+mn-ea"/>
                <a:ea typeface="+mn-ea"/>
              </a:rPr>
              <a:t>与待预测样本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距离最近的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个样本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预测值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801688" indent="-26352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latin typeface="+mn-ea"/>
                <a:ea typeface="+mn-ea"/>
              </a:rPr>
              <a:t>任务：选择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个邻居</a:t>
            </a:r>
            <a:r>
              <a:rPr lang="zh-CN" altLang="en-US" sz="2000" b="1" dirty="0" smtClean="0">
                <a:latin typeface="+mn-ea"/>
                <a:ea typeface="+mn-ea"/>
              </a:rPr>
              <a:t>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样本个数多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类别</a:t>
            </a:r>
            <a:r>
              <a:rPr lang="zh-CN" altLang="en-US" sz="2000" b="1" dirty="0" smtClean="0">
                <a:latin typeface="+mn-ea"/>
                <a:ea typeface="+mn-ea"/>
              </a:rPr>
              <a:t>，作为未知样本的分类结果。（投票法）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801688" indent="-26352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latin typeface="+mn-ea"/>
                <a:ea typeface="+mn-ea"/>
              </a:rPr>
              <a:t>任务：取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  <a:ea typeface="+mn-ea"/>
              </a:rPr>
              <a:t>个邻居的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平均值</a:t>
            </a:r>
            <a:r>
              <a:rPr lang="zh-CN" altLang="en-US" sz="2000" b="1" dirty="0" smtClean="0">
                <a:latin typeface="+mn-ea"/>
                <a:ea typeface="+mn-ea"/>
              </a:rPr>
              <a:t>作为未知样本的预测</a:t>
            </a:r>
            <a:r>
              <a:rPr lang="zh-CN" altLang="en-US" sz="2000" b="1" dirty="0">
                <a:latin typeface="+mn-ea"/>
                <a:ea typeface="+mn-ea"/>
              </a:rPr>
              <a:t>结果</a:t>
            </a:r>
            <a:r>
              <a:rPr lang="zh-CN" altLang="en-US" sz="2000" b="1" dirty="0" smtClean="0">
                <a:latin typeface="+mn-ea"/>
                <a:ea typeface="+mn-ea"/>
              </a:rPr>
              <a:t>。（均值）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2730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551384" y="908720"/>
            <a:ext cx="6696744" cy="1555857"/>
            <a:chOff x="551384" y="908720"/>
            <a:chExt cx="6696744" cy="1555857"/>
          </a:xfrm>
        </p:grpSpPr>
        <p:grpSp>
          <p:nvGrpSpPr>
            <p:cNvPr id="3" name="组合 2"/>
            <p:cNvGrpSpPr/>
            <p:nvPr/>
          </p:nvGrpSpPr>
          <p:grpSpPr>
            <a:xfrm>
              <a:off x="551384" y="908720"/>
              <a:ext cx="6120680" cy="429679"/>
              <a:chOff x="551384" y="908720"/>
              <a:chExt cx="6120680" cy="42967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51384" y="908720"/>
                <a:ext cx="2051844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输入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：训练数据集</a:t>
                </a:r>
              </a:p>
            </p:txBody>
          </p:sp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711624" y="921246"/>
                <a:ext cx="3960440" cy="417153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1330946" y="1310415"/>
                  <a:ext cx="5917182" cy="1154162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spcBef>
                      <a:spcPts val="0"/>
                    </a:spcBef>
                  </a:pPr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其中，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为训练样本的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特征向量</a:t>
                  </a:r>
                  <a:endPara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  <a:spcBef>
                      <a:spcPts val="0"/>
                    </a:spcBef>
                  </a:pPr>
                  <a:r>
                    <a:rPr lang="en-US" altLang="zh-CN" sz="2000" b="1" dirty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∈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}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为训练样本的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类别标签</a:t>
                  </a:r>
                  <a:endPara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  <a:spcBef>
                      <a:spcPts val="0"/>
                    </a:spcBef>
                  </a:pPr>
                  <a:r>
                    <a:rPr lang="en-US" altLang="zh-CN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     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𝒊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,…,</m:t>
                      </m:r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𝒏</m:t>
                      </m:r>
                    </m:oMath>
                  </a14:m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30946" y="1310415"/>
                  <a:ext cx="5917182" cy="1154162"/>
                </a:xfrm>
                <a:prstGeom prst="rect">
                  <a:avLst/>
                </a:prstGeom>
                <a:blipFill>
                  <a:blip r:embed="rId3"/>
                  <a:stretch>
                    <a:fillRect l="-2575" t="-4762" r="-13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1384" y="2545159"/>
                <a:ext cx="345638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：待测样本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所属的类别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545159"/>
                <a:ext cx="3456384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4409" t="-30000" r="-705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574534" y="295373"/>
            <a:ext cx="134500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算法过程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51383" y="2996952"/>
            <a:ext cx="10801201" cy="2016224"/>
            <a:chOff x="551384" y="2996952"/>
            <a:chExt cx="10801200" cy="20162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551384" y="2996952"/>
                  <a:ext cx="10801200" cy="123110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过程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⑴、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计算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待测样本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与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训练集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每个样本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距离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，搜索训练集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中与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邻近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𝒌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个点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 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  <a:spcAft>
                      <a:spcPts val="600"/>
                    </a:spcAft>
                  </a:pPr>
                  <a:r>
                    <a:rPr lang="en-US" altLang="zh-CN" sz="2000" b="1" dirty="0">
                      <a:latin typeface="+mn-ea"/>
                      <a:ea typeface="+mn-ea"/>
                    </a:rPr>
                    <a:t> 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         【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将这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个与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最邻近的点，记为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的邻域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</a:rPr>
                        <m:t>】</m:t>
                      </m:r>
                    </m:oMath>
                  </a14:m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/>
                    <a:t>         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⑵、</a:t>
                  </a:r>
                  <a:r>
                    <a:rPr lang="zh-CN" altLang="en-US" sz="2000" b="1" dirty="0" smtClean="0"/>
                    <a:t>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𝒌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 smtClean="0"/>
                    <a:t>中，根据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</a:rPr>
                    <a:t>分类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决策规则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如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多数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表决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/>
                    <a:t>，决定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/>
                    <a:t>的类别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2996952"/>
                  <a:ext cx="10801200" cy="1231106"/>
                </a:xfrm>
                <a:prstGeom prst="rect">
                  <a:avLst/>
                </a:prstGeom>
                <a:blipFill>
                  <a:blip r:embed="rId5"/>
                  <a:stretch>
                    <a:fillRect l="-1411" t="-4455" r="-1298" b="-69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93829" y="4399958"/>
              <a:ext cx="6297275" cy="61321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19046" y="5085184"/>
                <a:ext cx="10993578" cy="1115690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4625" indent="-174625">
                  <a:lnSpc>
                    <a:spcPts val="2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没有显示学习过程</a:t>
                </a:r>
                <a:endParaRPr lang="en-US" altLang="zh-CN" sz="1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74625" indent="-174625">
                  <a:lnSpc>
                    <a:spcPts val="25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指示函数</a:t>
                </a:r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>
                                <a:lumMod val="95000"/>
                                <a:lumOff val="5000"/>
                              </a:schemeClr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，否则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𝑰</m:t>
                    </m:r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endParaRPr lang="en-US" altLang="zh-CN" sz="1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74625" indent="-174625">
                  <a:lnSpc>
                    <a:spcPts val="2500"/>
                  </a:lnSpc>
                  <a:spcBef>
                    <a:spcPts val="0"/>
                  </a:spcBef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特殊情况是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情形，称为最近邻算法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。此时将待测样本点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归为数据集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中与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最邻近样本点所属的类。</a:t>
                </a:r>
                <a:endParaRPr lang="zh-CN" altLang="en-US" sz="18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046" y="5085184"/>
                <a:ext cx="10993578" cy="1115690"/>
              </a:xfrm>
              <a:prstGeom prst="rect">
                <a:avLst/>
              </a:prstGeom>
              <a:blipFill>
                <a:blip r:embed="rId7"/>
                <a:stretch>
                  <a:fillRect l="-1163" t="-6486" r="-166" b="-756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圆角矩形标注 7"/>
          <p:cNvSpPr/>
          <p:nvPr/>
        </p:nvSpPr>
        <p:spPr>
          <a:xfrm>
            <a:off x="8615290" y="2082693"/>
            <a:ext cx="2952823" cy="648072"/>
          </a:xfrm>
          <a:prstGeom prst="wedgeRoundRectCallout">
            <a:avLst>
              <a:gd name="adj1" fmla="val -236022"/>
              <a:gd name="adj2" fmla="val 307899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700"/>
              </a:lnSpc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从</a:t>
            </a:r>
            <a:r>
              <a:rPr lang="en-US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个邻居的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类别标签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中搜索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</a:rPr>
              <a:t>出现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次数最多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类别</a:t>
            </a:r>
          </a:p>
        </p:txBody>
      </p:sp>
    </p:spTree>
    <p:extLst>
      <p:ext uri="{BB962C8B-B14F-4D97-AF65-F5344CB8AC3E}">
        <p14:creationId xmlns:p14="http://schemas.microsoft.com/office/powerpoint/2010/main" val="219287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8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88359" y="198609"/>
            <a:ext cx="8748001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n-US" altLang="zh-CN" b="1" dirty="0">
                <a:latin typeface="+mn-ea"/>
                <a:ea typeface="+mn-ea"/>
              </a:rPr>
              <a:t>7</a:t>
            </a:r>
            <a:r>
              <a:rPr lang="zh-CN" altLang="en-US" b="1" dirty="0" smtClean="0">
                <a:latin typeface="+mn-ea"/>
                <a:ea typeface="+mn-ea"/>
              </a:rPr>
              <a:t>、支持向量机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Support 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Vector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Machine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；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Vladimir 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Vapnik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1995</a:t>
            </a:r>
            <a:r>
              <a:rPr lang="zh-CN" altLang="en-US" b="1" dirty="0" smtClean="0">
                <a:latin typeface="+mn-ea"/>
                <a:ea typeface="+mn-ea"/>
              </a:rPr>
              <a:t>）</a:t>
            </a:r>
            <a:endParaRPr lang="en-US" altLang="zh-CN" sz="2000" b="1" dirty="0">
              <a:latin typeface="+mn-ea"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42006" y="877355"/>
            <a:ext cx="11170618" cy="45653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前苏联</a:t>
            </a:r>
            <a:r>
              <a:rPr lang="zh-CN" altLang="en-US" sz="2000" b="1" dirty="0" smtClean="0">
                <a:latin typeface="+mn-ea"/>
                <a:ea typeface="+mn-ea"/>
              </a:rPr>
              <a:t>学者</a:t>
            </a:r>
            <a:r>
              <a:rPr lang="en-US" altLang="zh-CN" sz="20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Vapnik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+mn-ea"/>
                <a:ea typeface="+mn-ea"/>
              </a:rPr>
              <a:t>在解决模式识别问题</a:t>
            </a:r>
            <a:r>
              <a:rPr lang="zh-CN" altLang="en-US" sz="2000" b="1" dirty="0" smtClean="0">
                <a:latin typeface="+mn-ea"/>
                <a:ea typeface="+mn-ea"/>
              </a:rPr>
              <a:t>时，提出的监督学习算法。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完善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的数学理论</a:t>
            </a:r>
            <a:r>
              <a:rPr lang="zh-CN" altLang="en-US" sz="2000" b="1" dirty="0" smtClean="0">
                <a:latin typeface="+mn-ea"/>
                <a:ea typeface="+mn-ea"/>
              </a:rPr>
              <a:t>基础，预测效果较好。在</a:t>
            </a:r>
            <a:r>
              <a:rPr lang="zh-CN" altLang="en-US" sz="2000" b="1" dirty="0">
                <a:latin typeface="+mn-ea"/>
                <a:ea typeface="+mn-ea"/>
              </a:rPr>
              <a:t>深度</a:t>
            </a:r>
            <a:r>
              <a:rPr lang="zh-CN" altLang="en-US" sz="2000" b="1" dirty="0" smtClean="0">
                <a:latin typeface="+mn-ea"/>
                <a:ea typeface="+mn-ea"/>
              </a:rPr>
              <a:t>学习方法未出现之前，是</a:t>
            </a:r>
            <a:r>
              <a:rPr lang="zh-CN" altLang="en-US" sz="2000" b="1" dirty="0">
                <a:latin typeface="+mn-ea"/>
                <a:ea typeface="+mn-ea"/>
              </a:rPr>
              <a:t>传统</a:t>
            </a:r>
            <a:r>
              <a:rPr lang="zh-CN" altLang="en-US" sz="2000" b="1" dirty="0" smtClean="0">
                <a:latin typeface="+mn-ea"/>
                <a:ea typeface="+mn-ea"/>
              </a:rPr>
              <a:t>机器学习算法中的霸主，典型</a:t>
            </a:r>
            <a:r>
              <a:rPr lang="zh-CN" altLang="en-US" sz="2000" b="1" dirty="0">
                <a:latin typeface="+mn-ea"/>
                <a:ea typeface="+mn-ea"/>
              </a:rPr>
              <a:t>应用是解决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手写字符识别</a:t>
            </a:r>
            <a:r>
              <a:rPr lang="zh-CN" altLang="en-US" sz="2000" b="1" dirty="0">
                <a:latin typeface="+mn-ea"/>
                <a:ea typeface="+mn-ea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原理</a:t>
            </a:r>
            <a:r>
              <a:rPr lang="zh-CN" altLang="en-US" sz="2000" b="1" dirty="0">
                <a:latin typeface="+mn-ea"/>
              </a:rPr>
              <a:t>：在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特征空间中</a:t>
            </a:r>
            <a:r>
              <a:rPr lang="zh-CN" altLang="en-US" sz="2000" b="1" dirty="0">
                <a:latin typeface="+mn-ea"/>
              </a:rPr>
              <a:t>找到一个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最优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分隔超平面</a:t>
            </a:r>
            <a:r>
              <a:rPr lang="zh-CN" altLang="en-US" sz="2000" b="1" dirty="0">
                <a:latin typeface="+mn-ea"/>
              </a:rPr>
              <a:t>，将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不同类别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数据点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分开</a:t>
            </a:r>
            <a:r>
              <a:rPr lang="zh-CN" altLang="en-US" sz="2000" b="1" dirty="0">
                <a:latin typeface="+mn-ea"/>
              </a:rPr>
              <a:t>，使得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各类别之间</a:t>
            </a:r>
            <a:r>
              <a:rPr lang="zh-CN" altLang="en-US" sz="2000" b="1" dirty="0" smtClean="0">
                <a:latin typeface="+mn-ea"/>
              </a:rPr>
              <a:t>的  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   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</a:rPr>
              <a:t>间隔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最大化</a:t>
            </a:r>
            <a:r>
              <a:rPr lang="zh-CN" altLang="en-US" sz="2000" b="1" dirty="0" smtClean="0">
                <a:latin typeface="+mn-ea"/>
              </a:rPr>
              <a:t>。即，在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特征空间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搜索一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超平面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维</a:t>
            </a:r>
            <a:r>
              <a:rPr lang="zh-CN" altLang="en-US" sz="2000" b="1" dirty="0" smtClean="0">
                <a:latin typeface="+mn-ea"/>
              </a:rPr>
              <a:t>是一</a:t>
            </a:r>
            <a:r>
              <a:rPr lang="zh-CN" altLang="en-US" sz="2000" b="1" dirty="0">
                <a:latin typeface="+mn-ea"/>
              </a:rPr>
              <a:t>条直线，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三维</a:t>
            </a:r>
            <a:r>
              <a:rPr lang="zh-CN" altLang="en-US" sz="2000" b="1" dirty="0" smtClean="0">
                <a:latin typeface="+mn-ea"/>
              </a:rPr>
              <a:t>是一</a:t>
            </a:r>
            <a:r>
              <a:rPr lang="zh-CN" altLang="en-US" sz="2000" b="1" dirty="0">
                <a:latin typeface="+mn-ea"/>
              </a:rPr>
              <a:t>个平面，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高维</a:t>
            </a:r>
            <a:endParaRPr lang="en-US" altLang="zh-CN" sz="2000" b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</a:rPr>
              <a:t>        </a:t>
            </a:r>
            <a:r>
              <a:rPr lang="zh-CN" altLang="en-US" sz="2000" b="1" dirty="0" smtClean="0">
                <a:latin typeface="+mn-ea"/>
              </a:rPr>
              <a:t>是一个超平面</a:t>
            </a:r>
            <a:r>
              <a:rPr lang="en-US" altLang="zh-CN" sz="2000" b="1" dirty="0">
                <a:latin typeface="+mn-ea"/>
              </a:rPr>
              <a:t>)</a:t>
            </a:r>
            <a:r>
              <a:rPr lang="zh-CN" altLang="en-US" sz="2000" b="1" dirty="0">
                <a:latin typeface="+mn-ea"/>
              </a:rPr>
              <a:t>，对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</a:rPr>
              <a:t>训练数据进行划分</a:t>
            </a:r>
            <a:r>
              <a:rPr lang="zh-CN" altLang="en-US" sz="2000" b="1" dirty="0">
                <a:latin typeface="+mn-ea"/>
              </a:rPr>
              <a:t>，使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不同类别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的数据</a:t>
            </a:r>
            <a:r>
              <a:rPr lang="zh-CN" altLang="en-US" sz="2000" b="1" dirty="0">
                <a:latin typeface="+mn-ea"/>
              </a:rPr>
              <a:t>被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</a:rPr>
              <a:t>分隔</a:t>
            </a:r>
            <a:r>
              <a:rPr lang="zh-CN" altLang="en-US" sz="2000" b="1" dirty="0">
                <a:latin typeface="+mn-ea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超平面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的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</a:rPr>
              <a:t>两边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        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注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超平面</a:t>
            </a:r>
            <a:r>
              <a:rPr lang="zh-CN" altLang="en-US" sz="2000" b="1" dirty="0" smtClean="0"/>
              <a:t>是</a:t>
            </a:r>
            <a:r>
              <a:rPr lang="zh-CN" altLang="zh-CN" sz="2000" b="1" dirty="0" smtClean="0"/>
              <a:t>比</a:t>
            </a:r>
            <a:r>
              <a:rPr lang="zh-CN" altLang="zh-CN" sz="2000" b="1" dirty="0">
                <a:solidFill>
                  <a:srgbClr val="0000FF"/>
                </a:solidFill>
              </a:rPr>
              <a:t>其所在</a:t>
            </a:r>
            <a:r>
              <a:rPr lang="zh-CN" altLang="zh-CN" sz="2000" b="1" dirty="0"/>
              <a:t>空间维度“</a:t>
            </a:r>
            <a:r>
              <a:rPr lang="zh-CN" altLang="zh-CN" sz="2000" b="1" dirty="0">
                <a:solidFill>
                  <a:srgbClr val="FF0000"/>
                </a:solidFill>
              </a:rPr>
              <a:t>少一维</a:t>
            </a:r>
            <a:r>
              <a:rPr lang="zh-CN" altLang="en-US" sz="2000" b="1" dirty="0"/>
              <a:t>”</a:t>
            </a:r>
            <a:r>
              <a:rPr lang="zh-CN" altLang="zh-CN" sz="2000" b="1" dirty="0"/>
              <a:t>的</a:t>
            </a:r>
            <a:r>
              <a:rPr lang="zh-CN" altLang="zh-CN" sz="2000" b="1" dirty="0" smtClean="0"/>
              <a:t>子空间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)</a:t>
            </a:r>
            <a:endParaRPr lang="en-US" altLang="zh-CN" sz="2000" b="1" dirty="0">
              <a:solidFill>
                <a:srgbClr val="333333"/>
              </a:solidFill>
              <a:latin typeface="+mn-ea"/>
            </a:endParaRPr>
          </a:p>
          <a:p>
            <a:pPr marL="342900" indent="-342900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目标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搜索一</a:t>
            </a:r>
            <a:r>
              <a:rPr lang="zh-CN" altLang="en-US" sz="2000" b="1" dirty="0">
                <a:latin typeface="+mn-ea"/>
              </a:rPr>
              <a:t>个超平面，使该超平面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对所有训练样本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分隔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分类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结果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最准确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同时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对新的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未知</a:t>
            </a:r>
            <a:endParaRPr lang="en-US" altLang="zh-CN" sz="2000" b="1" dirty="0" smtClean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0000FF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</a:rPr>
              <a:t>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样本</a:t>
            </a:r>
            <a:r>
              <a:rPr lang="zh-CN" altLang="en-US" sz="2000" b="1" dirty="0" smtClean="0">
                <a:latin typeface="+mn-ea"/>
              </a:rPr>
              <a:t>也</a:t>
            </a:r>
            <a:r>
              <a:rPr lang="zh-CN" altLang="en-US" sz="2000" b="1" dirty="0">
                <a:latin typeface="+mn-ea"/>
              </a:rPr>
              <a:t>具有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良好的泛化能力</a:t>
            </a:r>
            <a:r>
              <a:rPr lang="zh-CN" altLang="en-US" sz="2000" b="1" dirty="0">
                <a:latin typeface="+mn-ea"/>
              </a:rPr>
              <a:t>。</a:t>
            </a:r>
          </a:p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/>
              <a:t>基础</a:t>
            </a:r>
            <a:r>
              <a:rPr lang="zh-CN" altLang="en-US" sz="2000" b="1" dirty="0"/>
              <a:t>的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sz="2000" b="1" dirty="0"/>
              <a:t>算法</a:t>
            </a:r>
            <a:r>
              <a:rPr lang="zh-CN" altLang="en-US" sz="2000" b="1" dirty="0" smtClean="0"/>
              <a:t>是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二</a:t>
            </a:r>
            <a:r>
              <a:rPr lang="zh-CN" altLang="en-US" sz="2000" b="1" dirty="0">
                <a:solidFill>
                  <a:srgbClr val="FF0000"/>
                </a:solidFill>
              </a:rPr>
              <a:t>分类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/>
              <a:t>若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多</a:t>
            </a:r>
            <a:r>
              <a:rPr lang="zh-CN" altLang="en-US" sz="2000" b="1" dirty="0">
                <a:solidFill>
                  <a:srgbClr val="0000FF"/>
                </a:solidFill>
              </a:rPr>
              <a:t>分类任务</a:t>
            </a:r>
            <a:r>
              <a:rPr lang="zh-CN" altLang="en-US" sz="2000" b="1" dirty="0"/>
              <a:t>，</a:t>
            </a:r>
            <a:r>
              <a:rPr lang="zh-CN" altLang="en-US" sz="2000" b="1" dirty="0" smtClean="0"/>
              <a:t>可通过</a:t>
            </a:r>
            <a:r>
              <a:rPr lang="zh-CN" altLang="en-US" sz="2000" b="1" dirty="0">
                <a:solidFill>
                  <a:srgbClr val="0000FF"/>
                </a:solidFill>
              </a:rPr>
              <a:t>多次使用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sz="2000" b="1" dirty="0"/>
              <a:t>）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1782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直接连接符 12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内容占位符 2"/>
          <p:cNvSpPr txBox="1">
            <a:spLocks/>
          </p:cNvSpPr>
          <p:nvPr/>
        </p:nvSpPr>
        <p:spPr bwMode="auto">
          <a:xfrm>
            <a:off x="646992" y="312838"/>
            <a:ext cx="163258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带来的问题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23888" y="1416967"/>
            <a:ext cx="6552232" cy="11156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仅考虑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经验风险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会出现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拟合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现象。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539750" indent="-1841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极端情况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</a:rPr>
              <a:t>---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模型对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训练集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中的数据，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预测性能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极好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2000" b="1" dirty="0">
              <a:solidFill>
                <a:srgbClr val="000000"/>
              </a:solidFill>
              <a:latin typeface="+mn-ea"/>
              <a:ea typeface="+mn-ea"/>
            </a:endParaRPr>
          </a:p>
          <a:p>
            <a:pPr marL="539750" indent="-1841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但，对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非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训练集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中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的数据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，模型的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预测性能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极差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47216" y="187555"/>
            <a:ext cx="7316534" cy="1185750"/>
            <a:chOff x="4347216" y="187555"/>
            <a:chExt cx="7316534" cy="11857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5080158" y="188365"/>
                  <a:ext cx="6583592" cy="1184940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FF0000"/>
                  </a:solidFill>
                  <a:prstDash val="solid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182563" indent="-182563">
                    <a:spcAft>
                      <a:spcPts val="600"/>
                    </a:spcAft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经验风险越小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宋体" panose="02010600030101010101" pitchFamily="2" charset="-122"/>
                    </a:rPr>
                    <a:t>→</a:t>
                  </a:r>
                  <a:r>
                    <a:rPr lang="zh-CN" altLang="en-US" sz="18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模型越复杂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宋体" panose="02010600030101010101" pitchFamily="2" charset="-122"/>
                    </a:rPr>
                    <a:t>→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包含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参数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越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多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宋体" panose="02010600030101010101" pitchFamily="2" charset="-122"/>
                    </a:rPr>
                    <a:t>→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当经验风险小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到一定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程度，就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出现了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过拟合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现象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。</a:t>
                  </a:r>
                  <a:endParaRPr lang="en-US" altLang="zh-CN" sz="1800" b="1" dirty="0" smtClean="0">
                    <a:solidFill>
                      <a:srgbClr val="000000"/>
                    </a:solidFill>
                    <a:latin typeface="+mn-ea"/>
                    <a:ea typeface="+mn-ea"/>
                  </a:endParaRPr>
                </a:p>
                <a:p>
                  <a:pPr marL="182563" indent="-182563"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模型复杂度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是</a:t>
                  </a:r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过拟合的</a:t>
                  </a:r>
                  <a:r>
                    <a:rPr lang="zh-CN" altLang="en-US" sz="18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必要条件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→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要</a:t>
                  </a:r>
                  <a:r>
                    <a:rPr lang="zh-CN" altLang="en-US" sz="18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防止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过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拟合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宋体" panose="02010600030101010101" pitchFamily="2" charset="-122"/>
                    </a:rPr>
                    <a:t>→</a:t>
                  </a:r>
                  <a:r>
                    <a:rPr lang="zh-CN" altLang="en-US" sz="18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破坏</a:t>
                  </a:r>
                  <a:r>
                    <a:rPr lang="zh-CN" altLang="en-US" sz="1800" b="1" dirty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这个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必要条件。即，降低模型复杂度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宋体" panose="02010600030101010101" pitchFamily="2" charset="-122"/>
                    </a:rPr>
                    <a:t>→</a:t>
                  </a:r>
                  <a:r>
                    <a:rPr lang="zh-CN" altLang="en-US" sz="18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正则化项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𝑱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最小化</a:t>
                  </a:r>
                  <a:r>
                    <a:rPr lang="zh-CN" altLang="en-US" sz="1800" b="1" dirty="0" smtClean="0">
                      <a:solidFill>
                        <a:srgbClr val="000000"/>
                      </a:solidFill>
                      <a:latin typeface="+mn-ea"/>
                      <a:ea typeface="+mn-ea"/>
                    </a:rPr>
                    <a:t>。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80158" y="188365"/>
                  <a:ext cx="6583592" cy="118494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848" t="-6122" b="-9694"/>
                  </a:stretch>
                </a:blipFill>
                <a:ln w="12700">
                  <a:solidFill>
                    <a:srgbClr val="FF0000"/>
                  </a:solidFill>
                  <a:prstDash val="solid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内容占位符 2"/>
            <p:cNvSpPr txBox="1">
              <a:spLocks/>
            </p:cNvSpPr>
            <p:nvPr/>
          </p:nvSpPr>
          <p:spPr bwMode="auto">
            <a:xfrm>
              <a:off x="4347216" y="187555"/>
              <a:ext cx="720080" cy="320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理解：</a:t>
              </a:r>
              <a:endParaRPr lang="en-US" altLang="zh-CN" sz="18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B34C3172-60B3-496E-A932-C6C27CE69987}"/>
              </a:ext>
            </a:extLst>
          </p:cNvPr>
          <p:cNvSpPr/>
          <p:nvPr/>
        </p:nvSpPr>
        <p:spPr>
          <a:xfrm>
            <a:off x="5591944" y="2754009"/>
            <a:ext cx="6071806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76213" indent="-176213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因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无法事先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知道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任务</a:t>
            </a:r>
            <a:r>
              <a:rPr lang="zh-CN" altLang="zh-CN" sz="2000" b="1" dirty="0" smtClean="0">
                <a:latin typeface="+mn-ea"/>
                <a:ea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所有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数据分布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</a:rPr>
              <a:t>如</a:t>
            </a:r>
            <a:r>
              <a:rPr lang="zh-CN" altLang="en-US" sz="2000" b="1" dirty="0" smtClean="0">
                <a:latin typeface="+mn-ea"/>
                <a:ea typeface="+mn-ea"/>
              </a:rPr>
              <a:t>无法对</a:t>
            </a:r>
            <a:r>
              <a:rPr lang="zh-CN" altLang="zh-CN" sz="2000" b="1" dirty="0" smtClean="0">
                <a:latin typeface="+mn-ea"/>
                <a:ea typeface="+mn-ea"/>
              </a:rPr>
              <a:t>所有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zh-CN" sz="2000" b="1" dirty="0" smtClean="0">
                <a:latin typeface="+mn-ea"/>
                <a:ea typeface="+mn-ea"/>
              </a:rPr>
              <a:t>人</a:t>
            </a:r>
            <a:r>
              <a:rPr lang="zh-CN" altLang="zh-CN" sz="2000" b="1" dirty="0">
                <a:latin typeface="+mn-ea"/>
                <a:ea typeface="+mn-ea"/>
              </a:rPr>
              <a:t>脸</a:t>
            </a:r>
            <a:r>
              <a:rPr lang="zh-CN" altLang="zh-CN" sz="2000" b="1" dirty="0" smtClean="0">
                <a:latin typeface="+mn-ea"/>
                <a:ea typeface="+mn-ea"/>
              </a:rPr>
              <a:t>图像识别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</a:rPr>
              <a:t>，计算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期望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风险</a:t>
            </a:r>
            <a:r>
              <a:rPr lang="zh-CN" altLang="zh-CN" sz="2000" b="1" dirty="0" smtClean="0">
                <a:latin typeface="+mn-ea"/>
                <a:ea typeface="+mn-ea"/>
              </a:rPr>
              <a:t>可望</a:t>
            </a:r>
            <a:r>
              <a:rPr lang="zh-CN" altLang="zh-CN" sz="2000" b="1" dirty="0">
                <a:latin typeface="+mn-ea"/>
                <a:ea typeface="+mn-ea"/>
              </a:rPr>
              <a:t>不可及</a:t>
            </a:r>
            <a:r>
              <a:rPr lang="zh-CN" altLang="zh-CN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176213" indent="-176213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尽管</a:t>
            </a:r>
            <a:r>
              <a:rPr lang="zh-CN" altLang="zh-CN" sz="2000" b="1" dirty="0" smtClean="0">
                <a:latin typeface="+mn-ea"/>
                <a:ea typeface="+mn-ea"/>
              </a:rPr>
              <a:t>机器学习</a:t>
            </a:r>
            <a:r>
              <a:rPr lang="zh-CN" altLang="zh-CN" sz="2000" b="1" dirty="0">
                <a:latin typeface="+mn-ea"/>
                <a:ea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zh-CN" sz="2000" b="1" dirty="0">
                <a:latin typeface="+mn-ea"/>
                <a:ea typeface="+mn-ea"/>
              </a:rPr>
              <a:t>是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追求期望风险最小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化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不断提升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模型泛化能力</a:t>
            </a:r>
            <a:r>
              <a:rPr lang="zh-CN" altLang="en-US" sz="2000" b="1" dirty="0" smtClean="0">
                <a:latin typeface="+mn-ea"/>
                <a:ea typeface="+mn-ea"/>
              </a:rPr>
              <a:t>，但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无法预先获取</a:t>
            </a:r>
            <a:r>
              <a:rPr lang="zh-CN" altLang="en-US" sz="2000" b="1" dirty="0" smtClean="0">
                <a:latin typeface="+mn-ea"/>
                <a:ea typeface="+mn-ea"/>
              </a:rPr>
              <a:t>所有的样本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176213" indent="-176213" algn="just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latin typeface="+mn-ea"/>
                <a:ea typeface="+mn-ea"/>
              </a:rPr>
              <a:t>模型</a:t>
            </a:r>
            <a:r>
              <a:rPr lang="zh-CN" altLang="zh-CN" sz="2000" b="1" dirty="0">
                <a:latin typeface="+mn-ea"/>
                <a:ea typeface="+mn-ea"/>
              </a:rPr>
              <a:t>优化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zh-CN" sz="2000" b="1" dirty="0">
                <a:latin typeface="+mn-ea"/>
                <a:ea typeface="+mn-ea"/>
              </a:rPr>
              <a:t>一般为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经验风险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最小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化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基于训练集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zh-CN" sz="2000" b="1" dirty="0">
              <a:latin typeface="+mn-ea"/>
              <a:ea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09EA42-5CE6-4D32-8FE2-A12A8852963F}"/>
              </a:ext>
            </a:extLst>
          </p:cNvPr>
          <p:cNvSpPr/>
          <p:nvPr/>
        </p:nvSpPr>
        <p:spPr>
          <a:xfrm>
            <a:off x="5080158" y="5081015"/>
            <a:ext cx="6583592" cy="851195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过学习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zh-CN" sz="2000" b="1" dirty="0" smtClean="0">
                <a:latin typeface="+mn-ea"/>
                <a:ea typeface="+mn-ea"/>
              </a:rPr>
              <a:t>用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同一批训练数据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反复训练</a:t>
            </a:r>
            <a:r>
              <a:rPr lang="zh-CN" altLang="zh-CN" sz="2000" b="1" dirty="0">
                <a:latin typeface="+mn-ea"/>
                <a:ea typeface="+mn-ea"/>
              </a:rPr>
              <a:t>，模型</a:t>
            </a:r>
            <a:r>
              <a:rPr lang="zh-CN" altLang="zh-CN" sz="2000" b="1" dirty="0" smtClean="0">
                <a:latin typeface="+mn-ea"/>
                <a:ea typeface="+mn-ea"/>
              </a:rPr>
              <a:t>会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越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复杂</a:t>
            </a:r>
            <a:r>
              <a:rPr lang="zh-CN" altLang="zh-CN" sz="2000" b="1" dirty="0">
                <a:latin typeface="+mn-ea"/>
                <a:ea typeface="+mn-ea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</a:rPr>
              <a:t>虽</a:t>
            </a:r>
            <a:r>
              <a:rPr lang="zh-CN" altLang="zh-CN" sz="2000" b="1" dirty="0" smtClean="0">
                <a:latin typeface="+mn-ea"/>
                <a:ea typeface="+mn-ea"/>
              </a:rPr>
              <a:t>经验风险降低</a:t>
            </a:r>
            <a:r>
              <a:rPr lang="zh-CN" altLang="zh-CN" sz="2000" b="1" dirty="0">
                <a:latin typeface="+mn-ea"/>
                <a:ea typeface="+mn-ea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</a:rPr>
              <a:t>但期望风险</a:t>
            </a:r>
            <a:r>
              <a:rPr lang="zh-CN" altLang="zh-CN" sz="2000" b="1" dirty="0" smtClean="0">
                <a:latin typeface="+mn-ea"/>
                <a:ea typeface="+mn-ea"/>
              </a:rPr>
              <a:t>增加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43244" y="2780928"/>
            <a:ext cx="4228620" cy="3528392"/>
            <a:chOff x="643244" y="2780928"/>
            <a:chExt cx="4228620" cy="3528392"/>
          </a:xfrm>
        </p:grpSpPr>
        <p:grpSp>
          <p:nvGrpSpPr>
            <p:cNvPr id="4" name="组合 3"/>
            <p:cNvGrpSpPr/>
            <p:nvPr/>
          </p:nvGrpSpPr>
          <p:grpSpPr>
            <a:xfrm>
              <a:off x="643244" y="2780928"/>
              <a:ext cx="4228620" cy="1688709"/>
              <a:chOff x="646992" y="3036435"/>
              <a:chExt cx="4228620" cy="1688709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646992" y="3036435"/>
                <a:ext cx="4012596" cy="7437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结构风险</a:t>
                </a:r>
                <a:endParaRPr lang="en-US" altLang="zh-CN" b="1" u="wavyDbl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620713" indent="-265113">
                  <a:lnSpc>
                    <a:spcPts val="29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</a:rPr>
                  <a:t>对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经验风险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期望风险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折中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  <p:pic>
            <p:nvPicPr>
              <p:cNvPr id="6" name="图片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3204" y="3861048"/>
                <a:ext cx="3672408" cy="864096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" name="内容占位符 2"/>
                <p:cNvSpPr txBox="1">
                  <a:spLocks/>
                </p:cNvSpPr>
                <p:nvPr/>
              </p:nvSpPr>
              <p:spPr bwMode="auto">
                <a:xfrm>
                  <a:off x="1248314" y="4653136"/>
                  <a:ext cx="3354672" cy="6398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lnSpc>
                      <a:spcPts val="2500"/>
                    </a:lnSpc>
                    <a:spcBef>
                      <a:spcPct val="0"/>
                    </a:spcBef>
                    <a:buNone/>
                  </a:pPr>
                  <a:r>
                    <a:rPr lang="zh-CN" altLang="en-US" sz="1800" b="1" dirty="0" smtClean="0">
                      <a:latin typeface="+mn-ea"/>
                      <a:cs typeface="Times New Roman" panose="02020603050405020304" pitchFamily="18" charset="0"/>
                    </a:rPr>
                    <a:t>式中，</a:t>
                  </a:r>
                  <a14:m>
                    <m:oMath xmlns:m="http://schemas.openxmlformats.org/officeDocument/2006/math">
                      <m:r>
                        <a:rPr lang="el-GR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𝝀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cs typeface="Times New Roman" panose="02020603050405020304" pitchFamily="18" charset="0"/>
                    </a:rPr>
                    <a:t>：一个“大于</a:t>
                  </a:r>
                  <a:r>
                    <a:rPr lang="en-US" altLang="zh-CN" sz="1800" b="1" dirty="0" smtClean="0">
                      <a:latin typeface="+mn-ea"/>
                      <a:cs typeface="Times New Roman" panose="02020603050405020304" pitchFamily="18" charset="0"/>
                    </a:rPr>
                    <a:t>0</a:t>
                  </a:r>
                  <a:r>
                    <a:rPr lang="zh-CN" altLang="en-US" sz="1800" b="1" dirty="0" smtClean="0">
                      <a:latin typeface="+mn-ea"/>
                      <a:cs typeface="Times New Roman" panose="02020603050405020304" pitchFamily="18" charset="0"/>
                    </a:rPr>
                    <a:t>”的系数</a:t>
                  </a:r>
                  <a:endParaRPr lang="en-US" altLang="zh-CN" sz="1800" b="1" dirty="0" smtClean="0">
                    <a:latin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  <a:spcBef>
                      <a:spcPct val="0"/>
                    </a:spcBef>
                    <a:buNone/>
                  </a:pPr>
                  <a:r>
                    <a:rPr lang="en-US" altLang="zh-CN" sz="1800" b="1" dirty="0" smtClean="0">
                      <a:cs typeface="Times New Roman" panose="02020603050405020304" pitchFamily="18" charset="0"/>
                    </a:rPr>
                    <a:t>        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𝑱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𝒇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cs typeface="Times New Roman" panose="02020603050405020304" pitchFamily="18" charset="0"/>
                    </a:rPr>
                    <a:t>：模型的复杂度</a:t>
                  </a:r>
                  <a:endParaRPr lang="en-US" altLang="zh-CN" sz="1800" b="1" dirty="0" smtClean="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>
            <p:sp>
              <p:nvSpPr>
                <p:cNvPr id="9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48314" y="4653136"/>
                  <a:ext cx="3354672" cy="639868"/>
                </a:xfrm>
                <a:prstGeom prst="rect">
                  <a:avLst/>
                </a:prstGeom>
                <a:blipFill>
                  <a:blip r:embed="rId6"/>
                  <a:stretch>
                    <a:fillRect l="-4364" t="-12381" r="-1273" b="-15238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" name="矩形 16"/>
                <p:cNvSpPr/>
                <p:nvPr/>
              </p:nvSpPr>
              <p:spPr>
                <a:xfrm>
                  <a:off x="2321367" y="5385990"/>
                  <a:ext cx="2190457" cy="923330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173038" indent="-173038">
                    <a:lnSpc>
                      <a:spcPct val="150000"/>
                    </a:lnSpc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Lasso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正则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化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173038" indent="-173038">
                    <a:lnSpc>
                      <a:spcPct val="150000"/>
                    </a:lnSpc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𝑳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Ridge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正则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化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21367" y="5385990"/>
                  <a:ext cx="2190457" cy="923330"/>
                </a:xfrm>
                <a:prstGeom prst="rect">
                  <a:avLst/>
                </a:prstGeom>
                <a:blipFill>
                  <a:blip r:embed="rId7"/>
                  <a:stretch>
                    <a:fillRect l="-6371" r="-3324" b="-9150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50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16880" y="692696"/>
            <a:ext cx="11376769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433076" y="226218"/>
            <a:ext cx="134935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分隔类型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09926" y="813562"/>
            <a:ext cx="11383723" cy="50783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⑴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Linearly Separable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训练数据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能够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被一条直线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超平面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完全分隔开</a:t>
            </a:r>
            <a:r>
              <a:rPr lang="zh-CN" altLang="en-US" sz="1800" b="1" dirty="0" smtClean="0">
                <a:latin typeface="+mn-ea"/>
                <a:ea typeface="+mn-ea"/>
              </a:rPr>
              <a:t>，没有任何错误分类。</a:t>
            </a:r>
            <a:r>
              <a:rPr lang="zh-CN" altLang="en-US" sz="1800" b="1" dirty="0">
                <a:latin typeface="+mn-ea"/>
                <a:ea typeface="+mn-ea"/>
              </a:rPr>
              <a:t>此</a:t>
            </a:r>
            <a:r>
              <a:rPr lang="zh-CN" altLang="en-US" sz="1800" b="1" dirty="0" smtClean="0">
                <a:latin typeface="+mn-ea"/>
                <a:ea typeface="+mn-ea"/>
              </a:rPr>
              <a:t>情况下，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可找到一个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最优的</a:t>
            </a:r>
            <a:r>
              <a:rPr lang="zh-CN" altLang="en-US" sz="1800" b="1" dirty="0" smtClean="0">
                <a:latin typeface="+mn-ea"/>
                <a:ea typeface="+mn-ea"/>
              </a:rPr>
              <a:t>直线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超平面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将正负样本分隔开</a:t>
            </a:r>
            <a:r>
              <a:rPr lang="zh-CN" altLang="en-US" sz="1800" b="1" dirty="0" smtClean="0">
                <a:latin typeface="+mn-ea"/>
                <a:ea typeface="+mn-ea"/>
              </a:rPr>
              <a:t>。（最简单情况）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⑵、线性不可分但可解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Linearly Inseparable but Solvable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训练数据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不能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被一个</a:t>
            </a:r>
            <a:r>
              <a:rPr lang="zh-CN" altLang="en-US" sz="1800" b="1" u="wavyDbl" dirty="0">
                <a:solidFill>
                  <a:srgbClr val="FF0000"/>
                </a:solidFill>
                <a:latin typeface="+mn-ea"/>
                <a:ea typeface="+mn-ea"/>
              </a:rPr>
              <a:t>线性超平面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完全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分隔开</a:t>
            </a:r>
            <a:r>
              <a:rPr lang="zh-CN" altLang="en-US" sz="1800" b="1" dirty="0" smtClean="0">
                <a:latin typeface="+mn-ea"/>
                <a:ea typeface="+mn-ea"/>
              </a:rPr>
              <a:t>，但可以通过引入“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松弛变量</a:t>
            </a:r>
            <a:r>
              <a:rPr lang="zh-CN" altLang="en-US" sz="1800" b="1" dirty="0" smtClean="0">
                <a:latin typeface="+mn-ea"/>
                <a:ea typeface="+mn-ea"/>
              </a:rPr>
              <a:t>”来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容忍</a:t>
            </a:r>
            <a:r>
              <a:rPr lang="zh-CN" altLang="en-US" sz="1800" b="1" u="wavyDbl" dirty="0">
                <a:latin typeface="+mn-ea"/>
                <a:ea typeface="+mn-ea"/>
              </a:rPr>
              <a:t>一定程度的错误分类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r>
              <a:rPr lang="zh-CN" altLang="en-US" sz="1800" b="1" dirty="0">
                <a:latin typeface="+mn-ea"/>
                <a:ea typeface="+mn-ea"/>
              </a:rPr>
              <a:t>即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可通过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调整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超平面</a:t>
            </a:r>
            <a:r>
              <a:rPr lang="zh-CN" altLang="en-US" sz="1800" b="1" dirty="0">
                <a:latin typeface="+mn-ea"/>
                <a:ea typeface="+mn-ea"/>
              </a:rPr>
              <a:t>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松弛变量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u="wavyDbl" dirty="0" smtClean="0">
                <a:latin typeface="+mn-ea"/>
                <a:ea typeface="+mn-ea"/>
              </a:rPr>
              <a:t>找到</a:t>
            </a:r>
            <a:r>
              <a:rPr lang="zh-CN" altLang="en-US" sz="1800" b="1" u="wavyDbl" dirty="0">
                <a:latin typeface="+mn-ea"/>
                <a:ea typeface="+mn-ea"/>
              </a:rPr>
              <a:t>一个较好</a:t>
            </a:r>
            <a:r>
              <a:rPr lang="zh-CN" altLang="en-US" sz="1800" b="1" u="wavyDbl" dirty="0" smtClean="0">
                <a:latin typeface="+mn-ea"/>
                <a:ea typeface="+mn-ea"/>
              </a:rPr>
              <a:t>的分隔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⑶、非线性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Nonlinearly Separable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若训练</a:t>
            </a:r>
            <a:r>
              <a:rPr lang="zh-CN" altLang="en-US" sz="1800" b="1" dirty="0">
                <a:latin typeface="+mn-ea"/>
                <a:ea typeface="+mn-ea"/>
              </a:rPr>
              <a:t>数据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在特征空间中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呈现</a:t>
            </a:r>
            <a:r>
              <a:rPr lang="zh-CN" altLang="en-US" sz="1800" b="1" u="wavyDbl" dirty="0" smtClean="0">
                <a:solidFill>
                  <a:srgbClr val="0000FF"/>
                </a:solidFill>
                <a:latin typeface="+mn-ea"/>
                <a:ea typeface="+mn-ea"/>
              </a:rPr>
              <a:t>复杂</a:t>
            </a:r>
            <a:r>
              <a:rPr lang="zh-CN" altLang="en-US" sz="1800" b="1" u="wavyDbl" dirty="0">
                <a:solidFill>
                  <a:srgbClr val="0000FF"/>
                </a:solidFill>
                <a:latin typeface="+mn-ea"/>
                <a:ea typeface="+mn-ea"/>
              </a:rPr>
              <a:t>的非线性结构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无法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被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一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超平面线性分隔</a:t>
            </a:r>
            <a:r>
              <a:rPr lang="zh-CN" altLang="en-US" sz="1800" b="1" dirty="0" smtClean="0">
                <a:latin typeface="+mn-ea"/>
                <a:ea typeface="+mn-ea"/>
              </a:rPr>
              <a:t>，可通过引入“</a:t>
            </a:r>
            <a:r>
              <a:rPr lang="zh-CN" altLang="en-US" sz="1800" b="1" u="wavyDbl" dirty="0" smtClean="0">
                <a:solidFill>
                  <a:srgbClr val="FF0000"/>
                </a:solidFill>
                <a:latin typeface="+mn-ea"/>
                <a:ea typeface="+mn-ea"/>
              </a:rPr>
              <a:t>核函数</a:t>
            </a:r>
            <a:r>
              <a:rPr lang="zh-CN" altLang="en-US" sz="1800" b="1" dirty="0" smtClean="0">
                <a:latin typeface="+mn-ea"/>
                <a:ea typeface="+mn-ea"/>
              </a:rPr>
              <a:t>”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将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数据</a:t>
            </a:r>
            <a:r>
              <a:rPr lang="zh-CN" altLang="en-US" sz="1800" b="1" u="wavyDbl" dirty="0">
                <a:solidFill>
                  <a:srgbClr val="FF0000"/>
                </a:solidFill>
                <a:latin typeface="+mn-ea"/>
                <a:ea typeface="+mn-ea"/>
              </a:rPr>
              <a:t>映射到高维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特征空间</a:t>
            </a:r>
            <a:r>
              <a:rPr lang="zh-CN" altLang="en-US" sz="1800" b="1" dirty="0" smtClean="0">
                <a:latin typeface="+mn-ea"/>
                <a:ea typeface="+mn-ea"/>
              </a:rPr>
              <a:t>，实现</a:t>
            </a:r>
            <a:r>
              <a:rPr lang="zh-CN" altLang="en-US" sz="1800" b="1" dirty="0">
                <a:latin typeface="+mn-ea"/>
                <a:ea typeface="+mn-ea"/>
              </a:rPr>
              <a:t>在</a:t>
            </a:r>
            <a:r>
              <a:rPr lang="zh-CN" altLang="en-US" sz="1800" b="1" u="wavyDbl" dirty="0">
                <a:latin typeface="+mn-ea"/>
                <a:ea typeface="+mn-ea"/>
              </a:rPr>
              <a:t>高维空间中</a:t>
            </a:r>
            <a:r>
              <a:rPr lang="zh-CN" altLang="en-US" sz="1800" b="1" dirty="0">
                <a:latin typeface="+mn-ea"/>
                <a:ea typeface="+mn-ea"/>
              </a:rPr>
              <a:t>的线性</a:t>
            </a:r>
            <a:r>
              <a:rPr lang="zh-CN" altLang="en-US" sz="1800" b="1" dirty="0" smtClean="0">
                <a:latin typeface="+mn-ea"/>
                <a:ea typeface="+mn-ea"/>
              </a:rPr>
              <a:t>分隔。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常见</a:t>
            </a:r>
            <a:r>
              <a:rPr lang="zh-CN" altLang="en-US" sz="1800" b="1" dirty="0">
                <a:latin typeface="+mn-ea"/>
                <a:ea typeface="+mn-ea"/>
              </a:rPr>
              <a:t>的核函数有多项式核函数、高斯</a:t>
            </a:r>
            <a:r>
              <a:rPr lang="zh-CN" altLang="en-US" sz="1800" b="1" dirty="0" smtClean="0">
                <a:latin typeface="+mn-ea"/>
                <a:ea typeface="+mn-ea"/>
              </a:rPr>
              <a:t>核函数</a:t>
            </a:r>
            <a:r>
              <a:rPr lang="en-US" altLang="zh-CN" sz="1800" b="1" dirty="0" smtClean="0">
                <a:latin typeface="+mn-ea"/>
                <a:ea typeface="+mn-ea"/>
              </a:rPr>
              <a:t>…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⑷、重叠</a:t>
            </a:r>
            <a:r>
              <a:rPr lang="zh-CN" altLang="en-US" sz="1600" b="1" dirty="0" smtClean="0">
                <a:latin typeface="+mn-ea"/>
                <a:ea typeface="+mn-ea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Overlapping</a:t>
            </a:r>
            <a:r>
              <a:rPr lang="zh-CN" altLang="en-US" sz="1600" b="1" dirty="0" smtClean="0">
                <a:latin typeface="+mn-ea"/>
                <a:ea typeface="+mn-ea"/>
              </a:rPr>
              <a:t>）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某些</a:t>
            </a:r>
            <a:r>
              <a:rPr lang="zh-CN" altLang="en-US" sz="1800" b="1" dirty="0">
                <a:latin typeface="+mn-ea"/>
                <a:ea typeface="+mn-ea"/>
              </a:rPr>
              <a:t>情况下，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正负样本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可能存在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重叠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无法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完全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分开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。这种情况</a:t>
            </a:r>
            <a:r>
              <a:rPr lang="zh-CN" altLang="en-US" sz="1800" b="1" dirty="0">
                <a:latin typeface="+mn-ea"/>
                <a:ea typeface="+mn-ea"/>
              </a:rPr>
              <a:t>下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可引入“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软间隔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松弛变量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”，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容忍</a:t>
            </a:r>
            <a:r>
              <a:rPr lang="zh-CN" altLang="en-US" sz="1800" b="1" dirty="0">
                <a:latin typeface="+mn-ea"/>
                <a:ea typeface="+mn-ea"/>
              </a:rPr>
              <a:t>一定程度的错误分类，从而找到一个最优的超平面。</a:t>
            </a:r>
          </a:p>
        </p:txBody>
      </p:sp>
    </p:spTree>
    <p:extLst>
      <p:ext uri="{BB962C8B-B14F-4D97-AF65-F5344CB8AC3E}">
        <p14:creationId xmlns:p14="http://schemas.microsoft.com/office/powerpoint/2010/main" val="337288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4861" y="277558"/>
            <a:ext cx="160291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2000" b="1" dirty="0" smtClean="0">
                <a:latin typeface="+mn-ea"/>
                <a:ea typeface="+mn-ea"/>
              </a:rPr>
              <a:t>线性可分</a:t>
            </a:r>
            <a:endParaRPr lang="en-US" altLang="zh-CN" sz="2000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545060" y="790093"/>
                <a:ext cx="11023053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给定训练集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；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∈{−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。寻找一个超平面，将训练集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不同类别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分开。</a:t>
                </a:r>
                <a:endParaRPr lang="en-US" altLang="zh-CN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60" y="790093"/>
                <a:ext cx="11023053" cy="769441"/>
              </a:xfrm>
              <a:prstGeom prst="rect">
                <a:avLst/>
              </a:prstGeom>
              <a:blipFill>
                <a:blip r:embed="rId2"/>
                <a:stretch>
                  <a:fillRect l="-1050" t="-7143" r="-884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60" y="1916832"/>
            <a:ext cx="3318692" cy="283662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4015530" y="1552501"/>
            <a:ext cx="7621938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理论</a:t>
            </a:r>
            <a:r>
              <a:rPr lang="zh-CN" altLang="en-US" sz="2000" b="1" dirty="0" smtClean="0">
                <a:latin typeface="+mn-ea"/>
                <a:ea typeface="+mn-ea"/>
              </a:rPr>
              <a:t>：搜索一</a:t>
            </a:r>
            <a:r>
              <a:rPr lang="zh-CN" altLang="en-US" sz="2000" b="1" dirty="0">
                <a:latin typeface="+mn-ea"/>
                <a:ea typeface="+mn-ea"/>
              </a:rPr>
              <a:t>个合适的</a:t>
            </a:r>
            <a:r>
              <a:rPr lang="zh-CN" altLang="en-US" sz="2000" b="1" dirty="0" smtClean="0">
                <a:latin typeface="+mn-ea"/>
                <a:ea typeface="+mn-ea"/>
              </a:rPr>
              <a:t>超平面，使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超平面最近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或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几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到超平面的距离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尽可能远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本质</a:t>
            </a:r>
            <a:r>
              <a:rPr lang="zh-CN" altLang="en-US" sz="2000" b="1" dirty="0" smtClean="0">
                <a:latin typeface="+mn-ea"/>
                <a:ea typeface="+mn-ea"/>
              </a:rPr>
              <a:t>：求</a:t>
            </a:r>
            <a:r>
              <a:rPr lang="zh-CN" altLang="en-US" sz="2000" b="1" dirty="0">
                <a:latin typeface="+mn-ea"/>
                <a:ea typeface="+mn-ea"/>
              </a:rPr>
              <a:t>平面外一点</a:t>
            </a:r>
            <a:r>
              <a:rPr lang="zh-CN" altLang="en-US" sz="2000" b="1" dirty="0" smtClean="0">
                <a:latin typeface="+mn-ea"/>
                <a:ea typeface="+mn-ea"/>
              </a:rPr>
              <a:t>到</a:t>
            </a:r>
            <a:r>
              <a:rPr lang="zh-CN" altLang="en-US" sz="2000" b="1" dirty="0">
                <a:latin typeface="+mn-ea"/>
                <a:ea typeface="+mn-ea"/>
              </a:rPr>
              <a:t>超</a:t>
            </a:r>
            <a:r>
              <a:rPr lang="zh-CN" altLang="en-US" sz="2000" b="1" dirty="0" smtClean="0">
                <a:latin typeface="+mn-ea"/>
                <a:ea typeface="+mn-ea"/>
              </a:rPr>
              <a:t>平面的距离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1759846" y="3381672"/>
            <a:ext cx="854718" cy="742728"/>
            <a:chOff x="1759846" y="3381672"/>
            <a:chExt cx="854718" cy="742728"/>
          </a:xfrm>
        </p:grpSpPr>
        <p:sp>
          <p:nvSpPr>
            <p:cNvPr id="20" name="椭圆 19"/>
            <p:cNvSpPr/>
            <p:nvPr/>
          </p:nvSpPr>
          <p:spPr>
            <a:xfrm>
              <a:off x="1759846" y="3381672"/>
              <a:ext cx="216024" cy="191344"/>
            </a:xfrm>
            <a:prstGeom prst="ellipse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1963330" y="3933056"/>
              <a:ext cx="216024" cy="191344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2398540" y="3466079"/>
              <a:ext cx="216024" cy="191344"/>
            </a:xfrm>
            <a:prstGeom prst="ellipse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015530" y="2996952"/>
            <a:ext cx="7121030" cy="2000312"/>
            <a:chOff x="4015530" y="2996952"/>
            <a:chExt cx="7121030" cy="2000312"/>
          </a:xfrm>
        </p:grpSpPr>
        <p:sp>
          <p:nvSpPr>
            <p:cNvPr id="16" name="矩形 15"/>
            <p:cNvSpPr/>
            <p:nvPr/>
          </p:nvSpPr>
          <p:spPr>
            <a:xfrm>
              <a:off x="4015530" y="2996952"/>
              <a:ext cx="7121030" cy="76944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3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超平面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方程</a:t>
              </a:r>
              <a:r>
                <a:rPr lang="zh-CN" altLang="en-US" sz="2000" b="1" dirty="0">
                  <a:latin typeface="+mn-ea"/>
                  <a:ea typeface="+mn-ea"/>
                </a:rPr>
                <a:t>（求点到平面的</a:t>
              </a:r>
              <a:r>
                <a:rPr lang="zh-CN" altLang="en-US" sz="2000" b="1" dirty="0" smtClean="0">
                  <a:latin typeface="+mn-ea"/>
                  <a:ea typeface="+mn-ea"/>
                </a:rPr>
                <a:t>距离，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应先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确定</a:t>
              </a:r>
              <a:r>
                <a:rPr lang="zh-CN" altLang="en-US" sz="2000" b="1" dirty="0">
                  <a:latin typeface="+mn-ea"/>
                  <a:ea typeface="+mn-ea"/>
                </a:rPr>
                <a:t>这个平面方程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  <a:buClr>
                  <a:srgbClr val="FF0000"/>
                </a:buClr>
                <a:buSzPct val="80000"/>
              </a:pPr>
              <a:r>
                <a:rPr lang="zh-CN" altLang="en-US" sz="2000" b="1" dirty="0" smtClean="0">
                  <a:latin typeface="+mn-ea"/>
                  <a:ea typeface="+mn-ea"/>
                </a:rPr>
                <a:t>   样本空间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特征空间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latin typeface="+mn-ea"/>
                  <a:ea typeface="+mn-ea"/>
                </a:rPr>
                <a:t>中</a:t>
              </a:r>
              <a:r>
                <a:rPr lang="zh-CN" altLang="en-US" sz="2000" b="1" dirty="0">
                  <a:latin typeface="+mn-ea"/>
                  <a:ea typeface="+mn-ea"/>
                </a:rPr>
                <a:t>，超平面的线性方程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91944" y="3884712"/>
              <a:ext cx="3740562" cy="62440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/>
                <p:cNvSpPr txBox="1"/>
                <p:nvPr/>
              </p:nvSpPr>
              <p:spPr>
                <a:xfrm>
                  <a:off x="4394473" y="4653136"/>
                  <a:ext cx="5758425" cy="34412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square" lIns="0" tIns="0" rIns="0" bIns="36000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+mn-ea"/>
                      <a:ea typeface="+mn-ea"/>
                    </a:rPr>
                    <a:t>其中，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𝒘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为法向量，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为位移项。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9" name="文本框 2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94473" y="4653136"/>
                  <a:ext cx="5758425" cy="344128"/>
                </a:xfrm>
                <a:prstGeom prst="rect">
                  <a:avLst/>
                </a:prstGeom>
                <a:blipFill>
                  <a:blip r:embed="rId5"/>
                  <a:stretch>
                    <a:fillRect l="-2640" t="-23729" r="-1690" b="-27119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0538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576436" y="254408"/>
                <a:ext cx="7103740" cy="3132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问题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：为何超平面方程的表达式：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或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endParaRPr lang="en-US" altLang="zh-CN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6" y="254408"/>
                <a:ext cx="7103740" cy="313291"/>
              </a:xfrm>
              <a:prstGeom prst="rect">
                <a:avLst/>
              </a:prstGeom>
              <a:blipFill>
                <a:blip r:embed="rId2"/>
                <a:stretch>
                  <a:fillRect l="-2232" t="-27451" r="-258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76436" y="3875181"/>
                <a:ext cx="11352211" cy="4616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平面的一般方程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三维空间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𝑩𝒚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𝑪𝒛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=−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𝑩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+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𝒛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m:rPr>
                        <m:nor/>
                      </m:rPr>
                      <a:rPr lang="en-US" altLang="zh-CN" sz="2000" b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zh-CN" altLang="en-US" sz="2000" b="1" smtClean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⇒</m:t>
                    </m:r>
                    <m:r>
                      <m:rPr>
                        <m:nor/>
                      </m:rPr>
                      <a:rPr lang="en-US" altLang="zh-CN" sz="2000" b="0" i="0" smtClean="0">
                        <a:latin typeface="Calibri" panose="020F0502020204030204" pitchFamily="34" charset="0"/>
                        <a:cs typeface="Calibri" panose="020F0502020204030204" pitchFamily="34" charset="0"/>
                      </a:rPr>
                      <m:t>  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Calibri" panose="020F0502020204030204" pitchFamily="34" charset="0"/>
                      </a:rPr>
                      <m:t> 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𝑩𝒚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𝑪𝒛</m:t>
                    </m:r>
                    <m:r>
                      <m:rPr>
                        <m:nor/>
                      </m:rPr>
                      <a:rPr lang="en-US" altLang="zh-CN" sz="2000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sz="2000" b="1" smtClean="0">
                        <a:latin typeface="Cambria Math" panose="02040503050406030204" pitchFamily="18" charset="0"/>
                      </a:rPr>
                      <m:t>D</m:t>
                    </m:r>
                    <m:r>
                      <m:rPr>
                        <m:nor/>
                      </m:rPr>
                      <a:rPr lang="en-US" altLang="zh-CN" sz="2000" b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sz="2000" b="1" dirty="0" smtClean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6" y="3875181"/>
                <a:ext cx="11352211" cy="461665"/>
              </a:xfrm>
              <a:prstGeom prst="rect">
                <a:avLst/>
              </a:prstGeom>
              <a:blipFill>
                <a:blip r:embed="rId3"/>
                <a:stretch>
                  <a:fillRect l="-1020" b="-17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48009" y="799134"/>
            <a:ext cx="98684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平面点法式方程</a:t>
            </a:r>
            <a:r>
              <a:rPr lang="zh-CN" altLang="en-US" sz="2000" b="1" dirty="0" smtClean="0">
                <a:latin typeface="+mn-ea"/>
                <a:ea typeface="+mn-ea"/>
              </a:rPr>
              <a:t>：若一</a:t>
            </a:r>
            <a:r>
              <a:rPr lang="zh-CN" altLang="en-US" sz="2000" b="1" dirty="0">
                <a:latin typeface="+mn-ea"/>
                <a:ea typeface="+mn-ea"/>
              </a:rPr>
              <a:t>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非零向量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垂直</a:t>
            </a:r>
            <a:r>
              <a:rPr lang="zh-CN" altLang="en-US" sz="2000" b="1" dirty="0">
                <a:latin typeface="+mn-ea"/>
                <a:ea typeface="+mn-ea"/>
              </a:rPr>
              <a:t>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一个平面</a:t>
            </a:r>
            <a:r>
              <a:rPr lang="zh-CN" altLang="en-US" sz="2000" b="1" dirty="0" smtClean="0">
                <a:latin typeface="+mn-ea"/>
                <a:ea typeface="+mn-ea"/>
              </a:rPr>
              <a:t>，该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向量</a:t>
            </a:r>
            <a:r>
              <a:rPr lang="zh-CN" altLang="en-US" sz="2000" b="1" dirty="0" smtClean="0">
                <a:latin typeface="+mn-ea"/>
                <a:ea typeface="+mn-ea"/>
              </a:rPr>
              <a:t>即称为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平面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法线向量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548009" y="1340768"/>
            <a:ext cx="11236622" cy="2337039"/>
            <a:chOff x="548009" y="1340768"/>
            <a:chExt cx="11236622" cy="233703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548009" y="1340768"/>
                  <a:ext cx="10732568" cy="1497205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已知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：法向量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acc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𝑨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𝑩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𝑪</m:t>
                          </m:r>
                        </m:e>
                      </m:d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为平面内一点，求平面方程。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sz="2000" b="1" dirty="0" smtClean="0">
                      <a:ea typeface="+mn-ea"/>
                    </a:rPr>
                    <a:t>             </a:t>
                  </a:r>
                  <a:r>
                    <a:rPr lang="zh-CN" altLang="en-US" sz="2000" b="1" dirty="0" smtClean="0">
                      <a:ea typeface="+mn-ea"/>
                    </a:rPr>
                    <a:t>设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𝒛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为平面内任意一点，所以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𝑴</m:t>
                          </m:r>
                        </m:e>
                      </m:acc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𝒛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与法向量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acc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垂直。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ea typeface="+mn-ea"/>
                    </a:rPr>
                    <a:t>                </a:t>
                  </a:r>
                  <a14:m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  </m:t>
                      </m:r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𝑴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𝑴</m:t>
                          </m:r>
                        </m:e>
                      </m:acc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zh-CN" altLang="en-US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e>
                      </m:acc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𝟎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</a:rPr>
                    <a:t>    </a:t>
                  </a:r>
                  <a14:m>
                    <m:oMath xmlns:m="http://schemas.openxmlformats.org/officeDocument/2006/math"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∴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  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𝑨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𝑩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𝑪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𝒛</m:t>
                          </m:r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𝒛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+mn-ea"/>
                                </a:rPr>
                                <m:t>𝟎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𝟎</m:t>
                      </m:r>
                    </m:oMath>
                  </a14:m>
                  <a:endPara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009" y="1340768"/>
                  <a:ext cx="10732568" cy="1497205"/>
                </a:xfrm>
                <a:prstGeom prst="rect">
                  <a:avLst/>
                </a:prstGeom>
                <a:blipFill>
                  <a:blip r:embed="rId4"/>
                  <a:stretch>
                    <a:fillRect l="-1080" r="-102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923494" y="2908366"/>
                  <a:ext cx="10861137" cy="769441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注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点法式方程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表示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了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平面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内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所有点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𝒛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与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给定点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𝑴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𝒛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之间</a:t>
                  </a:r>
                  <a:r>
                    <a:rPr lang="zh-CN" altLang="en-US" sz="2000" b="1" dirty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位置关系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，并且这个</a:t>
                  </a:r>
                  <a:endParaRPr lang="en-US" altLang="zh-CN" sz="2000" b="1" dirty="0" smtClean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en-US" altLang="zh-CN" sz="20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</a:t>
                  </a:r>
                  <a:r>
                    <a:rPr lang="en-US" altLang="zh-CN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   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关系是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通过法向量</a:t>
                  </a: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acc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</m:oMath>
                  </a14:m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定义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的。</a:t>
                  </a: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3494" y="2908366"/>
                  <a:ext cx="10861137" cy="769441"/>
                </a:xfrm>
                <a:prstGeom prst="rect">
                  <a:avLst/>
                </a:prstGeom>
                <a:blipFill>
                  <a:blip r:embed="rId5"/>
                  <a:stretch>
                    <a:fillRect l="-1345" t="-6250" r="-1121" b="-11719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0" name="组合 19"/>
          <p:cNvGrpSpPr/>
          <p:nvPr/>
        </p:nvGrpSpPr>
        <p:grpSpPr>
          <a:xfrm>
            <a:off x="576437" y="4462820"/>
            <a:ext cx="9984059" cy="601578"/>
            <a:chOff x="576437" y="4571945"/>
            <a:chExt cx="9984059" cy="601578"/>
          </a:xfrm>
        </p:grpSpPr>
        <p:grpSp>
          <p:nvGrpSpPr>
            <p:cNvPr id="15" name="组合 14"/>
            <p:cNvGrpSpPr/>
            <p:nvPr/>
          </p:nvGrpSpPr>
          <p:grpSpPr>
            <a:xfrm>
              <a:off x="576437" y="4571945"/>
              <a:ext cx="2942636" cy="601578"/>
              <a:chOff x="576437" y="4502495"/>
              <a:chExt cx="2942636" cy="601578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576437" y="4572452"/>
                <a:ext cx="1631132" cy="4616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向量形式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endParaRPr lang="en-US" altLang="zh-CN" sz="2000" b="1" dirty="0" smtClean="0">
                  <a:latin typeface="Calibri" panose="020F0502020204030204" pitchFamily="34" charset="0"/>
                  <a:ea typeface="+mn-ea"/>
                  <a:cs typeface="Calibri" panose="020F0502020204030204" pitchFamily="34" charset="0"/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22855" y="4502495"/>
                <a:ext cx="1296218" cy="60157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4010926" y="4641902"/>
                  <a:ext cx="6549570" cy="46993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推广到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维空间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替换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𝟎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  或 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𝒚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endParaRPr lang="en-US" altLang="zh-CN" sz="2000" b="1" dirty="0" smtClean="0"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0926" y="4641902"/>
                  <a:ext cx="6549570" cy="469937"/>
                </a:xfrm>
                <a:prstGeom prst="rect">
                  <a:avLst/>
                </a:prstGeom>
                <a:blipFill>
                  <a:blip r:embed="rId7"/>
                  <a:stretch>
                    <a:fillRect l="-1769" r="-372" b="-155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组合 22"/>
          <p:cNvGrpSpPr/>
          <p:nvPr/>
        </p:nvGrpSpPr>
        <p:grpSpPr>
          <a:xfrm>
            <a:off x="576436" y="5180342"/>
            <a:ext cx="9552013" cy="1154162"/>
            <a:chOff x="576436" y="5180342"/>
            <a:chExt cx="9552013" cy="11541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矩形 18"/>
                <p:cNvSpPr/>
                <p:nvPr/>
              </p:nvSpPr>
              <p:spPr>
                <a:xfrm>
                  <a:off x="576436" y="5180342"/>
                  <a:ext cx="6815708" cy="93987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ea typeface="+mn-ea"/>
                      <a:cs typeface="Calibri" panose="020F0502020204030204" pitchFamily="34" charset="0"/>
                    </a:rPr>
                    <a:t>且</a:t>
                  </a:r>
                  <a:r>
                    <a:rPr lang="zh-CN" altLang="en-US" sz="2000" b="1" dirty="0" smtClean="0">
                      <a:ea typeface="+mn-ea"/>
                      <a:cs typeface="Calibri" panose="020F0502020204030204" pitchFamily="34" charset="0"/>
                    </a:rPr>
                    <a:t>：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𝟎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m:rPr>
                          <m:nor/>
                        </m:rPr>
                        <a:rPr lang="zh-CN" altLang="en-US" sz="2000" b="1" smtClean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m:t>⇒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+mn-ea"/>
                              <a:cs typeface="Calibri" panose="020F0502020204030204" pitchFamily="34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+…+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𝟎</m:t>
                      </m:r>
                    </m:oMath>
                  </a14:m>
                  <a:endParaRPr lang="en-US" altLang="zh-CN" sz="2000" b="1" dirty="0" smtClean="0"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      所以，超平面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𝒙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𝒃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𝟎</m:t>
                      </m:r>
                    </m:oMath>
                  </a14:m>
                  <a:r>
                    <a:rPr lang="zh-CN" altLang="en-US" sz="2000" b="1" dirty="0">
                      <a:latin typeface="Calibri" panose="020F0502020204030204" pitchFamily="34" charset="0"/>
                      <a:cs typeface="Calibri" panose="020F0502020204030204" pitchFamily="34" charset="0"/>
                    </a:rPr>
                    <a:t> </a:t>
                  </a:r>
                  <a:r>
                    <a:rPr lang="zh-CN" altLang="en-US" sz="2000" b="1" dirty="0" smtClean="0">
                      <a:latin typeface="Calibri" panose="020F0502020204030204" pitchFamily="34" charset="0"/>
                      <a:cs typeface="Calibri" panose="020F0502020204030204" pitchFamily="34" charset="0"/>
                    </a:rPr>
                    <a:t>，解释了法向量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𝒘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与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  <a:cs typeface="Calibri" panose="020F0502020204030204" pitchFamily="34" charset="0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的含义。</a:t>
                  </a:r>
                  <a:endParaRPr lang="zh-CN" altLang="en-US" sz="2000" b="1" dirty="0"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endParaRPr>
                </a:p>
              </p:txBody>
            </p:sp>
          </mc:Choice>
          <mc:Fallback xmlns="">
            <p:sp>
              <p:nvSpPr>
                <p:cNvPr id="19" name="矩形 1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6436" y="5180342"/>
                  <a:ext cx="6815708" cy="939873"/>
                </a:xfrm>
                <a:prstGeom prst="rect">
                  <a:avLst/>
                </a:prstGeom>
                <a:blipFill>
                  <a:blip r:embed="rId8"/>
                  <a:stretch>
                    <a:fillRect l="-1699" r="-1789" b="-77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/>
            <p:cNvSpPr/>
            <p:nvPr/>
          </p:nvSpPr>
          <p:spPr>
            <a:xfrm>
              <a:off x="7824192" y="5180342"/>
              <a:ext cx="2304257" cy="1154162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36000" tIns="0" rIns="0" bIns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en-US" altLang="zh-CN" sz="20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w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zh-CN" altLang="en-US" sz="2000" b="1" dirty="0" smtClean="0">
                  <a:latin typeface="+mn-ea"/>
                  <a:ea typeface="+mn-ea"/>
                </a:rPr>
                <a:t>超平面</a:t>
              </a:r>
              <a:r>
                <a:rPr lang="zh-CN" altLang="en-US" sz="2000" b="1" dirty="0">
                  <a:latin typeface="+mn-ea"/>
                  <a:ea typeface="+mn-ea"/>
                </a:rPr>
                <a:t>的法</a:t>
              </a:r>
              <a:r>
                <a:rPr lang="zh-CN" altLang="en-US" sz="2000" b="1" dirty="0" smtClean="0">
                  <a:latin typeface="+mn-ea"/>
                  <a:ea typeface="+mn-ea"/>
                </a:rPr>
                <a:t>向量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：特征</a:t>
              </a:r>
              <a:r>
                <a:rPr lang="zh-CN" altLang="en-US" sz="2000" b="1" dirty="0">
                  <a:latin typeface="+mn-ea"/>
                  <a:ea typeface="+mn-ea"/>
                </a:rPr>
                <a:t>空间中的</a:t>
              </a:r>
              <a:r>
                <a:rPr lang="zh-CN" altLang="en-US" sz="2000" b="1" dirty="0" smtClean="0">
                  <a:latin typeface="+mn-ea"/>
                  <a:ea typeface="+mn-ea"/>
                </a:rPr>
                <a:t>点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</a:pPr>
              <a:r>
                <a:rPr lang="en-US" altLang="zh-CN" sz="20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：偏置项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094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76436" y="219683"/>
            <a:ext cx="25672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 smtClean="0">
                <a:latin typeface="+mn-ea"/>
                <a:ea typeface="+mn-ea"/>
              </a:rPr>
              <a:t>点到超平面的距离</a:t>
            </a:r>
            <a:endParaRPr lang="en-US" altLang="zh-CN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51384" y="888975"/>
                <a:ext cx="878497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因为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，已知</a:t>
                </a:r>
                <a:r>
                  <a:rPr lang="zh-CN" altLang="en-US" sz="2000" b="1" dirty="0">
                    <a:latin typeface="+mn-ea"/>
                    <a:ea typeface="+mn-ea"/>
                  </a:rPr>
                  <a:t>平面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一般方程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𝑩𝒚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𝑪𝒛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，点到平面的距离公式为：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888975"/>
                <a:ext cx="8784976" cy="307777"/>
              </a:xfrm>
              <a:prstGeom prst="rect">
                <a:avLst/>
              </a:prstGeom>
              <a:blipFill>
                <a:blip r:embed="rId2"/>
                <a:stretch>
                  <a:fillRect l="-1318" t="-30000" r="-1456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843" y="1502408"/>
            <a:ext cx="2403810" cy="633528"/>
          </a:xfrm>
          <a:prstGeom prst="rect">
            <a:avLst/>
          </a:prstGeom>
          <a:ln>
            <a:solidFill>
              <a:srgbClr val="0000FF"/>
            </a:solidFill>
          </a:ln>
        </p:spPr>
      </p:pic>
      <p:grpSp>
        <p:nvGrpSpPr>
          <p:cNvPr id="2" name="组合 1"/>
          <p:cNvGrpSpPr/>
          <p:nvPr/>
        </p:nvGrpSpPr>
        <p:grpSpPr>
          <a:xfrm>
            <a:off x="551384" y="2661643"/>
            <a:ext cx="6325554" cy="684202"/>
            <a:chOff x="551384" y="2661643"/>
            <a:chExt cx="6325554" cy="68420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551384" y="2849856"/>
                  <a:ext cx="4608512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样本空间中任意点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到超平面的距离：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2849856"/>
                  <a:ext cx="4608512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2513" t="-29412" r="-3175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68583" y="2661643"/>
              <a:ext cx="1508355" cy="68420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grpSp>
        <p:nvGrpSpPr>
          <p:cNvPr id="3" name="组合 2"/>
          <p:cNvGrpSpPr/>
          <p:nvPr/>
        </p:nvGrpSpPr>
        <p:grpSpPr>
          <a:xfrm>
            <a:off x="4857843" y="4221088"/>
            <a:ext cx="6371149" cy="906587"/>
            <a:chOff x="890504" y="4081534"/>
            <a:chExt cx="6371149" cy="906587"/>
          </a:xfrm>
        </p:grpSpPr>
        <p:sp>
          <p:nvSpPr>
            <p:cNvPr id="14" name="矩形 13"/>
            <p:cNvSpPr/>
            <p:nvPr/>
          </p:nvSpPr>
          <p:spPr>
            <a:xfrm>
              <a:off x="890504" y="4273351"/>
              <a:ext cx="180020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latin typeface="+mn-ea"/>
                  <a:ea typeface="+mn-ea"/>
                </a:rPr>
                <a:t>所以类比可</a:t>
              </a:r>
              <a:r>
                <a:rPr lang="zh-CN" altLang="en-US" sz="2000" b="1" dirty="0" smtClean="0">
                  <a:latin typeface="+mn-ea"/>
                  <a:ea typeface="+mn-ea"/>
                </a:rPr>
                <a:t>得：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953076" y="4081534"/>
              <a:ext cx="4308577" cy="9065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92022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3038" y="742329"/>
                <a:ext cx="11015075" cy="186320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假设超平面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能够将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训练样本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正确分类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，那么对于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训练集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{(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}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…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”，即存在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,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使得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线性可分定义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有：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                             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                             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，则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en-US" altLang="zh-CN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38" y="742329"/>
                <a:ext cx="11015075" cy="1863202"/>
              </a:xfrm>
              <a:prstGeom prst="rect">
                <a:avLst/>
              </a:prstGeom>
              <a:blipFill>
                <a:blip r:embed="rId2"/>
                <a:stretch>
                  <a:fillRect l="-1051" r="-941" b="-36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1383" y="2996952"/>
                <a:ext cx="9937105" cy="3132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亦可将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定义简化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   </a:t>
                </a:r>
                <a:r>
                  <a:rPr lang="zh-CN" altLang="en-US" sz="2000" b="1" dirty="0" smtClean="0">
                    <a:latin typeface="+mn-ea"/>
                  </a:rPr>
                  <a:t>而对于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支持向量</a:t>
                </a:r>
                <a:r>
                  <a:rPr lang="zh-CN" altLang="en-US" sz="2000" b="1" dirty="0" smtClean="0">
                    <a:latin typeface="+mn-ea"/>
                  </a:rPr>
                  <a:t>，应满足：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2996952"/>
                <a:ext cx="9937105" cy="313291"/>
              </a:xfrm>
              <a:prstGeom prst="rect">
                <a:avLst/>
              </a:prstGeom>
              <a:blipFill>
                <a:blip r:embed="rId3"/>
                <a:stretch>
                  <a:fillRect l="-1165" t="-27451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546262" y="3717032"/>
            <a:ext cx="11166362" cy="1817471"/>
            <a:chOff x="546262" y="4203817"/>
            <a:chExt cx="11166362" cy="18174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546262" y="4203817"/>
                  <a:ext cx="11166362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SVM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的核心思想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：将</a:t>
                  </a:r>
                  <a:r>
                    <a:rPr lang="zh-CN" altLang="en-US" sz="2000" b="1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离</a:t>
                  </a:r>
                  <a:r>
                    <a:rPr lang="zh-CN" altLang="en-US" sz="2000" b="1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超平面最近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u="wavyDbl" dirty="0" smtClean="0">
                      <a:latin typeface="+mn-ea"/>
                      <a:ea typeface="+mn-ea"/>
                    </a:rPr>
                    <a:t>少数几</a:t>
                  </a:r>
                  <a:r>
                    <a:rPr lang="zh-CN" altLang="en-US" sz="2000" b="1" u="wavyDbl" dirty="0">
                      <a:latin typeface="+mn-ea"/>
                      <a:ea typeface="+mn-ea"/>
                    </a:rPr>
                    <a:t>个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训练样本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点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支持向量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到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超平面的距离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间隔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问题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：找到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能满足条件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参数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𝒘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，可使得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间隔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。</a:t>
                  </a: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62" y="4203817"/>
                  <a:ext cx="11166362" cy="923330"/>
                </a:xfrm>
                <a:prstGeom prst="rect">
                  <a:avLst/>
                </a:prstGeom>
                <a:blipFill>
                  <a:blip r:embed="rId4"/>
                  <a:stretch>
                    <a:fillRect l="-1038" r="-1256" b="-7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95600" y="5246640"/>
              <a:ext cx="1707748" cy="774648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583832" y="4817960"/>
            <a:ext cx="6840760" cy="769441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间隔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分类决策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边界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超平面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最近的支持向量</a:t>
            </a:r>
            <a:r>
              <a:rPr lang="zh-CN" altLang="en-US" sz="2000" b="1" dirty="0">
                <a:latin typeface="+mn-ea"/>
                <a:ea typeface="+mn-ea"/>
              </a:rPr>
              <a:t>之间的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距离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173038" indent="-173038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间隔最大化</a:t>
            </a:r>
            <a:r>
              <a:rPr lang="zh-CN" altLang="en-US" sz="2000" b="1" dirty="0" smtClean="0">
                <a:latin typeface="+mn-ea"/>
                <a:ea typeface="+mn-ea"/>
              </a:rPr>
              <a:t>，提高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分类器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泛化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能力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4350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/>
          <p:cNvGrpSpPr/>
          <p:nvPr/>
        </p:nvGrpSpPr>
        <p:grpSpPr>
          <a:xfrm>
            <a:off x="563741" y="943571"/>
            <a:ext cx="11004372" cy="1379711"/>
            <a:chOff x="563741" y="943571"/>
            <a:chExt cx="11004372" cy="1379711"/>
          </a:xfrm>
        </p:grpSpPr>
        <p:grpSp>
          <p:nvGrpSpPr>
            <p:cNvPr id="7" name="组合 6"/>
            <p:cNvGrpSpPr/>
            <p:nvPr/>
          </p:nvGrpSpPr>
          <p:grpSpPr>
            <a:xfrm>
              <a:off x="563741" y="943571"/>
              <a:ext cx="7116435" cy="685229"/>
              <a:chOff x="563741" y="943571"/>
              <a:chExt cx="7116435" cy="685229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563741" y="1130707"/>
                <a:ext cx="5460251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因此，从</a:t>
                </a:r>
                <a:r>
                  <a:rPr lang="zh-CN" altLang="en-US" sz="2000" b="1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支持向量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看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到超平面的距离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169556" y="943571"/>
                <a:ext cx="1510620" cy="685229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911423" y="1853345"/>
                  <a:ext cx="10656690" cy="469937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在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支持向量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上有：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𝒃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</a:rPr>
                    <a:t>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（对支持向量而言，间隔已经最大化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\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支持向量已在超平面上）</a:t>
                  </a:r>
                  <a:endParaRPr lang="en-US" altLang="zh-CN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423" y="1853345"/>
                  <a:ext cx="10656690" cy="469937"/>
                </a:xfrm>
                <a:prstGeom prst="rect">
                  <a:avLst/>
                </a:prstGeom>
                <a:blipFill>
                  <a:blip r:embed="rId3"/>
                  <a:stretch>
                    <a:fillRect l="-1429" r="-1200" b="-15190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" name="组合 20"/>
          <p:cNvGrpSpPr/>
          <p:nvPr/>
        </p:nvGrpSpPr>
        <p:grpSpPr>
          <a:xfrm>
            <a:off x="911424" y="2780928"/>
            <a:ext cx="6156684" cy="1351612"/>
            <a:chOff x="911424" y="3075164"/>
            <a:chExt cx="6156684" cy="1351612"/>
          </a:xfrm>
        </p:grpSpPr>
        <p:grpSp>
          <p:nvGrpSpPr>
            <p:cNvPr id="10" name="组合 9"/>
            <p:cNvGrpSpPr/>
            <p:nvPr/>
          </p:nvGrpSpPr>
          <p:grpSpPr>
            <a:xfrm>
              <a:off x="911424" y="3075164"/>
              <a:ext cx="5896481" cy="636228"/>
              <a:chOff x="911424" y="3075164"/>
              <a:chExt cx="5896481" cy="636228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911424" y="3239390"/>
                <a:ext cx="4645502" cy="307777"/>
              </a:xfrm>
              <a:prstGeom prst="rect">
                <a:avLst/>
              </a:prstGeom>
            </p:spPr>
            <p:txBody>
              <a:bodyPr wrap="non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latin typeface="+mn-ea"/>
                    <a:ea typeface="+mn-ea"/>
                  </a:rPr>
                  <a:t>此时，支持</a:t>
                </a:r>
                <a:r>
                  <a:rPr lang="zh-CN" altLang="en-US" sz="2000" b="1" dirty="0">
                    <a:latin typeface="+mn-ea"/>
                    <a:ea typeface="+mn-ea"/>
                  </a:rPr>
                  <a:t>向量到超平面的距离就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变成：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59693" y="3075164"/>
                <a:ext cx="1048212" cy="636228"/>
              </a:xfrm>
              <a:prstGeom prst="rect">
                <a:avLst/>
              </a:prstGeom>
            </p:spPr>
          </p:pic>
        </p:grpSp>
        <p:sp>
          <p:nvSpPr>
            <p:cNvPr id="12" name="圆角矩形标注 11"/>
            <p:cNvSpPr/>
            <p:nvPr/>
          </p:nvSpPr>
          <p:spPr>
            <a:xfrm>
              <a:off x="5375920" y="3933056"/>
              <a:ext cx="1692188" cy="493720"/>
            </a:xfrm>
            <a:prstGeom prst="wedgeRoundRectCallout">
              <a:avLst>
                <a:gd name="adj1" fmla="val -21563"/>
                <a:gd name="adj2" fmla="val -100181"/>
                <a:gd name="adj3" fmla="val 16667"/>
              </a:avLst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间隔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margin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)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51383" y="4437112"/>
            <a:ext cx="7424233" cy="1093044"/>
            <a:chOff x="551383" y="4763782"/>
            <a:chExt cx="7424233" cy="1093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51383" y="4763782"/>
                  <a:ext cx="4536505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SVM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要做的事情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最大化“间隔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”</a:t>
                  </a:r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" y="4763782"/>
                  <a:ext cx="4536505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2550" t="-29412" r="-671" b="-509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8" name="组合 17"/>
            <p:cNvGrpSpPr/>
            <p:nvPr/>
          </p:nvGrpSpPr>
          <p:grpSpPr>
            <a:xfrm>
              <a:off x="3004329" y="5237361"/>
              <a:ext cx="4971287" cy="619465"/>
              <a:chOff x="3039181" y="5493046"/>
              <a:chExt cx="4971287" cy="619465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3039181" y="5661248"/>
                <a:ext cx="648072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即，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3532048" y="5493046"/>
                    <a:ext cx="1097484" cy="619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f>
                            <m:f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048" y="5493046"/>
                    <a:ext cx="1097484" cy="6194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右箭头 15"/>
              <p:cNvSpPr/>
              <p:nvPr/>
            </p:nvSpPr>
            <p:spPr>
              <a:xfrm>
                <a:off x="4870371" y="5732012"/>
                <a:ext cx="504056" cy="166247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7" name="矩形 16"/>
                  <p:cNvSpPr/>
                  <p:nvPr/>
                </p:nvSpPr>
                <p:spPr>
                  <a:xfrm>
                    <a:off x="5615266" y="5661248"/>
                    <a:ext cx="2395202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buClr>
                        <a:srgbClr val="FF0000"/>
                      </a:buClr>
                      <a:buSzPct val="80000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求“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𝒎𝒊𝒏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</m:d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”即可</a:t>
                    </a:r>
                    <a:endParaRPr lang="en-US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7" name="矩形 1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15266" y="5661248"/>
                    <a:ext cx="2395202" cy="30777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l="-6361" t="-30000" r="-1018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11" name="矩形 10"/>
          <p:cNvSpPr/>
          <p:nvPr/>
        </p:nvSpPr>
        <p:spPr>
          <a:xfrm>
            <a:off x="7464151" y="2708920"/>
            <a:ext cx="4103961" cy="1538883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ts val="3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支持向量</a:t>
            </a:r>
            <a:r>
              <a:rPr lang="zh-CN" altLang="en-US" sz="1800" b="1" dirty="0" smtClean="0">
                <a:latin typeface="+mn-ea"/>
                <a:ea typeface="+mn-ea"/>
              </a:rPr>
              <a:t>是</a:t>
            </a:r>
            <a:r>
              <a:rPr lang="zh-CN" altLang="en-US" sz="1800" b="1" u="wavyDbl" dirty="0" smtClean="0">
                <a:latin typeface="+mn-ea"/>
                <a:ea typeface="+mn-ea"/>
              </a:rPr>
              <a:t>距离超平面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最近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那几个样本点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对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超平面的选择起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决定作用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73038" indent="-173038">
              <a:lnSpc>
                <a:spcPts val="3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间隔最大化</a:t>
            </a:r>
            <a:r>
              <a:rPr lang="zh-CN" altLang="en-US" sz="1800" b="1" dirty="0" smtClean="0">
                <a:latin typeface="+mn-ea"/>
                <a:ea typeface="+mn-ea"/>
              </a:rPr>
              <a:t>过程</a:t>
            </a:r>
            <a:r>
              <a:rPr lang="zh-CN" altLang="en-US" sz="1800" b="1" dirty="0">
                <a:latin typeface="+mn-ea"/>
                <a:ea typeface="+mn-ea"/>
              </a:rPr>
              <a:t>中，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只有支持向量</a:t>
            </a:r>
            <a:r>
              <a:rPr lang="zh-CN" altLang="en-US" sz="1800" b="1" dirty="0">
                <a:latin typeface="+mn-ea"/>
                <a:ea typeface="+mn-ea"/>
              </a:rPr>
              <a:t>会</a:t>
            </a:r>
            <a:r>
              <a:rPr lang="zh-CN" altLang="en-US" sz="1800" b="1" dirty="0" smtClean="0">
                <a:latin typeface="+mn-ea"/>
                <a:ea typeface="+mn-ea"/>
              </a:rPr>
              <a:t>起作用，与其它样本点无关。</a:t>
            </a:r>
            <a:endParaRPr lang="zh-CN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5709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4413125" y="2296593"/>
            <a:ext cx="2618979" cy="3364655"/>
            <a:chOff x="3960926" y="3010262"/>
            <a:chExt cx="1593639" cy="308303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60926" y="3010262"/>
              <a:ext cx="1593639" cy="1463686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17850" y="4617964"/>
              <a:ext cx="1271424" cy="1475332"/>
            </a:xfrm>
            <a:prstGeom prst="rect">
              <a:avLst/>
            </a:prstGeom>
          </p:spPr>
        </p:pic>
      </p:grpSp>
      <p:sp>
        <p:nvSpPr>
          <p:cNvPr id="7" name="矩形 6"/>
          <p:cNvSpPr/>
          <p:nvPr/>
        </p:nvSpPr>
        <p:spPr>
          <a:xfrm>
            <a:off x="576436" y="219683"/>
            <a:ext cx="30963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线性可分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b="1" dirty="0">
                <a:latin typeface="+mn-ea"/>
                <a:ea typeface="+mn-ea"/>
              </a:rPr>
              <a:t>线性不可分</a:t>
            </a:r>
            <a:endParaRPr lang="en-US" altLang="zh-CN" b="1" dirty="0">
              <a:latin typeface="+mn-ea"/>
              <a:ea typeface="+mn-ea"/>
            </a:endParaRPr>
          </a:p>
        </p:txBody>
      </p:sp>
      <p:cxnSp>
        <p:nvCxnSpPr>
          <p:cNvPr id="8" name="直接连接符 7"/>
          <p:cNvCxnSpPr/>
          <p:nvPr/>
        </p:nvCxnSpPr>
        <p:spPr bwMode="auto">
          <a:xfrm flipH="1">
            <a:off x="5087889" y="2520974"/>
            <a:ext cx="1144197" cy="846647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" name="直接连接符 8"/>
          <p:cNvCxnSpPr/>
          <p:nvPr/>
        </p:nvCxnSpPr>
        <p:spPr bwMode="auto">
          <a:xfrm>
            <a:off x="4307201" y="2632252"/>
            <a:ext cx="2953372" cy="98769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" name="直接连接符 9"/>
          <p:cNvCxnSpPr/>
          <p:nvPr/>
        </p:nvCxnSpPr>
        <p:spPr bwMode="auto">
          <a:xfrm>
            <a:off x="5261486" y="1988841"/>
            <a:ext cx="946701" cy="1503659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FF33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组合 10"/>
          <p:cNvGrpSpPr/>
          <p:nvPr/>
        </p:nvGrpSpPr>
        <p:grpSpPr>
          <a:xfrm>
            <a:off x="897259" y="2204865"/>
            <a:ext cx="2586025" cy="3096344"/>
            <a:chOff x="1108095" y="3010262"/>
            <a:chExt cx="1895491" cy="2246097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8095" y="3010262"/>
              <a:ext cx="1895491" cy="150451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523844" y="4617964"/>
              <a:ext cx="1063991" cy="638395"/>
            </a:xfrm>
            <a:prstGeom prst="rect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8511052" y="2465523"/>
            <a:ext cx="2486529" cy="3168352"/>
            <a:chOff x="6802071" y="2871749"/>
            <a:chExt cx="1586353" cy="238461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02071" y="2871749"/>
              <a:ext cx="1586353" cy="151013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19289" y="4613437"/>
              <a:ext cx="1063991" cy="642922"/>
            </a:xfrm>
            <a:prstGeom prst="rect">
              <a:avLst/>
            </a:prstGeom>
          </p:spPr>
        </p:pic>
      </p:grpSp>
      <p:sp>
        <p:nvSpPr>
          <p:cNvPr id="17" name="圆角矩形标注 16"/>
          <p:cNvSpPr/>
          <p:nvPr/>
        </p:nvSpPr>
        <p:spPr bwMode="auto">
          <a:xfrm>
            <a:off x="5231905" y="805234"/>
            <a:ext cx="4536504" cy="751558"/>
          </a:xfrm>
          <a:prstGeom prst="wedgeRoundRectCallout">
            <a:avLst>
              <a:gd name="adj1" fmla="val -30384"/>
              <a:gd name="adj2" fmla="val 96847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74625" indent="-174625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多次使用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</a:p>
          <a:p>
            <a:pPr marL="174625" indent="-174625" eaLnBrk="1" hangingPunct="1"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sz="1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分类器</a:t>
            </a:r>
            <a:r>
              <a:rPr lang="en-US" altLang="zh-CN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预测值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转换为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分布</a:t>
            </a:r>
            <a:r>
              <a:rPr lang="en-US" altLang="zh-CN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18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343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1357620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13896" y="844743"/>
            <a:ext cx="157759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算法思想：</a:t>
            </a:r>
            <a:endParaRPr lang="en-US" altLang="zh-CN" b="1" dirty="0"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79576" y="260648"/>
            <a:ext cx="1296144" cy="953427"/>
            <a:chOff x="2273595" y="490367"/>
            <a:chExt cx="499055" cy="953427"/>
          </a:xfrm>
        </p:grpSpPr>
        <p:sp>
          <p:nvSpPr>
            <p:cNvPr id="5" name="矩形 4"/>
            <p:cNvSpPr/>
            <p:nvPr/>
          </p:nvSpPr>
          <p:spPr>
            <a:xfrm>
              <a:off x="2273595" y="1074462"/>
              <a:ext cx="499055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线性可分</a:t>
              </a:r>
              <a:endParaRPr lang="en-US" altLang="zh-CN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6" name="圆角矩形标注 5"/>
            <p:cNvSpPr/>
            <p:nvPr/>
          </p:nvSpPr>
          <p:spPr bwMode="auto">
            <a:xfrm>
              <a:off x="2301320" y="490367"/>
              <a:ext cx="397079" cy="414252"/>
            </a:xfrm>
            <a:prstGeom prst="wedgeRoundRectCallout">
              <a:avLst>
                <a:gd name="adj1" fmla="val 20226"/>
                <a:gd name="adj2" fmla="val 78991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FF0000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先解决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38583" y="278959"/>
            <a:ext cx="1927313" cy="946839"/>
            <a:chOff x="3354882" y="496955"/>
            <a:chExt cx="1110408" cy="946839"/>
          </a:xfrm>
        </p:grpSpPr>
        <p:sp>
          <p:nvSpPr>
            <p:cNvPr id="8" name="矩形 7"/>
            <p:cNvSpPr/>
            <p:nvPr/>
          </p:nvSpPr>
          <p:spPr>
            <a:xfrm>
              <a:off x="3354882" y="1074462"/>
              <a:ext cx="111040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zh-CN" altLang="en-US" b="1" dirty="0">
                  <a:solidFill>
                    <a:srgbClr val="0000FF"/>
                  </a:solidFill>
                  <a:latin typeface="宋体" panose="02010600030101010101" pitchFamily="2" charset="-122"/>
                </a:rPr>
                <a:t>→</a:t>
              </a:r>
              <a:r>
                <a:rPr lang="zh-CN" altLang="en-US" b="1" dirty="0">
                  <a:solidFill>
                    <a:srgbClr val="0000FF"/>
                  </a:solidFill>
                  <a:latin typeface="+mn-ea"/>
                  <a:ea typeface="+mn-ea"/>
                </a:rPr>
                <a:t>线性不可分</a:t>
              </a:r>
              <a:endParaRPr lang="en-US" altLang="zh-CN" b="1" dirty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9" name="圆角矩形标注 8"/>
            <p:cNvSpPr/>
            <p:nvPr/>
          </p:nvSpPr>
          <p:spPr bwMode="auto">
            <a:xfrm>
              <a:off x="3940968" y="496955"/>
              <a:ext cx="414869" cy="377630"/>
            </a:xfrm>
            <a:prstGeom prst="wedgeRoundRectCallout">
              <a:avLst>
                <a:gd name="adj1" fmla="val -22428"/>
                <a:gd name="adj2" fmla="val 88460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rgbClr val="0000FF"/>
                  </a:solidFill>
                  <a:effectLst/>
                  <a:latin typeface="Verdana" panose="020B0604030504040204" pitchFamily="34" charset="0"/>
                  <a:ea typeface="宋体" panose="02010600030101010101" pitchFamily="2" charset="-122"/>
                </a:rPr>
                <a:t>推广</a:t>
              </a:r>
            </a:p>
          </p:txBody>
        </p:sp>
      </p:grp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551384" y="1412777"/>
            <a:ext cx="11016729" cy="905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71463" indent="-271463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dirty="0" smtClean="0">
                <a:latin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条直线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超平面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能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分隔两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类样本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，那在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二维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空间中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就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一定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存在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无数条直线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超平面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可以将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两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类样本分开。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55" y="2579207"/>
            <a:ext cx="3891948" cy="3370073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 bwMode="auto">
          <a:xfrm>
            <a:off x="5364087" y="2778319"/>
            <a:ext cx="4188297" cy="438999"/>
          </a:xfrm>
          <a:prstGeom prst="wedgeRoundRectCallout">
            <a:avLst>
              <a:gd name="adj1" fmla="val -57950"/>
              <a:gd name="adj2" fmla="val 53271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：哪一条分隔直线最优？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694921" y="3218017"/>
            <a:ext cx="4503069" cy="738664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>
                <a:latin typeface="+mn-ea"/>
                <a:ea typeface="+mn-ea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</a:rPr>
              <a:t>公平</a:t>
            </a:r>
            <a:r>
              <a:rPr lang="en-US" altLang="zh-CN" b="1" dirty="0">
                <a:latin typeface="+mn-ea"/>
                <a:ea typeface="+mn-ea"/>
              </a:rPr>
              <a:t>(</a:t>
            </a:r>
            <a:r>
              <a:rPr lang="zh-CN" altLang="en-US" b="1" dirty="0">
                <a:latin typeface="+mn-ea"/>
                <a:ea typeface="+mn-ea"/>
              </a:rPr>
              <a:t>影响</a:t>
            </a:r>
            <a:r>
              <a:rPr lang="zh-CN" altLang="en-US" b="1" dirty="0" smtClean="0">
                <a:latin typeface="+mn-ea"/>
                <a:ea typeface="+mn-ea"/>
              </a:rPr>
              <a:t>差不多→权重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en-US" altLang="zh-CN" b="1" dirty="0">
              <a:latin typeface="+mn-ea"/>
              <a:ea typeface="+mn-ea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b="1" dirty="0" smtClean="0">
                <a:latin typeface="+mn-ea"/>
                <a:ea typeface="+mn-ea"/>
              </a:rPr>
              <a:t>：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容忍度好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测量误差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4" name="圆角矩形标注 13"/>
          <p:cNvSpPr/>
          <p:nvPr/>
        </p:nvSpPr>
        <p:spPr bwMode="auto">
          <a:xfrm>
            <a:off x="5375921" y="4183831"/>
            <a:ext cx="4824063" cy="454676"/>
          </a:xfrm>
          <a:prstGeom prst="wedgeRoundRectCallout">
            <a:avLst>
              <a:gd name="adj1" fmla="val -92198"/>
              <a:gd name="adj2" fmla="val -150545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：如何判别②号分隔线最优？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6529275" y="4638507"/>
            <a:ext cx="2834360" cy="942949"/>
            <a:chOff x="4570342" y="4554520"/>
            <a:chExt cx="1709987" cy="942949"/>
          </a:xfrm>
        </p:grpSpPr>
        <p:sp>
          <p:nvSpPr>
            <p:cNvPr id="16" name="矩形 15"/>
            <p:cNvSpPr/>
            <p:nvPr/>
          </p:nvSpPr>
          <p:spPr bwMode="auto">
            <a:xfrm>
              <a:off x="4570342" y="5086385"/>
              <a:ext cx="1709987" cy="411084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判别方法</a:t>
              </a:r>
              <a:r>
                <a: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性能指标</a:t>
              </a:r>
              <a:r>
                <a:rPr lang="en-US" altLang="zh-CN" b="1" dirty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 bwMode="auto">
            <a:xfrm>
              <a:off x="5364088" y="4554520"/>
              <a:ext cx="0" cy="542917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18" name="矩形 17"/>
          <p:cNvSpPr/>
          <p:nvPr/>
        </p:nvSpPr>
        <p:spPr>
          <a:xfrm>
            <a:off x="8743527" y="2394541"/>
            <a:ext cx="16177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最优化问题</a:t>
            </a:r>
            <a:endParaRPr lang="en-US" altLang="zh-CN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7571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animBg="1"/>
      <p:bldP spid="13" grpId="0" animBg="1"/>
      <p:bldP spid="14" grpId="0" animBg="1"/>
      <p:bldP spid="1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980257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578460" y="498448"/>
            <a:ext cx="2268461" cy="37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判别方法：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平移</a:t>
            </a:r>
            <a:endParaRPr lang="en-US" altLang="zh-CN" sz="24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33786" y="1387660"/>
            <a:ext cx="1078038" cy="1049959"/>
            <a:chOff x="2201321" y="1989283"/>
            <a:chExt cx="660885" cy="560960"/>
          </a:xfrm>
        </p:grpSpPr>
        <p:sp>
          <p:nvSpPr>
            <p:cNvPr id="5" name="左大括号 4"/>
            <p:cNvSpPr/>
            <p:nvPr/>
          </p:nvSpPr>
          <p:spPr bwMode="auto">
            <a:xfrm rot="7648478">
              <a:off x="2426285" y="2114321"/>
              <a:ext cx="210958" cy="660885"/>
            </a:xfrm>
            <a:prstGeom prst="leftBrace">
              <a:avLst>
                <a:gd name="adj1" fmla="val 33071"/>
                <a:gd name="adj2" fmla="val 50000"/>
              </a:avLst>
            </a:prstGeom>
            <a:ln>
              <a:solidFill>
                <a:srgbClr val="FF0000"/>
              </a:solidFill>
              <a:headEnd type="none" w="med" len="med"/>
              <a:tailEnd type="none" w="med" len="med"/>
            </a:ln>
            <a:extLst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 bwMode="auto">
                <a:xfrm>
                  <a:off x="2549516" y="1989283"/>
                  <a:ext cx="278093" cy="342566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549516" y="1989283"/>
                  <a:ext cx="278093" cy="34256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3913" r="-26087" b="-17544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098" y="2276872"/>
            <a:ext cx="3856868" cy="360040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804160" y="2695931"/>
            <a:ext cx="888061" cy="1175158"/>
            <a:chOff x="1885642" y="2729303"/>
            <a:chExt cx="497127" cy="622194"/>
          </a:xfrm>
        </p:grpSpPr>
        <p:cxnSp>
          <p:nvCxnSpPr>
            <p:cNvPr id="9" name="直接连接符 8"/>
            <p:cNvCxnSpPr/>
            <p:nvPr/>
          </p:nvCxnSpPr>
          <p:spPr bwMode="auto">
            <a:xfrm>
              <a:off x="1885642" y="2835963"/>
              <a:ext cx="236228" cy="19432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直接连接符 9"/>
            <p:cNvCxnSpPr/>
            <p:nvPr/>
          </p:nvCxnSpPr>
          <p:spPr bwMode="auto">
            <a:xfrm>
              <a:off x="2121870" y="3036494"/>
              <a:ext cx="235988" cy="192534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1994066" y="2729303"/>
                  <a:ext cx="160300" cy="407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4066" y="2729303"/>
                  <a:ext cx="160300" cy="40780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222469" y="2943693"/>
                  <a:ext cx="160300" cy="4078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𝒅</m:t>
                            </m:r>
                          </m:num>
                          <m:den>
                            <m:r>
                              <a:rPr lang="en-US" altLang="zh-CN" sz="1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</m:oMath>
                    </m:oMathPara>
                  </a14:m>
                  <a:endParaRPr lang="zh-CN" altLang="en-US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22469" y="2943693"/>
                  <a:ext cx="160300" cy="40780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4945361" y="1379984"/>
            <a:ext cx="2815651" cy="377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61950" indent="-361950"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最优指标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距离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943872" y="1826036"/>
            <a:ext cx="6561061" cy="743793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1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分隔线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的“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唯一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”的一条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100"/>
              </a:lnSpc>
            </a:pP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限制条件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两条虚线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到</a:t>
            </a:r>
            <a:r>
              <a:rPr lang="zh-CN" altLang="en-US" b="1" u="wavyHeavy" dirty="0">
                <a:latin typeface="+mn-ea"/>
                <a:cs typeface="Times New Roman" panose="02020603050405020304" pitchFamily="18" charset="0"/>
              </a:rPr>
              <a:t>分隔线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距离相等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latin typeface="+mn-ea"/>
                <a:cs typeface="Times New Roman" panose="02020603050405020304" pitchFamily="18" charset="0"/>
              </a:rPr>
              <a:t>公平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)</a:t>
            </a:r>
            <a:endParaRPr lang="zh-CN" altLang="en-US" b="1" dirty="0">
              <a:latin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943873" y="2843644"/>
            <a:ext cx="483336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：如何描述这一优化过程？</a:t>
            </a: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60641" y="3252194"/>
            <a:ext cx="4400572" cy="896886"/>
            <a:chOff x="4067944" y="4698536"/>
            <a:chExt cx="2161383" cy="896886"/>
          </a:xfrm>
        </p:grpSpPr>
        <p:sp>
          <p:nvSpPr>
            <p:cNvPr id="21" name="矩形 20"/>
            <p:cNvSpPr/>
            <p:nvPr/>
          </p:nvSpPr>
          <p:spPr bwMode="auto">
            <a:xfrm>
              <a:off x="4067944" y="5184338"/>
              <a:ext cx="2161383" cy="411084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b="1" dirty="0">
                  <a:latin typeface="+mn-ea"/>
                  <a:ea typeface="+mn-ea"/>
                </a:rPr>
                <a:t>支持向量机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线性可分</a:t>
              </a:r>
              <a:r>
                <a:rPr lang="zh-CN" altLang="en-US" b="1" dirty="0">
                  <a:latin typeface="+mn-ea"/>
                  <a:ea typeface="+mn-ea"/>
                </a:rPr>
                <a:t>的</a:t>
              </a:r>
              <a:r>
                <a:rPr lang="zh-CN" altLang="en-US" b="1" dirty="0">
                  <a:solidFill>
                    <a:srgbClr val="0000FF"/>
                  </a:solidFill>
                  <a:latin typeface="+mn-ea"/>
                  <a:ea typeface="+mn-ea"/>
                </a:rPr>
                <a:t>数学描述</a:t>
              </a:r>
            </a:p>
          </p:txBody>
        </p:sp>
        <p:cxnSp>
          <p:nvCxnSpPr>
            <p:cNvPr id="22" name="直接箭头连接符 21"/>
            <p:cNvCxnSpPr>
              <a:endCxn id="21" idx="0"/>
            </p:cNvCxnSpPr>
            <p:nvPr/>
          </p:nvCxnSpPr>
          <p:spPr bwMode="auto">
            <a:xfrm>
              <a:off x="5148064" y="4698536"/>
              <a:ext cx="572" cy="48580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23" name="组合 22"/>
          <p:cNvGrpSpPr/>
          <p:nvPr/>
        </p:nvGrpSpPr>
        <p:grpSpPr>
          <a:xfrm>
            <a:off x="5482932" y="4188296"/>
            <a:ext cx="3753662" cy="839773"/>
            <a:chOff x="4066039" y="4461435"/>
            <a:chExt cx="3096344" cy="839773"/>
          </a:xfrm>
        </p:grpSpPr>
        <p:sp>
          <p:nvSpPr>
            <p:cNvPr id="24" name="矩形 23"/>
            <p:cNvSpPr/>
            <p:nvPr/>
          </p:nvSpPr>
          <p:spPr bwMode="auto">
            <a:xfrm>
              <a:off x="4066039" y="4951057"/>
              <a:ext cx="3096344" cy="350151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搜索最优分隔线</a:t>
              </a:r>
              <a:r>
                <a:rPr lang="zh-CN" altLang="en-US" b="1" dirty="0">
                  <a:latin typeface="+mn-ea"/>
                  <a:ea typeface="+mn-ea"/>
                </a:rPr>
                <a:t>的</a:t>
              </a:r>
              <a:r>
                <a:rPr lang="zh-CN" altLang="en-US" b="1" dirty="0">
                  <a:solidFill>
                    <a:srgbClr val="0000FF"/>
                  </a:solidFill>
                  <a:latin typeface="+mn-ea"/>
                  <a:ea typeface="+mn-ea"/>
                </a:rPr>
                <a:t>过程描述</a:t>
              </a:r>
            </a:p>
          </p:txBody>
        </p:sp>
        <p:cxnSp>
          <p:nvCxnSpPr>
            <p:cNvPr id="25" name="直接箭头连接符 24"/>
            <p:cNvCxnSpPr>
              <a:stCxn id="21" idx="2"/>
              <a:endCxn id="24" idx="0"/>
            </p:cNvCxnSpPr>
            <p:nvPr/>
          </p:nvCxnSpPr>
          <p:spPr bwMode="auto">
            <a:xfrm flipH="1">
              <a:off x="5614211" y="4461435"/>
              <a:ext cx="960" cy="489622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55052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98276" y="439833"/>
            <a:ext cx="354608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zh-CN" sz="2400" b="1" dirty="0">
                <a:latin typeface="+mn-ea"/>
                <a:ea typeface="+mn-ea"/>
                <a:cs typeface="Times New Roman" panose="02020603050405020304" pitchFamily="18" charset="0"/>
              </a:rPr>
              <a:t>线性可分的数学描述</a:t>
            </a:r>
            <a:endParaRPr lang="zh-CN" altLang="en-US" sz="2400" b="1" dirty="0">
              <a:latin typeface="+mn-ea"/>
              <a:ea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8208" y="2301518"/>
            <a:ext cx="3618161" cy="4296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 bwMode="auto">
              <a:xfrm>
                <a:off x="551384" y="1004174"/>
                <a:ext cx="7920880" cy="33843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61950" indent="-361950">
                  <a:lnSpc>
                    <a:spcPct val="15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400" b="1" dirty="0" smtClean="0">
                    <a:latin typeface="+mn-ea"/>
                    <a:cs typeface="Times New Roman" panose="02020603050405020304" pitchFamily="18" charset="0"/>
                  </a:rPr>
                  <a:t>概念</a:t>
                </a:r>
                <a:endParaRPr lang="en-US" altLang="zh-CN" sz="24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400" b="1" dirty="0">
                    <a:solidFill>
                      <a:srgbClr val="0000FF"/>
                    </a:solidFill>
                    <a:latin typeface="+mn-ea"/>
                  </a:rPr>
                  <a:t>距离</a:t>
                </a:r>
                <a:r>
                  <a:rPr lang="en-US" altLang="zh-CN" sz="2400" b="1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:r>
                  <a:rPr lang="zh-CN" altLang="zh-CN" sz="2400" b="1" dirty="0">
                    <a:solidFill>
                      <a:srgbClr val="FF0000"/>
                    </a:solidFill>
                    <a:latin typeface="+mn-ea"/>
                  </a:rPr>
                  <a:t>间隔</a:t>
                </a:r>
                <a:r>
                  <a:rPr lang="zh-CN" altLang="en-US" sz="2400" b="1" dirty="0">
                    <a:latin typeface="+mn-ea"/>
                  </a:rPr>
                  <a:t>（</a:t>
                </a:r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margin</a:t>
                </a:r>
                <a:r>
                  <a:rPr lang="zh-CN" altLang="en-US" sz="2400" b="1" dirty="0">
                    <a:latin typeface="+mn-ea"/>
                  </a:rPr>
                  <a:t>）</a:t>
                </a:r>
                <a:endParaRPr lang="en-US" altLang="zh-CN" sz="2400" b="1" dirty="0">
                  <a:latin typeface="+mn-ea"/>
                </a:endParaRP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400" b="1" dirty="0"/>
                  <a:t>两条</a:t>
                </a:r>
                <a:r>
                  <a:rPr lang="zh-CN" altLang="zh-CN" sz="2400" b="1" dirty="0">
                    <a:solidFill>
                      <a:srgbClr val="0000FF"/>
                    </a:solidFill>
                  </a:rPr>
                  <a:t>平行虚线</a:t>
                </a:r>
                <a:r>
                  <a:rPr lang="zh-CN" altLang="en-US" sz="2400" b="1" u="wavyDbl" dirty="0"/>
                  <a:t>刚</a:t>
                </a:r>
                <a:r>
                  <a:rPr lang="zh-CN" altLang="zh-CN" sz="2400" b="1" u="wavyDbl" dirty="0"/>
                  <a:t>好接触</a:t>
                </a:r>
                <a:r>
                  <a:rPr lang="zh-CN" altLang="en-US" sz="2400" b="1" u="wavyDbl" dirty="0"/>
                  <a:t>到</a:t>
                </a:r>
                <a:r>
                  <a:rPr lang="zh-CN" altLang="zh-CN" sz="2400" b="1" dirty="0" smtClean="0"/>
                  <a:t>的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</a:rPr>
                  <a:t>少数几</a:t>
                </a:r>
                <a:r>
                  <a:rPr lang="zh-CN" altLang="zh-CN" sz="2400" b="1" dirty="0" smtClean="0">
                    <a:solidFill>
                      <a:srgbClr val="0000FF"/>
                    </a:solidFill>
                  </a:rPr>
                  <a:t>个</a:t>
                </a:r>
                <a:r>
                  <a:rPr lang="zh-CN" altLang="en-US" sz="2400" b="1" dirty="0" smtClean="0">
                    <a:solidFill>
                      <a:srgbClr val="0000FF"/>
                    </a:solidFill>
                  </a:rPr>
                  <a:t>样本</a:t>
                </a:r>
                <a:r>
                  <a:rPr lang="zh-CN" altLang="en-US" sz="2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:r>
                  <a:rPr lang="zh-CN" altLang="zh-CN" sz="2400" b="1" dirty="0" smtClean="0"/>
                  <a:t> </a:t>
                </a:r>
                <a:r>
                  <a:rPr lang="zh-CN" altLang="zh-CN" sz="2400" b="1" dirty="0">
                    <a:solidFill>
                      <a:srgbClr val="FF0000"/>
                    </a:solidFill>
                  </a:rPr>
                  <a:t>支持向量</a:t>
                </a:r>
                <a:endParaRPr lang="en-US" altLang="zh-CN" sz="2400" b="1" dirty="0">
                  <a:solidFill>
                    <a:srgbClr val="FF0000"/>
                  </a:solidFill>
                </a:endParaRP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</a:rPr>
                  <a:t>训练数据集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𝑿</m:t>
                    </m:r>
                    <m:r>
                      <a:rPr lang="en-US" altLang="zh-CN" sz="2400" b="1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…,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𝒊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,…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𝒙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𝒚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𝒏</m:t>
                        </m:r>
                      </m:sub>
                    </m:sSub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标签</a:t>
                </a: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→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endPara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715963" indent="-27305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4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线性模型</a:t>
                </a:r>
                <a:r>
                  <a:rPr lang="zh-CN" altLang="en-US" sz="2400" b="1" dirty="0">
                    <a:latin typeface="+mn-ea"/>
                    <a:cs typeface="Times New Roman" panose="02020603050405020304" pitchFamily="18" charset="0"/>
                  </a:rPr>
                  <a:t>→直线、平面、超平面</a:t>
                </a:r>
                <a:endParaRPr lang="zh-CN" altLang="zh-CN" sz="24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4" y="1004174"/>
                <a:ext cx="7920880" cy="3384376"/>
              </a:xfrm>
              <a:prstGeom prst="rect">
                <a:avLst/>
              </a:prstGeom>
              <a:blipFill>
                <a:blip r:embed="rId3"/>
                <a:stretch>
                  <a:fillRect l="-1692" r="-1462" b="-2342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圆角矩形标注 5"/>
          <p:cNvSpPr/>
          <p:nvPr/>
        </p:nvSpPr>
        <p:spPr bwMode="auto">
          <a:xfrm>
            <a:off x="6673736" y="1675100"/>
            <a:ext cx="3672408" cy="360040"/>
          </a:xfrm>
          <a:prstGeom prst="wedgeRoundRectCallout">
            <a:avLst>
              <a:gd name="adj1" fmla="val -20402"/>
              <a:gd name="adj2" fmla="val 96262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支持</a:t>
            </a:r>
            <a:r>
              <a:rPr lang="zh-CN" altLang="en-US" sz="2000" b="1" dirty="0">
                <a:latin typeface="+mn-ea"/>
                <a:ea typeface="+mn-ea"/>
              </a:rPr>
              <a:t>找到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最优分隔线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几个向量</a:t>
            </a:r>
          </a:p>
        </p:txBody>
      </p:sp>
      <p:sp>
        <p:nvSpPr>
          <p:cNvPr id="7" name="矩形 6"/>
          <p:cNvSpPr/>
          <p:nvPr/>
        </p:nvSpPr>
        <p:spPr bwMode="auto">
          <a:xfrm>
            <a:off x="6670397" y="257915"/>
            <a:ext cx="4021317" cy="1393268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0488" indent="-90488" eaLnBrk="1" hangingPunct="1"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所有支持向量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到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分隔线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的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距离相等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  <a:p>
            <a:pPr marL="90488" indent="-90488" eaLnBrk="1" hangingPunct="1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最优分隔线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仅与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支持向量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有关，与其它向量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(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样本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)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effectLst/>
                <a:latin typeface="+mn-ea"/>
                <a:ea typeface="+mn-ea"/>
              </a:rPr>
              <a:t>无关。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effectLst/>
              <a:latin typeface="+mn-ea"/>
              <a:ea typeface="+mn-ea"/>
            </a:endParaRPr>
          </a:p>
          <a:p>
            <a:pPr marL="90488" indent="-90488" eaLnBrk="1" hangingPunct="1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ea typeface="+mn-ea"/>
              </a:rPr>
              <a:t>针对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“小样本”</a:t>
            </a:r>
            <a:r>
              <a:rPr lang="zh-CN" altLang="en-US" sz="2000" b="1" dirty="0" smtClean="0">
                <a:latin typeface="+mn-ea"/>
                <a:ea typeface="+mn-ea"/>
              </a:rPr>
              <a:t>的分类方法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effectLst/>
              <a:latin typeface="+mn-ea"/>
              <a:ea typeface="+mn-ea"/>
            </a:endParaRPr>
          </a:p>
        </p:txBody>
      </p:sp>
      <p:cxnSp>
        <p:nvCxnSpPr>
          <p:cNvPr id="11" name="直接箭头连接符 10"/>
          <p:cNvCxnSpPr/>
          <p:nvPr/>
        </p:nvCxnSpPr>
        <p:spPr bwMode="auto">
          <a:xfrm flipV="1">
            <a:off x="6960096" y="4869160"/>
            <a:ext cx="2772060" cy="331701"/>
          </a:xfrm>
          <a:prstGeom prst="straightConnector1">
            <a:avLst/>
          </a:prstGeom>
          <a:solidFill>
            <a:schemeClr val="accent1"/>
          </a:solidFill>
          <a:ln w="5397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9" name="组合 18"/>
          <p:cNvGrpSpPr/>
          <p:nvPr/>
        </p:nvGrpSpPr>
        <p:grpSpPr>
          <a:xfrm>
            <a:off x="551384" y="4581128"/>
            <a:ext cx="6196332" cy="995605"/>
            <a:chOff x="551384" y="4725571"/>
            <a:chExt cx="6196332" cy="995605"/>
          </a:xfrm>
        </p:grpSpPr>
        <p:sp>
          <p:nvSpPr>
            <p:cNvPr id="9" name="矩形 8"/>
            <p:cNvSpPr/>
            <p:nvPr/>
          </p:nvSpPr>
          <p:spPr>
            <a:xfrm>
              <a:off x="551384" y="4725571"/>
              <a:ext cx="3592974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en-US" altLang="zh-CN" sz="24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n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维空间</a:t>
              </a:r>
              <a:r>
                <a:rPr lang="zh-CN" altLang="en-US" sz="2400" b="1" dirty="0"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en-US" sz="24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超平面方程</a:t>
              </a:r>
              <a:r>
                <a:rPr lang="zh-CN" altLang="en-US" sz="2400" b="1" dirty="0"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endParaRPr lang="zh-CN" altLang="en-US" sz="2400" b="1" dirty="0">
                <a:latin typeface="+mn-ea"/>
                <a:ea typeface="+mn-ea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2275932" y="5326205"/>
              <a:ext cx="4471784" cy="394971"/>
              <a:chOff x="598276" y="5540604"/>
              <a:chExt cx="4471784" cy="39497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文本框 11"/>
                  <p:cNvSpPr txBox="1"/>
                  <p:nvPr/>
                </p:nvSpPr>
                <p:spPr>
                  <a:xfrm>
                    <a:off x="598276" y="5559703"/>
                    <a:ext cx="1851404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2" name="文本框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8276" y="5559703"/>
                    <a:ext cx="1851404" cy="375872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3218656" y="5559703"/>
                    <a:ext cx="1851404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218656" y="5559703"/>
                    <a:ext cx="1851404" cy="37587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3" name="文本框 12"/>
              <p:cNvSpPr txBox="1"/>
              <p:nvPr/>
            </p:nvSpPr>
            <p:spPr>
              <a:xfrm>
                <a:off x="2686878" y="5540604"/>
                <a:ext cx="36004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1" dirty="0" smtClean="0">
                    <a:latin typeface="+mn-ea"/>
                    <a:ea typeface="+mn-ea"/>
                  </a:rPr>
                  <a:t>或</a:t>
                </a:r>
                <a:endParaRPr lang="zh-CN" altLang="en-US" b="1" dirty="0">
                  <a:latin typeface="+mn-ea"/>
                  <a:ea typeface="+mn-ea"/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614877" y="3211434"/>
            <a:ext cx="2313857" cy="3242782"/>
            <a:chOff x="8614877" y="3211434"/>
            <a:chExt cx="2313857" cy="324278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14877" y="3211434"/>
              <a:ext cx="1445684" cy="21650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80376" y="6237312"/>
              <a:ext cx="1448358" cy="2169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36580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/>
              <p:cNvSpPr/>
              <p:nvPr/>
            </p:nvSpPr>
            <p:spPr>
              <a:xfrm>
                <a:off x="612681" y="934428"/>
                <a:ext cx="10943857" cy="4832092"/>
              </a:xfrm>
              <a:prstGeom prst="rect">
                <a:avLst/>
              </a:prstGeom>
              <a:ln>
                <a:noFill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Lasso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正则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化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Least 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Absolute Shrinkage and Selection 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Operator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最小绝对收缩和选择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算子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）</a:t>
                </a:r>
                <a:endParaRPr lang="en-US" altLang="zh-CN" sz="1800" b="1" dirty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在</a:t>
                </a:r>
                <a:r>
                  <a:rPr lang="zh-CN" altLang="en-US" sz="1800" b="1" dirty="0">
                    <a:latin typeface="+mn-ea"/>
                    <a:ea typeface="+mn-ea"/>
                  </a:rPr>
                  <a:t>损失函数中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添加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模型权重向量</a:t>
                </a:r>
                <a:r>
                  <a:rPr lang="zh-CN" altLang="en-US" sz="18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绝对值之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𝑳𝒐𝒔𝒔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l-GR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𝝀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|</m:t>
                        </m:r>
                      </m:e>
                    </m:nary>
                  </m:oMath>
                </a14:m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sz="1800" b="1" dirty="0">
                    <a:latin typeface="+mn-ea"/>
                    <a:ea typeface="+mn-ea"/>
                  </a:rPr>
                  <a:t>Lasso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算法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特性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：能在回归分析过程中，同时</a:t>
                </a:r>
                <a:r>
                  <a:rPr lang="zh-CN" altLang="en-US" sz="1800" b="1" dirty="0">
                    <a:latin typeface="+mn-ea"/>
                    <a:ea typeface="+mn-ea"/>
                  </a:rPr>
                  <a:t>进行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特征选择</a:t>
                </a:r>
                <a:r>
                  <a:rPr lang="zh-CN" altLang="en-US" sz="1800" b="1" dirty="0">
                    <a:latin typeface="+mn-ea"/>
                    <a:ea typeface="+mn-ea"/>
                  </a:rPr>
                  <a:t>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正则化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，从而简化模型并防止过拟合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。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latin typeface="+mn-ea"/>
                    <a:ea typeface="+mn-ea"/>
                  </a:rPr>
                  <a:t>正则化项会倾向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于：将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某些权重系数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压缩到零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，从而自动选择出对目标变量有重要影响的特征，同时忽略那些不重要的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特征，这种</a:t>
                </a:r>
                <a:r>
                  <a:rPr lang="zh-CN" altLang="en-US" sz="1800" b="1" dirty="0">
                    <a:latin typeface="+mn-ea"/>
                    <a:ea typeface="+mn-ea"/>
                  </a:rPr>
                  <a:t>特性使得</a:t>
                </a:r>
                <a:r>
                  <a:rPr lang="en-US" altLang="zh-CN" sz="1800" b="1" dirty="0">
                    <a:latin typeface="+mn-ea"/>
                    <a:ea typeface="+mn-ea"/>
                  </a:rPr>
                  <a:t>Lasso</a:t>
                </a:r>
                <a:r>
                  <a:rPr lang="zh-CN" altLang="en-US" sz="1800" b="1" dirty="0">
                    <a:latin typeface="+mn-ea"/>
                    <a:ea typeface="+mn-ea"/>
                  </a:rPr>
                  <a:t>在处理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高维数据</a:t>
                </a:r>
                <a:r>
                  <a:rPr lang="zh-CN" altLang="en-US" sz="1800" b="1" dirty="0">
                    <a:latin typeface="+mn-ea"/>
                    <a:ea typeface="+mn-ea"/>
                  </a:rPr>
                  <a:t>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稀疏特征选择</a:t>
                </a:r>
                <a:r>
                  <a:rPr lang="zh-CN" altLang="en-US" sz="1800" b="1" dirty="0">
                    <a:latin typeface="+mn-ea"/>
                    <a:ea typeface="+mn-ea"/>
                  </a:rPr>
                  <a:t>方面表现出色。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𝑳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Ridge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正则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化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（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Ridge 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Regression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岭回归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）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在</a:t>
                </a:r>
                <a:r>
                  <a:rPr lang="zh-CN" altLang="en-US" sz="1800" b="1" dirty="0">
                    <a:latin typeface="+mn-ea"/>
                    <a:ea typeface="+mn-ea"/>
                  </a:rPr>
                  <a:t>损失函数中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添加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模型权重向量</a:t>
                </a:r>
                <a:r>
                  <a:rPr lang="zh-CN" altLang="en-US" sz="18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平方和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𝑳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𝑳𝒐𝒔𝒔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l-GR" altLang="zh-CN" sz="1800" b="1" i="1">
                        <a:latin typeface="Cambria Math" panose="02040503050406030204" pitchFamily="18" charset="0"/>
                      </a:rPr>
                      <m:t>𝝀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l-GR" altLang="zh-CN" sz="1800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l-GR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  <m:sup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nary>
                  </m:oMath>
                </a14:m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latin typeface="+mn-ea"/>
                    <a:ea typeface="+mn-ea"/>
                  </a:rPr>
                  <a:t>是一种线性回归的扩展，通过向回归模型的损失函数中添加一个</a:t>
                </a:r>
                <a:r>
                  <a:rPr lang="en-US" altLang="zh-CN" sz="1800" b="1" dirty="0">
                    <a:latin typeface="+mn-ea"/>
                    <a:ea typeface="+mn-ea"/>
                  </a:rPr>
                  <a:t>L2</a:t>
                </a:r>
                <a:r>
                  <a:rPr lang="zh-CN" altLang="en-US" sz="1800" b="1" dirty="0">
                    <a:latin typeface="+mn-ea"/>
                    <a:ea typeface="+mn-ea"/>
                  </a:rPr>
                  <a:t>正则化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项，减少</a:t>
                </a:r>
                <a:r>
                  <a:rPr lang="zh-CN" altLang="en-US" sz="1800" b="1" dirty="0">
                    <a:latin typeface="+mn-ea"/>
                    <a:ea typeface="+mn-ea"/>
                  </a:rPr>
                  <a:t>模型的过拟合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。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作用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：对</a:t>
                </a:r>
                <a:r>
                  <a:rPr lang="zh-CN" altLang="en-US" sz="1800" b="1" dirty="0">
                    <a:latin typeface="+mn-ea"/>
                    <a:ea typeface="+mn-ea"/>
                  </a:rPr>
                  <a:t>权重系数进行“惩罚”，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使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系数的绝对值</a:t>
                </a:r>
                <a:r>
                  <a:rPr lang="zh-CN" altLang="en-US" sz="1800" b="1" dirty="0">
                    <a:latin typeface="+mn-ea"/>
                    <a:ea typeface="+mn-ea"/>
                  </a:rPr>
                  <a:t>不会过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大，有助于</a:t>
                </a:r>
                <a:r>
                  <a:rPr lang="zh-CN" altLang="en-US" sz="1800" b="1" dirty="0">
                    <a:latin typeface="+mn-ea"/>
                    <a:ea typeface="+mn-ea"/>
                  </a:rPr>
                  <a:t>在数据存在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多重共线性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即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特征之间存在高度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相关性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时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，通过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缩小权重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系数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稳定模型估计。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名称由来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：因为在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损失函数的“岭”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上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即</a:t>
                </a:r>
                <a:r>
                  <a:rPr lang="zh-CN" altLang="en-US" sz="1800" b="1" dirty="0">
                    <a:latin typeface="+mn-ea"/>
                    <a:ea typeface="+mn-ea"/>
                  </a:rPr>
                  <a:t>正则化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项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施加</a:t>
                </a:r>
                <a:r>
                  <a:rPr lang="zh-CN" altLang="en-US" sz="1800" b="1" dirty="0">
                    <a:latin typeface="+mn-ea"/>
                    <a:ea typeface="+mn-ea"/>
                  </a:rPr>
                  <a:t>了一个额外的约束。</a:t>
                </a:r>
              </a:p>
            </p:txBody>
          </p:sp>
        </mc:Choice>
        <mc:Fallback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681" y="934428"/>
                <a:ext cx="10943857" cy="4832092"/>
              </a:xfrm>
              <a:prstGeom prst="rect">
                <a:avLst/>
              </a:prstGeom>
              <a:blipFill>
                <a:blip r:embed="rId2"/>
                <a:stretch>
                  <a:fillRect l="-1337" r="-557" b="-63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98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组合 24"/>
          <p:cNvGrpSpPr/>
          <p:nvPr/>
        </p:nvGrpSpPr>
        <p:grpSpPr>
          <a:xfrm>
            <a:off x="547453" y="891821"/>
            <a:ext cx="10661115" cy="1320663"/>
            <a:chOff x="546262" y="4203817"/>
            <a:chExt cx="10661115" cy="132066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矩形 25"/>
                <p:cNvSpPr/>
                <p:nvPr/>
              </p:nvSpPr>
              <p:spPr>
                <a:xfrm>
                  <a:off x="546262" y="4203817"/>
                  <a:ext cx="10661115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SVM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的核心思想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：将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距离超平面最近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几个训练样本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支持向量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到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超平面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距离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间隔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问题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：要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找到能满足条件的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参数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𝒘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，使得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最大化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。</a:t>
                  </a:r>
                </a:p>
              </p:txBody>
            </p:sp>
          </mc:Choice>
          <mc:Fallback xmlns="">
            <p:sp>
              <p:nvSpPr>
                <p:cNvPr id="26" name="矩形 2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6262" y="4203817"/>
                  <a:ext cx="10661115" cy="923330"/>
                </a:xfrm>
                <a:prstGeom prst="rect">
                  <a:avLst/>
                </a:prstGeom>
                <a:blipFill>
                  <a:blip r:embed="rId2"/>
                  <a:stretch>
                    <a:fillRect l="-1086" r="-1201"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208301" y="4839089"/>
              <a:ext cx="1510977" cy="685391"/>
            </a:xfrm>
            <a:prstGeom prst="rect">
              <a:avLst/>
            </a:prstGeom>
          </p:spPr>
        </p:pic>
      </p:grpSp>
      <p:cxnSp>
        <p:nvCxnSpPr>
          <p:cNvPr id="28" name="直接连接符 27"/>
          <p:cNvCxnSpPr/>
          <p:nvPr/>
        </p:nvCxnSpPr>
        <p:spPr>
          <a:xfrm>
            <a:off x="551384" y="836712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911424" y="3212976"/>
            <a:ext cx="6084676" cy="636228"/>
            <a:chOff x="911424" y="3075164"/>
            <a:chExt cx="6084676" cy="636228"/>
          </a:xfrm>
        </p:grpSpPr>
        <p:sp>
          <p:nvSpPr>
            <p:cNvPr id="30" name="矩形 29"/>
            <p:cNvSpPr/>
            <p:nvPr/>
          </p:nvSpPr>
          <p:spPr>
            <a:xfrm>
              <a:off x="911424" y="3239390"/>
              <a:ext cx="4645502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 dirty="0" smtClean="0">
                  <a:latin typeface="+mn-ea"/>
                  <a:ea typeface="+mn-ea"/>
                </a:rPr>
                <a:t>此时，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支持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向量</a:t>
              </a:r>
              <a:r>
                <a:rPr lang="zh-CN" altLang="en-US" sz="2000" b="1" dirty="0">
                  <a:latin typeface="+mn-ea"/>
                  <a:ea typeface="+mn-ea"/>
                </a:rPr>
                <a:t>到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超平面的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距离</a:t>
              </a:r>
              <a:r>
                <a:rPr lang="zh-CN" altLang="en-US" sz="2000" b="1" dirty="0">
                  <a:latin typeface="+mn-ea"/>
                  <a:ea typeface="+mn-ea"/>
                </a:rPr>
                <a:t>即</a:t>
              </a:r>
              <a:r>
                <a:rPr lang="zh-CN" altLang="en-US" sz="2000" b="1" dirty="0" smtClean="0">
                  <a:latin typeface="+mn-ea"/>
                  <a:ea typeface="+mn-ea"/>
                </a:rPr>
                <a:t>变成：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47888" y="3075164"/>
              <a:ext cx="1048212" cy="636228"/>
            </a:xfrm>
            <a:prstGeom prst="rect">
              <a:avLst/>
            </a:prstGeom>
          </p:spPr>
        </p:pic>
      </p:grpSp>
      <p:grpSp>
        <p:nvGrpSpPr>
          <p:cNvPr id="2" name="组合 1"/>
          <p:cNvGrpSpPr/>
          <p:nvPr/>
        </p:nvGrpSpPr>
        <p:grpSpPr>
          <a:xfrm>
            <a:off x="551383" y="4293096"/>
            <a:ext cx="7776865" cy="1093044"/>
            <a:chOff x="551383" y="4763782"/>
            <a:chExt cx="7776865" cy="109304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551383" y="4763782"/>
                  <a:ext cx="4536505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SVM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要做的事情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最大化“间隔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”</a:t>
                  </a:r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3" y="4763782"/>
                  <a:ext cx="4536505" cy="307777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550" t="-30000" r="-671" b="-5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3" name="组合 32"/>
            <p:cNvGrpSpPr/>
            <p:nvPr/>
          </p:nvGrpSpPr>
          <p:grpSpPr>
            <a:xfrm>
              <a:off x="3004329" y="5237361"/>
              <a:ext cx="5323919" cy="619465"/>
              <a:chOff x="3039181" y="5493046"/>
              <a:chExt cx="5323919" cy="619465"/>
            </a:xfrm>
          </p:grpSpPr>
          <p:sp>
            <p:nvSpPr>
              <p:cNvPr id="34" name="矩形 33"/>
              <p:cNvSpPr/>
              <p:nvPr/>
            </p:nvSpPr>
            <p:spPr>
              <a:xfrm>
                <a:off x="3039181" y="5661248"/>
                <a:ext cx="648072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即，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文本框 34"/>
                  <p:cNvSpPr txBox="1"/>
                  <p:nvPr/>
                </p:nvSpPr>
                <p:spPr>
                  <a:xfrm>
                    <a:off x="3532048" y="5493046"/>
                    <a:ext cx="1097484" cy="619465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left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  <m:f>
                            <m:f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den>
                          </m:f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32048" y="5493046"/>
                    <a:ext cx="1097484" cy="619465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6" name="右箭头 35"/>
              <p:cNvSpPr/>
              <p:nvPr/>
            </p:nvSpPr>
            <p:spPr>
              <a:xfrm>
                <a:off x="5122740" y="5732012"/>
                <a:ext cx="504056" cy="166247"/>
              </a:xfrm>
              <a:prstGeom prst="rightArrow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矩形 36"/>
                  <p:cNvSpPr/>
                  <p:nvPr/>
                </p:nvSpPr>
                <p:spPr>
                  <a:xfrm>
                    <a:off x="5967898" y="5661248"/>
                    <a:ext cx="2395202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buClr>
                        <a:srgbClr val="FF0000"/>
                      </a:buClr>
                      <a:buSzPct val="80000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求“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𝒎𝒊𝒏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𝒘</m:t>
                            </m:r>
                          </m:e>
                        </m:d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”即可</a:t>
                    </a:r>
                    <a:endParaRPr lang="en-US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37" name="矩形 3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67898" y="5661248"/>
                    <a:ext cx="2395202" cy="30777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6361" t="-30000" r="-1018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/>
              <p:cNvSpPr/>
              <p:nvPr/>
            </p:nvSpPr>
            <p:spPr>
              <a:xfrm>
                <a:off x="899067" y="2383817"/>
                <a:ext cx="6925125" cy="46993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其中，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分子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”在“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支持向量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”上有：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US" altLang="zh-CN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8" name="矩形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067" y="2383817"/>
                <a:ext cx="6925125" cy="469937"/>
              </a:xfrm>
              <a:prstGeom prst="rect">
                <a:avLst/>
              </a:prstGeom>
              <a:blipFill>
                <a:blip r:embed="rId13"/>
                <a:stretch>
                  <a:fillRect l="-2201" b="-168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526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6553" y="393858"/>
            <a:ext cx="37092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若</a:t>
            </a:r>
            <a:r>
              <a:rPr lang="zh-CN" altLang="en-US" b="1" dirty="0">
                <a:latin typeface="+mn-ea"/>
                <a:ea typeface="+mn-ea"/>
              </a:rPr>
              <a:t>样本分布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无法</a:t>
            </a:r>
            <a:r>
              <a:rPr lang="zh-CN" altLang="en-US" b="1" dirty="0">
                <a:latin typeface="+mn-ea"/>
                <a:ea typeface="+mn-ea"/>
              </a:rPr>
              <a:t>线性分隔？</a:t>
            </a:r>
          </a:p>
        </p:txBody>
      </p:sp>
      <p:sp>
        <p:nvSpPr>
          <p:cNvPr id="5" name="矩形 4"/>
          <p:cNvSpPr/>
          <p:nvPr/>
        </p:nvSpPr>
        <p:spPr>
          <a:xfrm>
            <a:off x="551384" y="1063423"/>
            <a:ext cx="7416824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低维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映射到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高维</a:t>
            </a:r>
            <a:endParaRPr lang="en-US" altLang="zh-CN" sz="2000" b="1" dirty="0">
              <a:solidFill>
                <a:srgbClr val="0000FF"/>
              </a:solidFill>
              <a:latin typeface="+mn-ea"/>
              <a:ea typeface="+mn-ea"/>
            </a:endParaRPr>
          </a:p>
          <a:p>
            <a:pPr marL="715963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+mn-ea"/>
                <a:ea typeface="+mn-ea"/>
              </a:rPr>
              <a:t>扩展“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函数类型</a:t>
            </a:r>
            <a:r>
              <a:rPr lang="zh-CN" altLang="en-US" sz="1800" b="1" dirty="0">
                <a:latin typeface="+mn-ea"/>
                <a:ea typeface="+mn-ea"/>
              </a:rPr>
              <a:t>”的选择性，</a:t>
            </a:r>
            <a:r>
              <a:rPr lang="zh-CN" altLang="en-US" sz="1800" b="1" dirty="0" smtClean="0">
                <a:latin typeface="+mn-ea"/>
                <a:ea typeface="+mn-ea"/>
              </a:rPr>
              <a:t>增强对“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线性不可分</a:t>
            </a:r>
            <a:r>
              <a:rPr lang="zh-CN" altLang="en-US" sz="1800" b="1" dirty="0" smtClean="0">
                <a:latin typeface="+mn-ea"/>
                <a:ea typeface="+mn-ea"/>
              </a:rPr>
              <a:t>”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处理能力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715963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>
                <a:latin typeface="+mn-ea"/>
                <a:ea typeface="+mn-ea"/>
              </a:rPr>
              <a:t>在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选择</a:t>
            </a:r>
            <a:r>
              <a:rPr lang="zh-CN" altLang="en-US" sz="1800" b="1" u="wavyDbl" dirty="0" smtClean="0">
                <a:latin typeface="+mn-ea"/>
                <a:ea typeface="+mn-ea"/>
              </a:rPr>
              <a:t>函数</a:t>
            </a:r>
            <a:r>
              <a:rPr lang="zh-CN" altLang="en-US" sz="1800" b="1" u="wavyDbl" dirty="0">
                <a:latin typeface="+mn-ea"/>
                <a:ea typeface="+mn-ea"/>
              </a:rPr>
              <a:t>类型</a:t>
            </a:r>
            <a:r>
              <a:rPr lang="zh-CN" altLang="en-US" sz="1800" b="1" dirty="0">
                <a:latin typeface="+mn-ea"/>
                <a:ea typeface="+mn-ea"/>
              </a:rPr>
              <a:t>上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具有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优势</a:t>
            </a:r>
            <a:r>
              <a:rPr lang="zh-CN" altLang="en-US" sz="1800" b="1" dirty="0" smtClean="0">
                <a:latin typeface="+mn-ea"/>
                <a:ea typeface="+mn-ea"/>
              </a:rPr>
              <a:t>（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算法的核心）</a:t>
            </a:r>
            <a:endParaRPr lang="en-US" altLang="zh-CN" sz="1800" b="1" dirty="0">
              <a:latin typeface="+mn-ea"/>
              <a:ea typeface="+mn-ea"/>
            </a:endParaRPr>
          </a:p>
          <a:p>
            <a:pPr marL="715963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高维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特征空间</a:t>
            </a:r>
            <a:r>
              <a:rPr lang="zh-CN" altLang="en-US" sz="1800" b="1" dirty="0">
                <a:latin typeface="+mn-ea"/>
                <a:ea typeface="+mn-ea"/>
              </a:rPr>
              <a:t>，仍</a:t>
            </a:r>
            <a:r>
              <a:rPr lang="zh-CN" altLang="en-US" sz="1800" b="1" dirty="0" smtClean="0">
                <a:latin typeface="+mn-ea"/>
                <a:ea typeface="+mn-ea"/>
              </a:rPr>
              <a:t>用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线性超平面</a:t>
            </a:r>
            <a:r>
              <a:rPr lang="zh-CN" altLang="en-US" sz="1800" b="1" dirty="0" smtClean="0">
                <a:latin typeface="+mn-ea"/>
                <a:ea typeface="+mn-ea"/>
              </a:rPr>
              <a:t>对</a:t>
            </a:r>
            <a:r>
              <a:rPr lang="zh-CN" altLang="en-US" sz="1800" b="1" dirty="0">
                <a:latin typeface="+mn-ea"/>
                <a:ea typeface="+mn-ea"/>
              </a:rPr>
              <a:t>样本分类。</a:t>
            </a:r>
            <a:endParaRPr lang="en-US" altLang="zh-CN" sz="1800" b="1" dirty="0">
              <a:latin typeface="+mn-ea"/>
              <a:ea typeface="+mn-ea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331" y="125954"/>
            <a:ext cx="2808309" cy="1639211"/>
          </a:xfrm>
          <a:prstGeom prst="rect">
            <a:avLst/>
          </a:prstGeom>
          <a:solidFill>
            <a:schemeClr val="bg1"/>
          </a:solidFill>
        </p:spPr>
      </p:pic>
      <p:grpSp>
        <p:nvGrpSpPr>
          <p:cNvPr id="11" name="组合 10"/>
          <p:cNvGrpSpPr/>
          <p:nvPr/>
        </p:nvGrpSpPr>
        <p:grpSpPr>
          <a:xfrm>
            <a:off x="551384" y="2794670"/>
            <a:ext cx="6696744" cy="1282402"/>
            <a:chOff x="551384" y="2794670"/>
            <a:chExt cx="6696744" cy="1282402"/>
          </a:xfrm>
        </p:grpSpPr>
        <p:sp>
          <p:nvSpPr>
            <p:cNvPr id="2" name="矩形 1"/>
            <p:cNvSpPr/>
            <p:nvPr/>
          </p:nvSpPr>
          <p:spPr>
            <a:xfrm>
              <a:off x="551384" y="3274256"/>
              <a:ext cx="583264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latin typeface="+mn-ea"/>
                  <a:ea typeface="+mn-ea"/>
                </a:rPr>
                <a:t>对于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XOR</a:t>
              </a:r>
              <a:r>
                <a:rPr lang="zh-CN" altLang="en-US" sz="2000" b="1" dirty="0">
                  <a:latin typeface="+mn-ea"/>
                  <a:ea typeface="+mn-ea"/>
                </a:rPr>
                <a:t>问题，样本在低维</a:t>
              </a:r>
              <a:r>
                <a:rPr lang="zh-CN" altLang="en-US" sz="2000" b="1" dirty="0" smtClean="0">
                  <a:latin typeface="+mn-ea"/>
                  <a:ea typeface="+mn-ea"/>
                </a:rPr>
                <a:t>空间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二维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latin typeface="+mn-ea"/>
                  <a:ea typeface="+mn-ea"/>
                </a:rPr>
                <a:t>的表示：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6312024" y="2794670"/>
                  <a:ext cx="936104" cy="1282402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sz="16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2024" y="2794670"/>
                  <a:ext cx="936104" cy="1282402"/>
                </a:xfrm>
                <a:prstGeom prst="rect">
                  <a:avLst/>
                </a:prstGeom>
                <a:blipFill>
                  <a:blip r:embed="rId3"/>
                  <a:stretch>
                    <a:fillRect r="-4487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7392144" y="2928073"/>
                <a:ext cx="4248472" cy="103874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92075" indent="-9207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b="1" dirty="0" smtClean="0">
                    <a:latin typeface="+mn-ea"/>
                    <a:ea typeface="+mn-ea"/>
                  </a:rPr>
                  <a:t>二</a:t>
                </a:r>
                <a:r>
                  <a:rPr lang="zh-CN" altLang="en-US" sz="1600" b="1" dirty="0">
                    <a:latin typeface="+mn-ea"/>
                    <a:ea typeface="+mn-ea"/>
                  </a:rPr>
                  <a:t>维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空间无法用一</a:t>
                </a:r>
                <a:r>
                  <a:rPr lang="zh-CN" altLang="en-US" sz="1600" b="1" dirty="0">
                    <a:latin typeface="+mn-ea"/>
                    <a:ea typeface="+mn-ea"/>
                  </a:rPr>
                  <a:t>个线性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超平面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直线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分类</a:t>
                </a:r>
                <a:endParaRPr lang="en-US" altLang="zh-CN" sz="1600" b="1" dirty="0" smtClean="0">
                  <a:latin typeface="+mn-ea"/>
                  <a:ea typeface="+mn-ea"/>
                </a:endParaRPr>
              </a:p>
              <a:p>
                <a:pPr marL="92075" indent="-92075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600" b="1" dirty="0" smtClean="0">
                    <a:latin typeface="+mn-ea"/>
                    <a:ea typeface="+mn-ea"/>
                  </a:rPr>
                  <a:t>三维空间，可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引入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一个新的</a:t>
                </a:r>
                <a:r>
                  <a:rPr lang="zh-CN" altLang="en-US" sz="16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维度</a:t>
                </a:r>
                <a:r>
                  <a:rPr lang="en-US" altLang="zh-CN" sz="16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6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altLang="zh-CN" sz="16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构造</a:t>
                </a:r>
                <a:r>
                  <a:rPr lang="zh-CN" altLang="en-US" sz="1600" b="1" dirty="0">
                    <a:latin typeface="+mn-ea"/>
                    <a:ea typeface="+mn-ea"/>
                  </a:rPr>
                  <a:t>一个线性可分的空间</a:t>
                </a:r>
                <a:r>
                  <a:rPr lang="zh-CN" altLang="en-US" sz="1600" b="1" dirty="0" smtClean="0">
                    <a:latin typeface="+mn-ea"/>
                    <a:ea typeface="+mn-ea"/>
                  </a:rPr>
                  <a:t>。点可被</a:t>
                </a:r>
                <a:r>
                  <a:rPr lang="zh-CN" altLang="en-US" sz="16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映射</a:t>
                </a:r>
                <a:r>
                  <a:rPr lang="zh-CN" altLang="en-US" sz="1600" b="1" dirty="0">
                    <a:latin typeface="+mn-ea"/>
                    <a:ea typeface="+mn-ea"/>
                  </a:rPr>
                  <a:t>为：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2144" y="2928073"/>
                <a:ext cx="4248472" cy="1038746"/>
              </a:xfrm>
              <a:prstGeom prst="rect">
                <a:avLst/>
              </a:prstGeom>
              <a:blipFill>
                <a:blip r:embed="rId4"/>
                <a:stretch>
                  <a:fillRect l="-2575" t="-2312" r="-286" b="-635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551384" y="4306838"/>
            <a:ext cx="4018315" cy="1282402"/>
            <a:chOff x="551384" y="4456125"/>
            <a:chExt cx="4018315" cy="1282402"/>
          </a:xfrm>
        </p:grpSpPr>
        <p:sp>
          <p:nvSpPr>
            <p:cNvPr id="16" name="矩形 15"/>
            <p:cNvSpPr/>
            <p:nvPr/>
          </p:nvSpPr>
          <p:spPr>
            <a:xfrm>
              <a:off x="551384" y="4908713"/>
              <a:ext cx="295232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+mn-ea"/>
                  <a:ea typeface="+mn-ea"/>
                </a:rPr>
                <a:t>样本在三维空间表示：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3417571" y="4456125"/>
                  <a:ext cx="1152128" cy="1282402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sz="1600" b="1" dirty="0" smtClean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25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𝟎</m:t>
                            </m:r>
                            <m:r>
                              <a:rPr lang="en-US" altLang="zh-CN" sz="1600" b="1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d>
                        <m:r>
                          <a:rPr lang="en-US" altLang="zh-CN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6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oMath>
                    </m:oMathPara>
                  </a14:m>
                  <a:endParaRPr lang="en-US" altLang="zh-CN" sz="1600" b="1" dirty="0">
                    <a:latin typeface="Times New Roman" panose="020206030504050203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17571" y="4456125"/>
                  <a:ext cx="1152128" cy="1282402"/>
                </a:xfrm>
                <a:prstGeom prst="rect">
                  <a:avLst/>
                </a:prstGeom>
                <a:blipFill>
                  <a:blip r:embed="rId5"/>
                  <a:stretch>
                    <a:fillRect r="-2618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655840" y="4444395"/>
                <a:ext cx="6984776" cy="103874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173038" indent="-173038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映射过程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：通过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核函数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如</a:t>
                </a:r>
                <a:r>
                  <a:rPr lang="zh-CN" altLang="en-US" sz="1800" b="1" dirty="0">
                    <a:latin typeface="+mn-ea"/>
                    <a:ea typeface="+mn-ea"/>
                  </a:rPr>
                  <a:t>多项式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核、径向基核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实现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173038" indent="-173038">
                  <a:lnSpc>
                    <a:spcPts val="2500"/>
                  </a:lnSpc>
                  <a:buClr>
                    <a:srgbClr val="FF0000"/>
                  </a:buClr>
                  <a:buSzPct val="80000"/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使用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核函数</a:t>
                </a:r>
                <a:r>
                  <a:rPr lang="zh-CN" altLang="en-US" sz="1800" b="1" dirty="0">
                    <a:latin typeface="+mn-ea"/>
                    <a:ea typeface="+mn-ea"/>
                  </a:rPr>
                  <a:t>映射到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高维空间</a:t>
                </a:r>
                <a:r>
                  <a:rPr lang="zh-CN" altLang="en-US" sz="1800" b="1" dirty="0">
                    <a:latin typeface="+mn-ea"/>
                    <a:ea typeface="+mn-ea"/>
                  </a:rPr>
                  <a:t>后，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1800" b="1" dirty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过程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，实际是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寻找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最优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，使在高维</a:t>
                </a:r>
                <a:r>
                  <a:rPr lang="zh-CN" altLang="en-US" sz="1800" b="1" dirty="0">
                    <a:latin typeface="+mn-ea"/>
                    <a:ea typeface="+mn-ea"/>
                  </a:rPr>
                  <a:t>空间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中，超平面能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最大化</a:t>
                </a:r>
                <a:r>
                  <a:rPr lang="zh-CN" altLang="en-US" sz="1800" b="1" dirty="0">
                    <a:latin typeface="+mn-ea"/>
                    <a:ea typeface="+mn-ea"/>
                  </a:rPr>
                  <a:t>两类样本之间的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间隔</a:t>
                </a:r>
                <a:r>
                  <a:rPr lang="zh-CN" altLang="en-US" sz="18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840" y="4444395"/>
                <a:ext cx="6984776" cy="1038746"/>
              </a:xfrm>
              <a:prstGeom prst="rect">
                <a:avLst/>
              </a:prstGeom>
              <a:blipFill>
                <a:blip r:embed="rId6"/>
                <a:stretch>
                  <a:fillRect l="-1394" t="-6977" r="-1394" b="-872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8815249" y="440024"/>
            <a:ext cx="1184339" cy="1119199"/>
            <a:chOff x="8815249" y="440024"/>
            <a:chExt cx="1184339" cy="1119199"/>
          </a:xfrm>
        </p:grpSpPr>
        <p:grpSp>
          <p:nvGrpSpPr>
            <p:cNvPr id="8" name="组合 7"/>
            <p:cNvGrpSpPr/>
            <p:nvPr/>
          </p:nvGrpSpPr>
          <p:grpSpPr>
            <a:xfrm>
              <a:off x="9048331" y="440024"/>
              <a:ext cx="790188" cy="1119199"/>
              <a:chOff x="9048331" y="440024"/>
              <a:chExt cx="790188" cy="1119199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" name="文本框 2"/>
                  <p:cNvSpPr txBox="1"/>
                  <p:nvPr/>
                </p:nvSpPr>
                <p:spPr>
                  <a:xfrm>
                    <a:off x="9048331" y="1282224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8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" name="文本框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048331" y="1282224"/>
                    <a:ext cx="322139" cy="276999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5660" r="-5660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9516380" y="440024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800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5" name="文本框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6380" y="440024"/>
                    <a:ext cx="322139" cy="2769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660" r="-5660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13" name="组合 12"/>
            <p:cNvGrpSpPr/>
            <p:nvPr/>
          </p:nvGrpSpPr>
          <p:grpSpPr>
            <a:xfrm>
              <a:off x="8815249" y="459300"/>
              <a:ext cx="1184339" cy="730332"/>
              <a:chOff x="8815249" y="459300"/>
              <a:chExt cx="1184339" cy="73033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9677449" y="912633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800" b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677449" y="912633"/>
                    <a:ext cx="322139" cy="2769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5769" r="-7692" b="-2222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文本框 18"/>
                  <p:cNvSpPr txBox="1"/>
                  <p:nvPr/>
                </p:nvSpPr>
                <p:spPr>
                  <a:xfrm>
                    <a:off x="8815249" y="459300"/>
                    <a:ext cx="322139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sz="1800" b="1" dirty="0">
                      <a:solidFill>
                        <a:srgbClr val="0000FF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9" name="文本框 1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15249" y="459300"/>
                    <a:ext cx="322139" cy="2769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5660" r="-5660" b="-1956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461227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70580" y="931870"/>
                <a:ext cx="11486060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⑴、选择核函数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对于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XOR</a:t>
                </a:r>
                <a:r>
                  <a:rPr lang="zh-CN" altLang="en-US" sz="2000" b="1" dirty="0">
                    <a:latin typeface="+mn-ea"/>
                    <a:ea typeface="+mn-ea"/>
                  </a:rPr>
                  <a:t>问题，常用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多项式核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表示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𝑲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𝜸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𝒚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sup>
                    </m:sSup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式中“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𝜸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核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系数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；“</a:t>
                </a:r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常数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项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通常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为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；“</a:t>
                </a:r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”是</a:t>
                </a:r>
                <a:r>
                  <a:rPr lang="zh-CN" altLang="en-US" sz="2000" b="1" dirty="0">
                    <a:latin typeface="+mn-ea"/>
                    <a:ea typeface="+mn-ea"/>
                  </a:rPr>
                  <a:t>多项式的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度数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对于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XOR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，通常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d=2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931870"/>
                <a:ext cx="11486060" cy="1154162"/>
              </a:xfrm>
              <a:prstGeom prst="rect">
                <a:avLst/>
              </a:prstGeom>
              <a:blipFill>
                <a:blip r:embed="rId2"/>
                <a:stretch>
                  <a:fillRect l="-1380" t="-4762" r="-584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2643" y="359133"/>
                <a:ext cx="2338981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b="1" dirty="0" smtClean="0">
                    <a:latin typeface="+mn-ea"/>
                    <a:ea typeface="+mn-ea"/>
                  </a:rPr>
                  <a:t>选择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zh-CN" altLang="en-US" b="1" i="1">
                        <a:latin typeface="Cambria Math" panose="02040503050406030204" pitchFamily="18" charset="0"/>
                        <a:ea typeface="+mn-ea"/>
                      </a:rPr>
                      <m:t>、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b="1" dirty="0" smtClean="0">
                    <a:latin typeface="+mn-ea"/>
                    <a:ea typeface="+mn-ea"/>
                  </a:rPr>
                  <a:t>的步骤</a:t>
                </a:r>
                <a:endParaRPr lang="zh-CN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643" y="359133"/>
                <a:ext cx="2338981" cy="369332"/>
              </a:xfrm>
              <a:prstGeom prst="rect">
                <a:avLst/>
              </a:prstGeom>
              <a:blipFill>
                <a:blip r:embed="rId3"/>
                <a:stretch>
                  <a:fillRect l="-7813" t="-31667" r="-5469" b="-4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70579" y="2276872"/>
                <a:ext cx="11376769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⑵、训练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SVM</a:t>
                </a: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使用</a:t>
                </a:r>
                <a:r>
                  <a:rPr lang="zh-CN" altLang="en-US" sz="2000" b="1" dirty="0">
                    <a:latin typeface="+mn-ea"/>
                    <a:ea typeface="+mn-ea"/>
                  </a:rPr>
                  <a:t>选择的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核函数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及其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训练算法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如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SMO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Sequential Minimal Optimization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训练模型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>
                    <a:latin typeface="+mn-ea"/>
                    <a:ea typeface="+mn-ea"/>
                  </a:rPr>
                  <a:t>过程中，算法会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调整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，以便找到一个最优的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超平面。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高维</a:t>
                </a:r>
                <a:r>
                  <a:rPr lang="zh-CN" altLang="en-US" sz="2000" b="1" dirty="0">
                    <a:latin typeface="+mn-ea"/>
                    <a:ea typeface="+mn-ea"/>
                  </a:rPr>
                  <a:t>空间中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最大化间隔）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9" y="2276872"/>
                <a:ext cx="11376769" cy="1154162"/>
              </a:xfrm>
              <a:prstGeom prst="rect">
                <a:avLst/>
              </a:prstGeom>
              <a:blipFill>
                <a:blip r:embed="rId4"/>
                <a:stretch>
                  <a:fillRect l="-1393" t="-4762" r="-482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1271464" y="3498790"/>
            <a:ext cx="6408712" cy="641201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本质</a:t>
            </a:r>
            <a:r>
              <a:rPr lang="zh-CN" altLang="en-US" sz="1800" b="1" dirty="0">
                <a:latin typeface="+mn-ea"/>
                <a:ea typeface="+mn-ea"/>
              </a:rPr>
              <a:t>：凸二次规划</a:t>
            </a:r>
            <a:r>
              <a:rPr lang="zh-CN" altLang="en-US" sz="1800" b="1" dirty="0" smtClean="0">
                <a:latin typeface="+mn-ea"/>
                <a:ea typeface="+mn-ea"/>
              </a:rPr>
              <a:t>问题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73038" indent="-173038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sz="1800" b="1" dirty="0" smtClean="0">
                <a:latin typeface="+mn-ea"/>
                <a:ea typeface="+mn-ea"/>
              </a:rPr>
              <a:t>：求解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1800" b="1" dirty="0" smtClean="0">
                <a:latin typeface="+mn-ea"/>
                <a:ea typeface="+mn-ea"/>
              </a:rPr>
              <a:t>二次规划“对偶”问题</a:t>
            </a:r>
            <a:r>
              <a:rPr lang="zh-CN" altLang="en-US" sz="1800" b="1" dirty="0">
                <a:latin typeface="+mn-ea"/>
                <a:ea typeface="+mn-ea"/>
              </a:rPr>
              <a:t>的优化</a:t>
            </a:r>
            <a:r>
              <a:rPr lang="zh-CN" altLang="en-US" sz="1800" b="1" dirty="0" smtClean="0">
                <a:latin typeface="+mn-ea"/>
                <a:ea typeface="+mn-ea"/>
              </a:rPr>
              <a:t>算法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启发式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70578" y="4437112"/>
                <a:ext cx="11270038" cy="15388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⑶、求解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>
                    <a:latin typeface="+mn-ea"/>
                    <a:ea typeface="+mn-ea"/>
                  </a:rPr>
                  <a:t>完成后，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会</a:t>
                </a:r>
                <a:r>
                  <a:rPr lang="zh-CN" altLang="en-US" sz="2000" b="1" dirty="0">
                    <a:latin typeface="+mn-ea"/>
                    <a:ea typeface="+mn-ea"/>
                  </a:rPr>
                  <a:t>输出最优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值。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对应高维</a:t>
                </a:r>
                <a:r>
                  <a:rPr lang="zh-CN" altLang="en-US" sz="2000" b="1" dirty="0">
                    <a:latin typeface="+mn-ea"/>
                    <a:ea typeface="+mn-ea"/>
                  </a:rPr>
                  <a:t>空间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中最</a:t>
                </a:r>
                <a:r>
                  <a:rPr lang="zh-CN" altLang="en-US" sz="2000" b="1" dirty="0">
                    <a:latin typeface="+mn-ea"/>
                    <a:ea typeface="+mn-ea"/>
                  </a:rPr>
                  <a:t>优超平面的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参数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</a:p>
              <a:p>
                <a:pPr marL="809625" indent="-277813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</a:rPr>
                  <a:t>实际应用中，</a:t>
                </a:r>
                <a:r>
                  <a:rPr lang="zh-CN" altLang="en-US" sz="2000" b="1" dirty="0" smtClean="0">
                    <a:latin typeface="+mn-ea"/>
                  </a:rPr>
                  <a:t>通常无需手动</a:t>
                </a:r>
                <a:r>
                  <a:rPr lang="zh-CN" altLang="en-US" sz="2000" b="1" dirty="0">
                    <a:latin typeface="+mn-ea"/>
                  </a:rPr>
                  <a:t>选择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初始值</a:t>
                </a:r>
                <a:r>
                  <a:rPr lang="zh-CN" altLang="en-US" sz="2000" b="1" dirty="0" smtClean="0">
                    <a:latin typeface="+mn-ea"/>
                  </a:rPr>
                  <a:t>，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2000" b="1" dirty="0">
                    <a:latin typeface="+mn-ea"/>
                  </a:rPr>
                  <a:t>训练算法会自动</a:t>
                </a:r>
                <a:r>
                  <a:rPr lang="zh-CN" altLang="en-US" sz="2000" b="1" dirty="0" smtClean="0">
                    <a:latin typeface="+mn-ea"/>
                  </a:rPr>
                  <a:t>进行计算</a:t>
                </a:r>
                <a:r>
                  <a:rPr lang="zh-CN" altLang="en-US" sz="2000" b="1" dirty="0">
                    <a:latin typeface="+mn-ea"/>
                  </a:rPr>
                  <a:t>。训练算法会考虑所有训练样本，并调整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以</a:t>
                </a:r>
                <a:r>
                  <a:rPr lang="zh-CN" altLang="en-US" sz="2000" b="1" dirty="0">
                    <a:latin typeface="+mn-ea"/>
                  </a:rPr>
                  <a:t>找到最优解</a:t>
                </a:r>
                <a:r>
                  <a:rPr lang="zh-CN" altLang="en-US" sz="2000" b="1" dirty="0" smtClean="0">
                    <a:latin typeface="+mn-ea"/>
                  </a:rPr>
                  <a:t>。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8" y="4437112"/>
                <a:ext cx="11270038" cy="1538883"/>
              </a:xfrm>
              <a:prstGeom prst="rect">
                <a:avLst/>
              </a:prstGeom>
              <a:blipFill>
                <a:blip r:embed="rId5"/>
                <a:stretch>
                  <a:fillRect l="-1406" t="-3571" r="-757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2555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84218" y="393858"/>
            <a:ext cx="902415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初始超平面</a:t>
            </a:r>
            <a:r>
              <a:rPr lang="zh-CN" altLang="en-US" sz="2000" b="1" dirty="0">
                <a:latin typeface="+mn-ea"/>
                <a:ea typeface="+mn-ea"/>
              </a:rPr>
              <a:t>由权重向量</a:t>
            </a:r>
            <a:r>
              <a:rPr lang="en-US" altLang="zh-CN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000" b="1" dirty="0">
                <a:latin typeface="+mn-ea"/>
                <a:ea typeface="+mn-ea"/>
              </a:rPr>
              <a:t>和偏置项</a:t>
            </a:r>
            <a:r>
              <a:rPr lang="en-US" altLang="zh-CN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 smtClean="0">
                <a:latin typeface="+mn-ea"/>
                <a:ea typeface="+mn-ea"/>
              </a:rPr>
              <a:t>确定，那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如何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确定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初始的</a:t>
            </a:r>
            <a:r>
              <a:rPr lang="zh-CN" altLang="en-US" sz="2000" b="1" dirty="0">
                <a:latin typeface="+mn-ea"/>
                <a:ea typeface="+mn-ea"/>
              </a:rPr>
              <a:t>权重</a:t>
            </a:r>
            <a:r>
              <a:rPr lang="en-US" altLang="zh-CN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000" b="1" dirty="0">
                <a:latin typeface="+mn-ea"/>
                <a:ea typeface="+mn-ea"/>
              </a:rPr>
              <a:t>和偏置项</a:t>
            </a:r>
            <a:r>
              <a:rPr lang="en-US" altLang="zh-CN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000" b="1" dirty="0" smtClean="0"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latin typeface="+mn-ea"/>
                <a:ea typeface="+mn-ea"/>
              </a:rPr>
              <a:t>？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0579" y="971711"/>
                <a:ext cx="11376770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机器学习</a:t>
                </a:r>
                <a:r>
                  <a:rPr lang="zh-CN" altLang="en-US" sz="2000" b="1" dirty="0">
                    <a:latin typeface="+mn-ea"/>
                    <a:ea typeface="+mn-ea"/>
                  </a:rPr>
                  <a:t>和神经网络中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在</a:t>
                </a:r>
                <a:r>
                  <a:rPr lang="zh-CN" altLang="en-US" sz="2000" b="1" u="wavyDbl" dirty="0">
                    <a:latin typeface="+mn-ea"/>
                    <a:ea typeface="+mn-ea"/>
                  </a:rPr>
                  <a:t>训练开始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前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即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需要设定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，且参数的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初始化方式</a:t>
                </a:r>
                <a:r>
                  <a:rPr lang="zh-CN" altLang="en-US" sz="2000" b="1" dirty="0">
                    <a:latin typeface="+mn-ea"/>
                    <a:ea typeface="+mn-ea"/>
                  </a:rPr>
                  <a:t>对模型的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训练过程</a:t>
                </a:r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最终性能</a:t>
                </a:r>
                <a:r>
                  <a:rPr lang="zh-CN" altLang="en-US" sz="2000" b="1" dirty="0">
                    <a:latin typeface="+mn-ea"/>
                    <a:ea typeface="+mn-ea"/>
                  </a:rPr>
                  <a:t>有重要影响。</a:t>
                </a: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9" y="971711"/>
                <a:ext cx="11376770" cy="769441"/>
              </a:xfrm>
              <a:prstGeom prst="rect">
                <a:avLst/>
              </a:prstGeom>
              <a:blipFill>
                <a:blip r:embed="rId2"/>
                <a:stretch>
                  <a:fillRect l="-1018" t="-7087" b="-1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0578" y="1821674"/>
                <a:ext cx="11558069" cy="769441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假设有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一个简单的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二维线性分类</a:t>
                </a:r>
                <a:r>
                  <a:rPr lang="zh-CN" altLang="en-US" sz="2000" b="1" dirty="0">
                    <a:latin typeface="+mn-ea"/>
                    <a:ea typeface="+mn-ea"/>
                  </a:rPr>
                  <a:t>问题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输入数据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是一个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二维向量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是一个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二分类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标签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(0/1)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。想</a:t>
                </a:r>
                <a:r>
                  <a:rPr lang="zh-CN" altLang="en-US" sz="2000" b="1" dirty="0">
                    <a:latin typeface="+mn-ea"/>
                    <a:ea typeface="+mn-ea"/>
                  </a:rPr>
                  <a:t>要训练一个线性分类器，其决策边界是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一条直线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二</a:t>
                </a:r>
                <a:r>
                  <a:rPr lang="zh-CN" altLang="en-US" sz="2000" b="1" dirty="0">
                    <a:latin typeface="+mn-ea"/>
                    <a:ea typeface="+mn-ea"/>
                  </a:rPr>
                  <a:t>维空间中，直线就是一个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超平面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78" y="1821674"/>
                <a:ext cx="11558069" cy="769441"/>
              </a:xfrm>
              <a:prstGeom prst="rect">
                <a:avLst/>
              </a:prstGeom>
              <a:blipFill>
                <a:blip r:embed="rId3"/>
                <a:stretch>
                  <a:fillRect l="-948" t="-6250" r="-1264" b="-10938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16964" y="2760336"/>
                <a:ext cx="11665295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1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、确定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权重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向量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（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的维度应与输入数据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的维度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匹配，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是二维向量，所以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也应该是二维向量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  <a:p>
                <a:pPr marL="173038" indent="-173038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000" b="1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随机初始化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可从</a:t>
                </a:r>
                <a:r>
                  <a:rPr lang="zh-CN" altLang="en-US" sz="2000" b="1" dirty="0">
                    <a:latin typeface="+mn-ea"/>
                    <a:ea typeface="+mn-ea"/>
                  </a:rPr>
                  <a:t>某个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分布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如高斯分布、均匀分布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>
                    <a:latin typeface="+mn-ea"/>
                    <a:ea typeface="+mn-ea"/>
                  </a:rPr>
                  <a:t>随机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抽取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如可从</a:t>
                </a:r>
                <a:r>
                  <a:rPr lang="zh-CN" altLang="en-US" sz="2000" b="1" dirty="0">
                    <a:latin typeface="+mn-ea"/>
                    <a:ea typeface="+mn-ea"/>
                  </a:rPr>
                  <a:t>均值为</a:t>
                </a:r>
                <a:r>
                  <a:rPr lang="en-US" altLang="zh-CN" sz="2000" b="1" dirty="0">
                    <a:latin typeface="+mn-ea"/>
                    <a:ea typeface="+mn-ea"/>
                  </a:rPr>
                  <a:t>0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，方差为</a:t>
                </a:r>
                <a:r>
                  <a:rPr lang="en-US" altLang="zh-CN" sz="2000" b="1" dirty="0">
                    <a:latin typeface="+mn-ea"/>
                    <a:ea typeface="+mn-ea"/>
                  </a:rPr>
                  <a:t>1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的高斯分布中随机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抽取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的两个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分量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，假设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随机抽取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为：</a:t>
                </a:r>
                <a:r>
                  <a:rPr lang="en-US" altLang="zh-CN" sz="2000" b="1" dirty="0">
                    <a:latin typeface="+mn-ea"/>
                    <a:ea typeface="+mn-ea"/>
                  </a:rPr>
                  <a:t>[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0.2, -0.5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]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4" y="2760336"/>
                <a:ext cx="11665295" cy="1154162"/>
              </a:xfrm>
              <a:prstGeom prst="rect">
                <a:avLst/>
              </a:prstGeom>
              <a:blipFill>
                <a:blip r:embed="rId4"/>
                <a:stretch>
                  <a:fillRect l="-1358" t="-4762" b="-95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/>
          <p:cNvSpPr/>
          <p:nvPr/>
        </p:nvSpPr>
        <p:spPr>
          <a:xfrm>
            <a:off x="493508" y="3984472"/>
            <a:ext cx="11377263" cy="22895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6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原因：</a:t>
            </a: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对称性</a:t>
            </a:r>
            <a:r>
              <a:rPr lang="zh-CN" altLang="zh-CN" sz="1800" b="1" dirty="0">
                <a:latin typeface="+mn-ea"/>
                <a:ea typeface="+mn-ea"/>
              </a:rPr>
              <a:t>和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均匀性</a:t>
            </a:r>
            <a:r>
              <a:rPr lang="zh-CN" altLang="zh-CN" sz="1800" b="1" dirty="0" smtClean="0">
                <a:latin typeface="+mn-ea"/>
                <a:ea typeface="+mn-ea"/>
              </a:rPr>
              <a:t>：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正负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权重被选中的概率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相同</a:t>
            </a:r>
            <a:r>
              <a:rPr lang="zh-CN" altLang="zh-CN" sz="1800" b="1" dirty="0" smtClean="0">
                <a:latin typeface="+mn-ea"/>
                <a:ea typeface="+mn-ea"/>
              </a:rPr>
              <a:t>，有助于</a:t>
            </a:r>
            <a:r>
              <a:rPr lang="zh-CN" altLang="zh-CN" sz="1800" b="1" dirty="0">
                <a:latin typeface="+mn-ea"/>
                <a:ea typeface="+mn-ea"/>
              </a:rPr>
              <a:t>算法在训练开始时不会</a:t>
            </a:r>
            <a:r>
              <a:rPr lang="zh-CN" altLang="zh-CN" sz="1800" b="1" dirty="0" smtClean="0">
                <a:latin typeface="+mn-ea"/>
                <a:ea typeface="+mn-ea"/>
              </a:rPr>
              <a:t>偏向某</a:t>
            </a:r>
            <a:r>
              <a:rPr lang="zh-CN" altLang="zh-CN" sz="1800" b="1" dirty="0">
                <a:latin typeface="+mn-ea"/>
                <a:ea typeface="+mn-ea"/>
              </a:rPr>
              <a:t>一类</a:t>
            </a:r>
            <a:r>
              <a:rPr lang="zh-CN" altLang="zh-CN" sz="1800" b="1" dirty="0" smtClean="0">
                <a:latin typeface="+mn-ea"/>
                <a:ea typeface="+mn-ea"/>
              </a:rPr>
              <a:t>数据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⑵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标准化</a:t>
            </a:r>
            <a:r>
              <a:rPr lang="zh-CN" altLang="zh-CN" sz="1800" b="1" dirty="0" smtClean="0">
                <a:latin typeface="+mn-ea"/>
                <a:ea typeface="+mn-ea"/>
              </a:rPr>
              <a:t>：确保初始权重值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zh-CN" sz="1800" b="1" dirty="0" smtClean="0">
                <a:latin typeface="+mn-ea"/>
                <a:ea typeface="+mn-ea"/>
              </a:rPr>
              <a:t>标准化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zh-CN" sz="1800" b="1" dirty="0" smtClean="0">
                <a:latin typeface="+mn-ea"/>
                <a:ea typeface="+mn-ea"/>
              </a:rPr>
              <a:t>有助于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避免权重初始值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过大</a:t>
            </a:r>
            <a:r>
              <a:rPr lang="en-US" altLang="zh-CN" sz="1800" b="1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或过小</a:t>
            </a:r>
            <a:r>
              <a:rPr lang="en-US" altLang="zh-CN" sz="1800" b="1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zh-CN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而</a:t>
            </a:r>
            <a:r>
              <a:rPr lang="zh-CN" altLang="zh-CN" sz="1800" b="1" dirty="0" smtClean="0">
                <a:latin typeface="+mn-ea"/>
                <a:ea typeface="+mn-ea"/>
              </a:rPr>
              <a:t>在</a:t>
            </a:r>
            <a:r>
              <a:rPr lang="zh-CN" altLang="zh-CN" sz="1800" b="1" dirty="0">
                <a:latin typeface="+mn-ea"/>
                <a:ea typeface="+mn-ea"/>
              </a:rPr>
              <a:t>训练过程中占据</a:t>
            </a:r>
            <a:r>
              <a:rPr lang="zh-CN" altLang="zh-CN" sz="1800" b="1" dirty="0" smtClean="0">
                <a:latin typeface="+mn-ea"/>
                <a:ea typeface="+mn-ea"/>
              </a:rPr>
              <a:t>主导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  </a:t>
            </a:r>
            <a:r>
              <a:rPr lang="zh-CN" altLang="zh-CN" sz="1800" b="1" dirty="0" smtClean="0">
                <a:latin typeface="+mn-ea"/>
                <a:ea typeface="+mn-ea"/>
              </a:rPr>
              <a:t>地位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zh-CN" sz="1800" b="1" dirty="0">
                <a:latin typeface="+mn-ea"/>
                <a:ea typeface="+mn-ea"/>
              </a:rPr>
              <a:t>大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zh-CN" sz="1800" b="1" dirty="0" smtClean="0">
                <a:latin typeface="+mn-ea"/>
                <a:ea typeface="+mn-ea"/>
              </a:rPr>
              <a:t>或</a:t>
            </a:r>
            <a:r>
              <a:rPr lang="zh-CN" altLang="zh-CN" sz="1800" b="1" dirty="0">
                <a:latin typeface="+mn-ea"/>
                <a:ea typeface="+mn-ea"/>
              </a:rPr>
              <a:t>过早被忽略</a:t>
            </a:r>
            <a:r>
              <a:rPr lang="en-US" altLang="zh-CN" sz="1800" b="1" dirty="0">
                <a:latin typeface="+mn-ea"/>
                <a:ea typeface="+mn-ea"/>
              </a:rPr>
              <a:t>(</a:t>
            </a:r>
            <a:r>
              <a:rPr lang="zh-CN" altLang="zh-CN" sz="1800" b="1" dirty="0">
                <a:latin typeface="+mn-ea"/>
                <a:ea typeface="+mn-ea"/>
              </a:rPr>
              <a:t>小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  <a:r>
              <a:rPr lang="zh-CN" altLang="zh-CN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en-US" altLang="zh-CN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</a:t>
            </a: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避免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局部最小值</a:t>
            </a:r>
            <a:r>
              <a:rPr lang="zh-CN" altLang="zh-CN" sz="1800" b="1" dirty="0" smtClean="0">
                <a:latin typeface="+mn-ea"/>
                <a:ea typeface="+mn-ea"/>
              </a:rPr>
              <a:t>：有助于</a:t>
            </a:r>
            <a:r>
              <a:rPr lang="zh-CN" altLang="zh-CN" sz="1800" b="1" dirty="0">
                <a:latin typeface="+mn-ea"/>
                <a:ea typeface="+mn-ea"/>
              </a:rPr>
              <a:t>算法在训练过程中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探索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更多参数空间</a:t>
            </a:r>
            <a:r>
              <a:rPr lang="zh-CN" altLang="zh-CN" sz="1800" b="1" dirty="0">
                <a:latin typeface="+mn-ea"/>
                <a:ea typeface="+mn-ea"/>
              </a:rPr>
              <a:t>，增加找到全局最优解的可能性，而</a:t>
            </a:r>
            <a:r>
              <a:rPr lang="zh-CN" altLang="zh-CN" sz="1800" b="1" dirty="0" smtClean="0">
                <a:latin typeface="+mn-ea"/>
                <a:ea typeface="+mn-ea"/>
              </a:rPr>
              <a:t>不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          </a:t>
            </a:r>
            <a:r>
              <a:rPr lang="zh-CN" altLang="zh-CN" sz="1800" b="1" dirty="0" smtClean="0">
                <a:latin typeface="+mn-ea"/>
                <a:ea typeface="+mn-ea"/>
              </a:rPr>
              <a:t>是</a:t>
            </a:r>
            <a:r>
              <a:rPr lang="zh-CN" altLang="zh-CN" sz="1800" b="1" dirty="0">
                <a:latin typeface="+mn-ea"/>
                <a:ea typeface="+mn-ea"/>
              </a:rPr>
              <a:t>陷入局部最小值</a:t>
            </a:r>
            <a:r>
              <a:rPr lang="zh-CN" altLang="zh-CN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⑷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简化调试</a:t>
            </a:r>
            <a:r>
              <a:rPr lang="zh-CN" altLang="zh-CN" sz="1800" b="1" dirty="0" smtClean="0">
                <a:latin typeface="+mn-ea"/>
                <a:ea typeface="+mn-ea"/>
              </a:rPr>
              <a:t>：算法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性能</a:t>
            </a:r>
            <a:r>
              <a:rPr lang="zh-CN" altLang="zh-CN" sz="1800" b="1" dirty="0">
                <a:latin typeface="+mn-ea"/>
                <a:ea typeface="+mn-ea"/>
              </a:rPr>
              <a:t>不会</a:t>
            </a:r>
            <a:r>
              <a:rPr lang="zh-CN" altLang="zh-CN" sz="1800" b="1" dirty="0" smtClean="0">
                <a:latin typeface="+mn-ea"/>
                <a:ea typeface="+mn-ea"/>
              </a:rPr>
              <a:t>因初始</a:t>
            </a:r>
            <a:r>
              <a:rPr lang="zh-CN" altLang="zh-CN" sz="1800" b="1" dirty="0">
                <a:latin typeface="+mn-ea"/>
                <a:ea typeface="+mn-ea"/>
              </a:rPr>
              <a:t>权重</a:t>
            </a:r>
            <a:r>
              <a:rPr lang="zh-CN" altLang="zh-CN" sz="1800" b="1" dirty="0" smtClean="0">
                <a:latin typeface="+mn-ea"/>
                <a:ea typeface="+mn-ea"/>
              </a:rPr>
              <a:t>不同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zh-CN" sz="1800" b="1" dirty="0" smtClean="0">
                <a:latin typeface="+mn-ea"/>
                <a:ea typeface="+mn-ea"/>
              </a:rPr>
              <a:t>而</a:t>
            </a:r>
            <a:r>
              <a:rPr lang="zh-CN" altLang="en-US" sz="1800" b="1" dirty="0" smtClean="0">
                <a:latin typeface="+mn-ea"/>
                <a:ea typeface="+mn-ea"/>
              </a:rPr>
              <a:t>产生</a:t>
            </a:r>
            <a:r>
              <a:rPr lang="zh-CN" altLang="zh-CN" sz="1800" b="1" dirty="0" smtClean="0">
                <a:latin typeface="+mn-ea"/>
                <a:ea typeface="+mn-ea"/>
              </a:rPr>
              <a:t>太</a:t>
            </a:r>
            <a:r>
              <a:rPr lang="zh-CN" altLang="zh-CN" sz="1800" b="1" dirty="0">
                <a:latin typeface="+mn-ea"/>
                <a:ea typeface="+mn-ea"/>
              </a:rPr>
              <a:t>大</a:t>
            </a:r>
            <a:r>
              <a:rPr lang="zh-CN" altLang="zh-CN" sz="1800" b="1" dirty="0" smtClean="0">
                <a:latin typeface="+mn-ea"/>
                <a:ea typeface="+mn-ea"/>
              </a:rPr>
              <a:t>差异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6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⑸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实践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经验</a:t>
            </a:r>
            <a:r>
              <a:rPr lang="zh-CN" altLang="zh-CN" sz="1800" b="1" dirty="0" smtClean="0">
                <a:latin typeface="+mn-ea"/>
                <a:ea typeface="+mn-ea"/>
              </a:rPr>
              <a:t>：实践证明有效，许多</a:t>
            </a:r>
            <a:r>
              <a:rPr lang="zh-CN" altLang="zh-CN" sz="1800" b="1" dirty="0">
                <a:latin typeface="+mn-ea"/>
                <a:ea typeface="+mn-ea"/>
              </a:rPr>
              <a:t>机器学习任务</a:t>
            </a:r>
            <a:r>
              <a:rPr lang="zh-CN" altLang="zh-CN" sz="1800" b="1" dirty="0" smtClean="0">
                <a:latin typeface="+mn-ea"/>
                <a:ea typeface="+mn-ea"/>
              </a:rPr>
              <a:t>中广泛</a:t>
            </a:r>
            <a:r>
              <a:rPr lang="zh-CN" altLang="zh-CN" sz="1800" b="1" dirty="0">
                <a:latin typeface="+mn-ea"/>
                <a:ea typeface="+mn-ea"/>
              </a:rPr>
              <a:t>采用。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928728" y="5373216"/>
            <a:ext cx="3942043" cy="1128514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初始阶段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随机分配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权重向量</a:t>
            </a:r>
            <a:r>
              <a:rPr lang="en-US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  <a:cs typeface="Segoe UI" panose="020B0502040204020203" pitchFamily="34" charset="0"/>
              </a:rPr>
              <a:t>两个分量</a:t>
            </a:r>
            <a:r>
              <a:rPr lang="en-US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)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Segoe UI" panose="020B0502040204020203" pitchFamily="34" charset="0"/>
              </a:rPr>
              <a:t>初始值</a:t>
            </a:r>
            <a:r>
              <a:rPr lang="en-US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(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训练</a:t>
            </a:r>
            <a:r>
              <a:rPr lang="zh-CN" altLang="zh-CN" sz="1800" b="1" dirty="0">
                <a:latin typeface="+mn-ea"/>
                <a:ea typeface="+mn-ea"/>
                <a:cs typeface="Segoe UI" panose="020B0502040204020203" pitchFamily="34" charset="0"/>
              </a:rPr>
              <a:t>过程的起点</a:t>
            </a:r>
            <a:r>
              <a:rPr lang="en-US" altLang="zh-CN" sz="1800" b="1" dirty="0">
                <a:latin typeface="+mn-ea"/>
                <a:ea typeface="+mn-ea"/>
                <a:cs typeface="Segoe UI" panose="020B0502040204020203" pitchFamily="34" charset="0"/>
              </a:rPr>
              <a:t>)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  <a:cs typeface="Segoe UI" panose="020B0502040204020203" pitchFamily="34" charset="0"/>
              </a:rPr>
              <a:t>后续再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通过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梯度下降</a:t>
            </a:r>
            <a:r>
              <a:rPr lang="en-US" altLang="zh-CN" sz="1800" b="1" dirty="0">
                <a:latin typeface="+mn-ea"/>
                <a:ea typeface="+mn-ea"/>
                <a:cs typeface="Segoe UI" panose="020B0502040204020203" pitchFamily="34" charset="0"/>
              </a:rPr>
              <a:t>(</a:t>
            </a:r>
            <a:r>
              <a:rPr lang="zh-CN" altLang="zh-CN" sz="1800" b="1" dirty="0">
                <a:latin typeface="+mn-ea"/>
                <a:ea typeface="+mn-ea"/>
                <a:cs typeface="Segoe UI" panose="020B0502040204020203" pitchFamily="34" charset="0"/>
              </a:rPr>
              <a:t>或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其他</a:t>
            </a:r>
            <a:r>
              <a:rPr lang="en-US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)</a:t>
            </a:r>
            <a:r>
              <a:rPr lang="zh-CN" altLang="zh-CN" sz="1800" b="1" dirty="0">
                <a:latin typeface="+mn-ea"/>
                <a:ea typeface="+mn-ea"/>
                <a:cs typeface="Segoe UI" panose="020B0502040204020203" pitchFamily="34" charset="0"/>
              </a:rPr>
              <a:t>不断调整</a:t>
            </a:r>
            <a:r>
              <a:rPr lang="zh-CN" altLang="zh-CN" sz="1800" b="1" dirty="0" smtClean="0">
                <a:latin typeface="+mn-ea"/>
                <a:ea typeface="+mn-ea"/>
                <a:cs typeface="Segoe UI" panose="020B0502040204020203" pitchFamily="34" charset="0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  <a:cs typeface="Segoe UI" panose="020B0502040204020203" pitchFamily="34" charset="0"/>
              </a:rPr>
              <a:t>通过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最小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化损失函数</a:t>
            </a:r>
            <a:r>
              <a:rPr lang="zh-CN" altLang="zh-CN" sz="1800" b="1" dirty="0">
                <a:latin typeface="+mn-ea"/>
                <a:ea typeface="+mn-ea"/>
                <a:cs typeface="Segoe UI" panose="020B0502040204020203" pitchFamily="34" charset="0"/>
              </a:rPr>
              <a:t>并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找到最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优权重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Segoe UI" panose="020B0502040204020203" pitchFamily="34" charset="0"/>
              </a:rPr>
              <a:t>向量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43193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8" grpId="0"/>
      <p:bldP spid="9" grpId="0"/>
      <p:bldP spid="12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70580" y="476672"/>
                <a:ext cx="9037788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2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确定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偏置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 （偏置项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是一个标量，它决定了</a:t>
                </a:r>
                <a:r>
                  <a:rPr lang="zh-CN" altLang="en-US" sz="2000" b="1" u="wavyDbl" dirty="0">
                    <a:latin typeface="+mn-ea"/>
                    <a:ea typeface="+mn-ea"/>
                  </a:rPr>
                  <a:t>超平面相对于原点的偏移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  <a:p>
                <a:pPr marL="266700" indent="-266700">
                  <a:lnSpc>
                    <a:spcPts val="32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零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：大多数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情况下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可将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初始化为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0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。（简单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且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常用）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476672"/>
                <a:ext cx="9037788" cy="769441"/>
              </a:xfrm>
              <a:prstGeom prst="rect">
                <a:avLst/>
              </a:prstGeom>
              <a:blipFill>
                <a:blip r:embed="rId2"/>
                <a:stretch>
                  <a:fillRect l="-1754" t="-4762" r="-1484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16964" y="1484784"/>
                <a:ext cx="10315540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初始超平面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现在已经</a:t>
                </a:r>
                <a:r>
                  <a:rPr lang="zh-CN" altLang="en-US" sz="2000" b="1" dirty="0">
                    <a:latin typeface="+mn-ea"/>
                    <a:ea typeface="+mn-ea"/>
                  </a:rPr>
                  <a:t>有了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权重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偏置项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则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初始超平面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方程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</m:oMath>
                </a14:m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4" y="1484784"/>
                <a:ext cx="10315540" cy="769441"/>
              </a:xfrm>
              <a:prstGeom prst="rect">
                <a:avLst/>
              </a:prstGeom>
              <a:blipFill>
                <a:blip r:embed="rId3"/>
                <a:stretch>
                  <a:fillRect l="-1537" t="-7143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839234" y="2302580"/>
                <a:ext cx="10908116" cy="655051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：方程</a:t>
                </a:r>
                <a:r>
                  <a:rPr lang="zh-CN" altLang="en-US" sz="1800" b="1" dirty="0">
                    <a:latin typeface="+mn-ea"/>
                    <a:ea typeface="+mn-ea"/>
                  </a:rPr>
                  <a:t>描述了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一条二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维空间中</a:t>
                </a:r>
                <a:r>
                  <a:rPr lang="zh-CN" altLang="en-US" sz="1800" b="1" dirty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直线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，它将空间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分隔为两部分。训练</a:t>
                </a:r>
                <a:r>
                  <a:rPr lang="zh-CN" altLang="en-US" sz="1800" b="1" dirty="0">
                    <a:latin typeface="+mn-ea"/>
                    <a:ea typeface="+mn-ea"/>
                  </a:rPr>
                  <a:t>开始时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，直线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超平面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>
                    <a:latin typeface="+mn-ea"/>
                    <a:ea typeface="+mn-ea"/>
                  </a:rPr>
                  <a:t>位置和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方向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en-US" altLang="zh-CN" sz="1800" b="1" dirty="0"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是随机的。（由</a:t>
                </a:r>
                <a:r>
                  <a:rPr lang="zh-CN" altLang="en-US" sz="1800" b="1" dirty="0">
                    <a:latin typeface="+mn-ea"/>
                    <a:ea typeface="+mn-ea"/>
                  </a:rPr>
                  <a:t>随机初始化的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权重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和偏置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项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确定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234" y="2302580"/>
                <a:ext cx="10908116" cy="655051"/>
              </a:xfrm>
              <a:prstGeom prst="rect">
                <a:avLst/>
              </a:prstGeom>
              <a:blipFill>
                <a:blip r:embed="rId4"/>
                <a:stretch>
                  <a:fillRect l="-1284" t="-8257" r="-614" b="-17431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6964" y="3236126"/>
                <a:ext cx="11376769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4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过程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训练</a:t>
                </a:r>
                <a:r>
                  <a:rPr lang="zh-CN" altLang="en-US" sz="2000" b="1" dirty="0">
                    <a:latin typeface="+mn-ea"/>
                    <a:ea typeface="+mn-ea"/>
                  </a:rPr>
                  <a:t>过程中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，使用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有标签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调整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权重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偏置项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，使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分类器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超平面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能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最好分隔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不同</a:t>
                </a:r>
                <a:r>
                  <a:rPr lang="zh-CN" altLang="en-US" sz="2000" b="1" dirty="0">
                    <a:latin typeface="+mn-ea"/>
                    <a:ea typeface="+mn-ea"/>
                  </a:rPr>
                  <a:t>类别的数据点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。（通常通过</a:t>
                </a:r>
                <a:r>
                  <a:rPr lang="zh-CN" altLang="en-US" sz="2000" b="1" dirty="0">
                    <a:latin typeface="+mn-ea"/>
                    <a:ea typeface="+mn-ea"/>
                  </a:rPr>
                  <a:t>梯度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下降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优化算法实现）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964" y="3236126"/>
                <a:ext cx="11376769" cy="1154162"/>
              </a:xfrm>
              <a:prstGeom prst="rect">
                <a:avLst/>
              </a:prstGeom>
              <a:blipFill>
                <a:blip r:embed="rId5"/>
                <a:stretch>
                  <a:fillRect l="-1393" t="-4762" r="-1286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370580" y="4449384"/>
                <a:ext cx="11560260" cy="1538883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注：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⑴、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随机性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：由于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权重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是随机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初始化，</a:t>
                </a:r>
                <a:r>
                  <a:rPr lang="zh-CN" altLang="en-US" sz="1800" b="1" dirty="0">
                    <a:latin typeface="+mn-ea"/>
                    <a:ea typeface="+mn-ea"/>
                  </a:rPr>
                  <a:t>所以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每次训练开始时</a:t>
                </a:r>
                <a:r>
                  <a:rPr lang="zh-CN" altLang="en-US" sz="1800" b="1" dirty="0">
                    <a:latin typeface="+mn-ea"/>
                    <a:ea typeface="+mn-ea"/>
                  </a:rPr>
                  <a:t>得到的超平面都会有所不同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模型性能波动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⑵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方法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：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除随机</a:t>
                </a:r>
                <a:r>
                  <a:rPr lang="zh-CN" altLang="en-US" sz="1800" b="1" dirty="0">
                    <a:latin typeface="+mn-ea"/>
                    <a:ea typeface="+mn-ea"/>
                  </a:rPr>
                  <a:t>初始化外，还有许多其他初始化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方法，可根据神经网络</a:t>
                </a:r>
                <a:r>
                  <a:rPr lang="zh-CN" altLang="en-US" sz="1800" b="1" dirty="0">
                    <a:latin typeface="+mn-ea"/>
                    <a:ea typeface="+mn-ea"/>
                  </a:rPr>
                  <a:t>的深度和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激活函数，</a:t>
                </a:r>
                <a:r>
                  <a:rPr lang="zh-CN" altLang="en-US" sz="1800" b="1" dirty="0">
                    <a:latin typeface="+mn-ea"/>
                    <a:ea typeface="+mn-ea"/>
                  </a:rPr>
                  <a:t>适当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选择。</a:t>
                </a:r>
                <a:endParaRPr lang="zh-CN" altLang="en-US" sz="1800" b="1" dirty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⑶、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数据预处理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：训练</a:t>
                </a:r>
                <a:r>
                  <a:rPr lang="zh-CN" altLang="en-US" sz="1800" b="1" dirty="0">
                    <a:latin typeface="+mn-ea"/>
                    <a:ea typeface="+mn-ea"/>
                  </a:rPr>
                  <a:t>之前，对输入数据进行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适当预处理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如</a:t>
                </a:r>
                <a:r>
                  <a:rPr lang="zh-CN" altLang="en-US" sz="1800" b="1" dirty="0">
                    <a:latin typeface="+mn-ea"/>
                    <a:ea typeface="+mn-ea"/>
                  </a:rPr>
                  <a:t>归一化、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标准化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，可加速</a:t>
                </a:r>
                <a:r>
                  <a:rPr lang="zh-CN" altLang="en-US" sz="1800" b="1" dirty="0">
                    <a:latin typeface="+mn-ea"/>
                    <a:ea typeface="+mn-ea"/>
                  </a:rPr>
                  <a:t>训练过程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并提高模型性能</a:t>
                </a:r>
                <a:r>
                  <a:rPr lang="zh-CN" altLang="en-US" sz="18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4449384"/>
                <a:ext cx="11560260" cy="1538883"/>
              </a:xfrm>
              <a:prstGeom prst="rect">
                <a:avLst/>
              </a:prstGeom>
              <a:blipFill>
                <a:blip r:embed="rId6"/>
                <a:stretch>
                  <a:fillRect l="-1317" t="-3150" r="-896" b="-3937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322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9" grpId="0"/>
      <p:bldP spid="1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81296" y="404664"/>
            <a:ext cx="348245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sz="2000" b="1" dirty="0">
                <a:latin typeface="+mn-ea"/>
                <a:ea typeface="+mn-ea"/>
              </a:rPr>
              <a:t>序列最小</a:t>
            </a:r>
            <a:r>
              <a:rPr lang="zh-CN" altLang="en-US" sz="2000" b="1" dirty="0" smtClean="0">
                <a:latin typeface="+mn-ea"/>
                <a:ea typeface="+mn-ea"/>
              </a:rPr>
              <a:t>优化的算法原理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70581" y="962008"/>
            <a:ext cx="8965780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序列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最小优化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：一</a:t>
            </a:r>
            <a:r>
              <a:rPr lang="zh-CN" altLang="en-US" sz="2000" b="1" dirty="0">
                <a:latin typeface="+mn-ea"/>
                <a:ea typeface="+mn-ea"/>
              </a:rPr>
              <a:t>种用于解决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>
                <a:latin typeface="+mn-ea"/>
                <a:ea typeface="+mn-ea"/>
              </a:rPr>
              <a:t>训练过程</a:t>
            </a:r>
            <a:r>
              <a:rPr lang="zh-CN" altLang="en-US" sz="2000" b="1" dirty="0" smtClean="0">
                <a:latin typeface="+mn-ea"/>
                <a:ea typeface="+mn-ea"/>
              </a:rPr>
              <a:t>中，产生的优化问题。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0579" y="1556792"/>
            <a:ext cx="11376769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算法原理</a:t>
            </a: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、背景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latin typeface="+mn-ea"/>
                <a:ea typeface="+mn-ea"/>
              </a:rPr>
              <a:t>训练</a:t>
            </a:r>
            <a:r>
              <a:rPr lang="zh-CN" altLang="en-US" sz="2000" b="1" dirty="0">
                <a:latin typeface="+mn-ea"/>
                <a:ea typeface="+mn-ea"/>
              </a:rPr>
              <a:t>过程中，需要解决一个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二次规划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QP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Quadratic Programming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问题</a:t>
            </a:r>
            <a:r>
              <a:rPr lang="zh-CN" altLang="en-US" sz="2000" b="1" dirty="0">
                <a:latin typeface="+mn-ea"/>
                <a:ea typeface="+mn-ea"/>
              </a:rPr>
              <a:t>，这个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问题的规模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随着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训练样本数量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增加而增大</a:t>
            </a:r>
            <a:r>
              <a:rPr lang="zh-CN" altLang="en-US" sz="2000" b="1" dirty="0">
                <a:latin typeface="+mn-ea"/>
                <a:ea typeface="+mn-ea"/>
              </a:rPr>
              <a:t>，导致计算量剧增</a:t>
            </a:r>
            <a:r>
              <a:rPr lang="zh-CN" altLang="en-US" sz="2000" b="1" dirty="0" smtClean="0">
                <a:latin typeface="+mn-ea"/>
                <a:ea typeface="+mn-ea"/>
              </a:rPr>
              <a:t>。为解决</a:t>
            </a:r>
            <a:r>
              <a:rPr lang="zh-CN" altLang="en-US" sz="2000" b="1" dirty="0">
                <a:latin typeface="+mn-ea"/>
                <a:ea typeface="+mn-ea"/>
              </a:rPr>
              <a:t>这个计算瓶颈，微软研究院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John Platt</a:t>
            </a:r>
            <a:r>
              <a:rPr lang="zh-CN" altLang="en-US" sz="2000" b="1" dirty="0" smtClean="0">
                <a:latin typeface="+mn-ea"/>
                <a:ea typeface="+mn-ea"/>
              </a:rPr>
              <a:t>于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1998</a:t>
            </a:r>
            <a:r>
              <a:rPr lang="zh-CN" altLang="en-US" sz="2000" b="1" dirty="0">
                <a:latin typeface="+mn-ea"/>
                <a:ea typeface="+mn-ea"/>
              </a:rPr>
              <a:t>年提出了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SMO</a:t>
            </a:r>
            <a:r>
              <a:rPr lang="zh-CN" altLang="en-US" sz="2000" b="1" dirty="0">
                <a:latin typeface="+mn-ea"/>
                <a:ea typeface="+mn-ea"/>
              </a:rPr>
              <a:t>算法。</a:t>
            </a:r>
          </a:p>
        </p:txBody>
      </p:sp>
      <p:sp>
        <p:nvSpPr>
          <p:cNvPr id="8" name="矩形 7"/>
          <p:cNvSpPr/>
          <p:nvPr/>
        </p:nvSpPr>
        <p:spPr>
          <a:xfrm>
            <a:off x="381296" y="3742962"/>
            <a:ext cx="11547352" cy="1692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300"/>
              </a:lnSpc>
            </a:pP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、核心思想</a:t>
            </a:r>
            <a:endParaRPr lang="zh-CN" altLang="en-US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3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latin typeface="+mn-ea"/>
                <a:ea typeface="+mn-ea"/>
              </a:rPr>
              <a:t>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大优化问题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分解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个小优化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</a:rPr>
              <a:t>进行求解</a:t>
            </a:r>
            <a:r>
              <a:rPr lang="zh-CN" altLang="en-US" sz="2000" b="1" dirty="0">
                <a:latin typeface="+mn-ea"/>
                <a:ea typeface="+mn-ea"/>
              </a:rPr>
              <a:t>。这些小优化问题通常比较容易求解，并且对它们进行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顺序求解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结果</a:t>
            </a:r>
            <a:r>
              <a:rPr lang="zh-CN" altLang="en-US" sz="2000" b="1" dirty="0" smtClean="0">
                <a:latin typeface="+mn-ea"/>
                <a:ea typeface="+mn-ea"/>
              </a:rPr>
              <a:t>，与</a:t>
            </a:r>
            <a:r>
              <a:rPr lang="zh-CN" altLang="en-US" sz="2000" b="1" dirty="0">
                <a:latin typeface="+mn-ea"/>
                <a:ea typeface="+mn-ea"/>
              </a:rPr>
              <a:t>将它们作为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整体求解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结果</a:t>
            </a:r>
            <a:r>
              <a:rPr lang="zh-CN" altLang="en-US" sz="2000" b="1" u="wavyDbl" dirty="0" smtClean="0">
                <a:latin typeface="+mn-ea"/>
                <a:ea typeface="+mn-ea"/>
              </a:rPr>
              <a:t>完全一致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3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 smtClean="0">
                <a:latin typeface="+mn-ea"/>
                <a:ea typeface="+mn-ea"/>
              </a:rPr>
              <a:t>：算法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每次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</a:rPr>
              <a:t>选择两个参数</a:t>
            </a:r>
            <a:r>
              <a:rPr lang="zh-CN" altLang="en-US" sz="2000" b="1" dirty="0" smtClean="0">
                <a:latin typeface="+mn-ea"/>
                <a:ea typeface="+mn-ea"/>
              </a:rPr>
              <a:t>进行</a:t>
            </a:r>
            <a:r>
              <a:rPr lang="zh-CN" altLang="en-US" sz="2000" b="1" dirty="0">
                <a:latin typeface="+mn-ea"/>
                <a:ea typeface="+mn-ea"/>
              </a:rPr>
              <a:t>优化处理，通过不断迭代，直至找到最优解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5672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70579" y="1052736"/>
            <a:ext cx="11376769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、算法步骤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两个参数</a:t>
            </a:r>
            <a:r>
              <a:rPr lang="zh-CN" altLang="en-US" sz="2000" b="1" dirty="0">
                <a:latin typeface="+mn-ea"/>
                <a:ea typeface="+mn-ea"/>
              </a:rPr>
              <a:t>：每次迭代中</a:t>
            </a:r>
            <a:r>
              <a:rPr lang="zh-CN" altLang="en-US" sz="2000" b="1" dirty="0" smtClean="0">
                <a:latin typeface="+mn-ea"/>
                <a:ea typeface="+mn-ea"/>
              </a:rPr>
              <a:t>，算法</a:t>
            </a:r>
            <a:r>
              <a:rPr lang="zh-CN" altLang="en-US" sz="2000" b="1" dirty="0">
                <a:latin typeface="+mn-ea"/>
                <a:ea typeface="+mn-ea"/>
              </a:rPr>
              <a:t>需要选择两个参数进行优化。这两个参数的选择通常基于</a:t>
            </a:r>
            <a:r>
              <a:rPr lang="zh-CN" altLang="en-US" sz="2000" b="1" dirty="0" smtClean="0">
                <a:latin typeface="+mn-ea"/>
                <a:ea typeface="+mn-ea"/>
              </a:rPr>
              <a:t>一定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      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启发式规则</a:t>
            </a:r>
            <a:r>
              <a:rPr lang="zh-CN" altLang="en-US" sz="2000" b="1" dirty="0">
                <a:latin typeface="+mn-ea"/>
                <a:ea typeface="+mn-ea"/>
              </a:rPr>
              <a:t>，如选择违反</a:t>
            </a:r>
            <a:r>
              <a:rPr lang="en-US" altLang="zh-CN" sz="2000" b="1" dirty="0">
                <a:latin typeface="+mn-ea"/>
                <a:ea typeface="+mn-ea"/>
              </a:rPr>
              <a:t>KKT</a:t>
            </a:r>
            <a:r>
              <a:rPr lang="zh-CN" altLang="en-US" sz="2000" b="1" dirty="0" smtClean="0">
                <a:latin typeface="+mn-ea"/>
                <a:ea typeface="+mn-ea"/>
              </a:rPr>
              <a:t>条件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Karush-Kuhn-Tucker Conditions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latin typeface="+mn-ea"/>
                <a:ea typeface="+mn-ea"/>
              </a:rPr>
              <a:t>参数。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处理</a:t>
            </a:r>
            <a:r>
              <a:rPr lang="zh-CN" altLang="en-US" sz="2000" b="1" dirty="0">
                <a:latin typeface="+mn-ea"/>
                <a:ea typeface="+mn-ea"/>
              </a:rPr>
              <a:t>：在固定其他参数的情况下，对选定的两个参数进行优化处理。这通常涉及到一个二</a:t>
            </a:r>
            <a:r>
              <a:rPr lang="zh-CN" altLang="en-US" sz="2000" b="1" dirty="0" smtClean="0">
                <a:latin typeface="+mn-ea"/>
                <a:ea typeface="+mn-ea"/>
              </a:rPr>
              <a:t>次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  </a:t>
            </a:r>
            <a:r>
              <a:rPr lang="zh-CN" altLang="en-US" sz="2000" b="1" dirty="0" smtClean="0">
                <a:latin typeface="+mn-ea"/>
                <a:ea typeface="+mn-ea"/>
              </a:rPr>
              <a:t>函数</a:t>
            </a:r>
            <a:r>
              <a:rPr lang="zh-CN" altLang="en-US" sz="2000" b="1" dirty="0">
                <a:latin typeface="+mn-ea"/>
                <a:ea typeface="+mn-ea"/>
              </a:rPr>
              <a:t>的求解问题，</a:t>
            </a:r>
            <a:r>
              <a:rPr lang="zh-CN" altLang="en-US" sz="2000" b="1" dirty="0" smtClean="0">
                <a:latin typeface="+mn-ea"/>
                <a:ea typeface="+mn-ea"/>
              </a:rPr>
              <a:t>可通过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求偏导数并令其等于零</a:t>
            </a:r>
            <a:r>
              <a:rPr lang="zh-CN" altLang="en-US" sz="2000" b="1" dirty="0">
                <a:latin typeface="+mn-ea"/>
                <a:ea typeface="+mn-ea"/>
              </a:rPr>
              <a:t>来找到最优解。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2000" b="1" dirty="0">
                <a:latin typeface="+mn-ea"/>
                <a:ea typeface="+mn-ea"/>
              </a:rPr>
              <a:t>：根据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优化结果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更新选定的两个参数的值</a:t>
            </a:r>
            <a:r>
              <a:rPr lang="zh-CN" altLang="en-US" sz="2000" b="1" dirty="0">
                <a:latin typeface="+mn-ea"/>
                <a:ea typeface="+mn-ea"/>
              </a:rPr>
              <a:t>，并检查是否满足终止条件。如果不满足，</a:t>
            </a:r>
            <a:r>
              <a:rPr lang="zh-CN" altLang="en-US" sz="2000" b="1" dirty="0" smtClean="0">
                <a:latin typeface="+mn-ea"/>
                <a:ea typeface="+mn-ea"/>
              </a:rPr>
              <a:t>则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  </a:t>
            </a:r>
            <a:r>
              <a:rPr lang="zh-CN" altLang="en-US" sz="2000" b="1" dirty="0" smtClean="0">
                <a:latin typeface="+mn-ea"/>
                <a:ea typeface="+mn-ea"/>
              </a:rPr>
              <a:t>继续迭代。如果</a:t>
            </a:r>
            <a:r>
              <a:rPr lang="zh-CN" altLang="en-US" sz="2000" b="1" dirty="0">
                <a:latin typeface="+mn-ea"/>
                <a:ea typeface="+mn-ea"/>
              </a:rPr>
              <a:t>满足，则算法结束。</a:t>
            </a:r>
          </a:p>
        </p:txBody>
      </p:sp>
      <p:sp>
        <p:nvSpPr>
          <p:cNvPr id="6" name="圆角矩形标注 5"/>
          <p:cNvSpPr/>
          <p:nvPr/>
        </p:nvSpPr>
        <p:spPr>
          <a:xfrm>
            <a:off x="4871864" y="393439"/>
            <a:ext cx="4752528" cy="803313"/>
          </a:xfrm>
          <a:prstGeom prst="wedgeRoundRectCallout">
            <a:avLst>
              <a:gd name="adj1" fmla="val -21736"/>
              <a:gd name="adj2" fmla="val 77745"/>
              <a:gd name="adj3" fmla="val 16667"/>
            </a:avLst>
          </a:prstGeom>
          <a:solidFill>
            <a:schemeClr val="bg1"/>
          </a:solidFill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25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卡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罗需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库恩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-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塔克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条件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 algn="ctr">
              <a:lnSpc>
                <a:spcPts val="2500"/>
              </a:lnSpc>
            </a:pPr>
            <a:r>
              <a:rPr lang="en-US" altLang="zh-CN" sz="18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非线性规划中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</a:rPr>
              <a:t>确定某点为极值点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的必要条件</a:t>
            </a:r>
            <a:r>
              <a:rPr lang="en-US" altLang="zh-CN" sz="18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0579" y="4149080"/>
            <a:ext cx="8245702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、终止条件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latin typeface="+mn-ea"/>
                <a:ea typeface="+mn-ea"/>
              </a:rPr>
              <a:t>    SMO</a:t>
            </a:r>
            <a:r>
              <a:rPr lang="zh-CN" altLang="en-US" sz="2000" b="1" dirty="0">
                <a:latin typeface="+mn-ea"/>
                <a:ea typeface="+mn-ea"/>
              </a:rPr>
              <a:t>算法的终止条件通常包括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所有</a:t>
            </a:r>
            <a:r>
              <a:rPr lang="zh-CN" altLang="en-US" sz="2000" b="1" dirty="0">
                <a:latin typeface="+mn-ea"/>
                <a:ea typeface="+mn-ea"/>
              </a:rPr>
              <a:t>样本都满足</a:t>
            </a:r>
            <a:r>
              <a:rPr lang="en-US" altLang="zh-CN" sz="2000" b="1" dirty="0">
                <a:latin typeface="+mn-ea"/>
                <a:ea typeface="+mn-ea"/>
              </a:rPr>
              <a:t>KKT</a:t>
            </a:r>
            <a:r>
              <a:rPr lang="zh-CN" altLang="en-US" sz="2000" b="1" dirty="0" smtClean="0">
                <a:latin typeface="+mn-ea"/>
                <a:ea typeface="+mn-ea"/>
              </a:rPr>
              <a:t>条件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目标函数</a:t>
            </a:r>
            <a:r>
              <a:rPr lang="zh-CN" altLang="en-US" sz="2000" b="1" dirty="0">
                <a:latin typeface="+mn-ea"/>
                <a:ea typeface="+mn-ea"/>
              </a:rPr>
              <a:t>的增长率低于某个容忍</a:t>
            </a:r>
            <a:r>
              <a:rPr lang="zh-CN" altLang="en-US" sz="2000" b="1" dirty="0" smtClean="0">
                <a:latin typeface="+mn-ea"/>
                <a:ea typeface="+mn-ea"/>
              </a:rPr>
              <a:t>值（或达到</a:t>
            </a:r>
            <a:r>
              <a:rPr lang="zh-CN" altLang="en-US" sz="2000" b="1" dirty="0">
                <a:latin typeface="+mn-ea"/>
                <a:ea typeface="+mn-ea"/>
              </a:rPr>
              <a:t>预设的迭代</a:t>
            </a:r>
            <a:r>
              <a:rPr lang="zh-CN" altLang="en-US" sz="2000" b="1" dirty="0" smtClean="0">
                <a:latin typeface="+mn-ea"/>
                <a:ea typeface="+mn-ea"/>
              </a:rPr>
              <a:t>次数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14579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72643" y="359133"/>
            <a:ext cx="1040387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例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</a:rPr>
              <a:t>运用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SMO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Sequential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Minimal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序列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最小优化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算法</a:t>
            </a:r>
            <a:r>
              <a:rPr lang="zh-CN" altLang="en-US" sz="2000" b="1" dirty="0">
                <a:latin typeface="+mn-ea"/>
              </a:rPr>
              <a:t>，</a:t>
            </a:r>
            <a:r>
              <a:rPr lang="zh-CN" altLang="en-US" sz="2000" b="1" dirty="0" smtClean="0">
                <a:latin typeface="+mn-ea"/>
              </a:rPr>
              <a:t>解决</a:t>
            </a:r>
            <a:r>
              <a:rPr lang="zh-CN" altLang="en-US" sz="2000" b="1" dirty="0">
                <a:latin typeface="+mn-ea"/>
              </a:rPr>
              <a:t>异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XOR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问题</a:t>
            </a:r>
            <a:r>
              <a:rPr lang="zh-CN" altLang="en-US" sz="2000" b="1" dirty="0">
                <a:latin typeface="+mn-ea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370579" y="971363"/>
            <a:ext cx="1137676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实质</a:t>
            </a:r>
            <a:r>
              <a:rPr lang="zh-CN" altLang="en-US" sz="2000" b="1" dirty="0" smtClean="0"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支持向量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机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latin typeface="+mn-ea"/>
                <a:ea typeface="+mn-ea"/>
              </a:rPr>
              <a:t>，找到</a:t>
            </a:r>
            <a:r>
              <a:rPr lang="zh-CN" altLang="en-US" sz="2000" b="1" dirty="0">
                <a:latin typeface="+mn-ea"/>
                <a:ea typeface="+mn-ea"/>
              </a:rPr>
              <a:t>一个能够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正确分类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数据集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决策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边界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超平面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6700" indent="-2667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 smtClean="0">
                <a:latin typeface="+mn-ea"/>
                <a:ea typeface="+mn-ea"/>
              </a:rPr>
              <a:t>：因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>
                <a:latin typeface="+mn-ea"/>
                <a:ea typeface="+mn-ea"/>
              </a:rPr>
              <a:t>问题是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非线性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，需要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使用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核函数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</a:t>
            </a:r>
            <a:r>
              <a:rPr lang="zh-CN" altLang="en-US" sz="2000" b="1" dirty="0">
                <a:latin typeface="+mn-ea"/>
                <a:ea typeface="+mn-ea"/>
              </a:rPr>
              <a:t>多项式</a:t>
            </a:r>
            <a:r>
              <a:rPr lang="zh-CN" altLang="en-US" sz="2000" b="1" dirty="0" smtClean="0">
                <a:latin typeface="+mn-ea"/>
                <a:ea typeface="+mn-ea"/>
              </a:rPr>
              <a:t>核函数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数据映射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到一个高维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空间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</a:t>
            </a:r>
            <a:r>
              <a:rPr lang="zh-CN" altLang="en-US" sz="2000" b="1" dirty="0" smtClean="0">
                <a:latin typeface="+mn-ea"/>
                <a:ea typeface="+mn-ea"/>
              </a:rPr>
              <a:t>从而使</a:t>
            </a:r>
            <a:r>
              <a:rPr lang="zh-CN" altLang="en-US" sz="2000" b="1" dirty="0">
                <a:latin typeface="+mn-ea"/>
                <a:ea typeface="+mn-ea"/>
              </a:rPr>
              <a:t>数据</a:t>
            </a:r>
            <a:r>
              <a:rPr lang="zh-CN" altLang="en-US" sz="2000" b="1" dirty="0" smtClean="0">
                <a:latin typeface="+mn-ea"/>
                <a:ea typeface="+mn-ea"/>
              </a:rPr>
              <a:t>变得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线性可分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7" name="矩形 6"/>
          <p:cNvSpPr/>
          <p:nvPr/>
        </p:nvSpPr>
        <p:spPr>
          <a:xfrm>
            <a:off x="1407291" y="2250949"/>
            <a:ext cx="9164444" cy="307777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</a:t>
            </a:r>
            <a:r>
              <a:rPr lang="zh-CN" altLang="en-US" sz="2000" b="1" dirty="0" smtClean="0">
                <a:latin typeface="+mn-ea"/>
                <a:ea typeface="+mn-ea"/>
              </a:rPr>
              <a:t>：实际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直接</a:t>
            </a:r>
            <a:r>
              <a:rPr lang="zh-CN" altLang="en-US" sz="2000" b="1" dirty="0" smtClean="0">
                <a:latin typeface="+mn-ea"/>
                <a:ea typeface="+mn-ea"/>
              </a:rPr>
              <a:t>使用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现成的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库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</a:t>
            </a:r>
            <a:r>
              <a:rPr lang="en-US" altLang="zh-CN" sz="20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scikit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-learn</a:t>
            </a:r>
            <a:r>
              <a:rPr lang="zh-CN" altLang="en-US" sz="2000" b="1" dirty="0">
                <a:latin typeface="+mn-ea"/>
                <a:ea typeface="+mn-ea"/>
              </a:rPr>
              <a:t>中的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sz="2000" b="1" dirty="0" smtClean="0">
                <a:latin typeface="+mn-ea"/>
                <a:ea typeface="+mn-ea"/>
              </a:rPr>
              <a:t>实现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解决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 smtClean="0">
                <a:latin typeface="+mn-ea"/>
                <a:ea typeface="+mn-ea"/>
              </a:rPr>
              <a:t>问题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70579" y="3133998"/>
            <a:ext cx="10405941" cy="1231106"/>
            <a:chOff x="370579" y="3133998"/>
            <a:chExt cx="10405941" cy="12311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370579" y="3133998"/>
                  <a:ext cx="9181805" cy="1231106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spcAft>
                      <a:spcPts val="600"/>
                    </a:spcAft>
                  </a:pP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1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、数据准备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（首先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定义</a:t>
                  </a:r>
                  <a:r>
                    <a: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XOR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问题的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训练集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）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>
                      <a:latin typeface="+mn-ea"/>
                      <a:ea typeface="+mn-ea"/>
                    </a:rPr>
                    <a:t>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   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XOR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数据集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有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---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两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个输入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特征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、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  （可以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是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0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或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1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）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>
                      <a:latin typeface="+mn-ea"/>
                      <a:ea typeface="+mn-ea"/>
                    </a:rPr>
                    <a:t>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                </a:t>
                  </a:r>
                  <a:r>
                    <a:rPr lang="zh-CN" altLang="en-US" b="1" dirty="0" smtClean="0">
                      <a:latin typeface="+mn-ea"/>
                      <a:ea typeface="+mn-ea"/>
                    </a:rPr>
                    <a:t>  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一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个输出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标签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       （根据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输入特征的异或结果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确定）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579" y="3133998"/>
                  <a:ext cx="9181805" cy="1231106"/>
                </a:xfrm>
                <a:prstGeom prst="rect">
                  <a:avLst/>
                </a:prstGeom>
                <a:blipFill>
                  <a:blip r:embed="rId2"/>
                  <a:stretch>
                    <a:fillRect l="-1726" t="-4455" r="-1660" b="-74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58654" y="3133998"/>
              <a:ext cx="917866" cy="1231106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370579" y="4646166"/>
            <a:ext cx="11558069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、选择核函数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 对于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>
                <a:latin typeface="+mn-ea"/>
                <a:ea typeface="+mn-ea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</a:rPr>
              <a:t>，需要</a:t>
            </a:r>
            <a:r>
              <a:rPr lang="zh-CN" altLang="en-US" sz="2000" b="1" dirty="0">
                <a:latin typeface="+mn-ea"/>
                <a:ea typeface="+mn-ea"/>
              </a:rPr>
              <a:t>使用一个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二次多项式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核函数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degree=2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，因为它</a:t>
            </a:r>
            <a:r>
              <a:rPr lang="zh-CN" altLang="en-US" sz="2000" b="1" dirty="0">
                <a:latin typeface="+mn-ea"/>
                <a:ea typeface="+mn-ea"/>
              </a:rPr>
              <a:t>能够将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映射到</a:t>
            </a:r>
            <a:r>
              <a:rPr lang="zh-CN" altLang="en-US" sz="2000" b="1" dirty="0">
                <a:latin typeface="+mn-ea"/>
                <a:ea typeface="+mn-ea"/>
              </a:rPr>
              <a:t>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足够高的维度</a:t>
            </a:r>
            <a:r>
              <a:rPr lang="zh-CN" altLang="en-US" sz="2000" b="1" dirty="0" smtClean="0">
                <a:latin typeface="+mn-ea"/>
                <a:ea typeface="+mn-ea"/>
              </a:rPr>
              <a:t>，从而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使数据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变得线性可分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322307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2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70580" y="971711"/>
                <a:ext cx="8605740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初始化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SMO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算法</a:t>
                </a:r>
              </a:p>
              <a:p>
                <a:r>
                  <a:rPr lang="zh-CN" altLang="en-US" sz="2000" b="1" dirty="0">
                    <a:latin typeface="+mn-ea"/>
                    <a:ea typeface="+mn-ea"/>
                  </a:rPr>
                  <a:t> 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   初始化拉格朗日乘子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2000" b="1" dirty="0">
                    <a:latin typeface="+mn-ea"/>
                    <a:ea typeface="+mn-ea"/>
                  </a:rPr>
                  <a:t>零，并设置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的其他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参数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如</a:t>
                </a:r>
                <a:r>
                  <a:rPr lang="zh-CN" altLang="en-US" sz="2000" b="1" dirty="0">
                    <a:latin typeface="+mn-ea"/>
                    <a:ea typeface="+mn-ea"/>
                  </a:rPr>
                  <a:t>惩罚参数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C)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971711"/>
                <a:ext cx="8605740" cy="692497"/>
              </a:xfrm>
              <a:prstGeom prst="rect">
                <a:avLst/>
              </a:prstGeom>
              <a:blipFill>
                <a:blip r:embed="rId2"/>
                <a:stretch>
                  <a:fillRect l="-1843" t="-13158" r="-1276" b="-219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70580" y="1833249"/>
                <a:ext cx="11376769" cy="226671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4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SMO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迭代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在</a:t>
                </a:r>
                <a:r>
                  <a:rPr lang="zh-CN" altLang="en-US" sz="2000" b="1" dirty="0">
                    <a:latin typeface="+mn-ea"/>
                    <a:ea typeface="+mn-ea"/>
                  </a:rPr>
                  <a:t>每次迭代中，</a:t>
                </a:r>
                <a:r>
                  <a:rPr lang="en-US" altLang="zh-CN" sz="2000" b="1" dirty="0">
                    <a:latin typeface="+mn-ea"/>
                    <a:ea typeface="+mn-ea"/>
                  </a:rPr>
                  <a:t>SMO</a:t>
                </a:r>
                <a:r>
                  <a:rPr lang="zh-CN" altLang="en-US" sz="2000" b="1" dirty="0">
                    <a:latin typeface="+mn-ea"/>
                    <a:ea typeface="+mn-ea"/>
                  </a:rPr>
                  <a:t>算法会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选择两个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进行优化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注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：由于</a:t>
                </a:r>
                <a:r>
                  <a:rPr lang="en-US" altLang="zh-CN" sz="2000" b="1" dirty="0">
                    <a:latin typeface="+mn-ea"/>
                    <a:ea typeface="+mn-ea"/>
                  </a:rPr>
                  <a:t>XOR</a:t>
                </a:r>
                <a:r>
                  <a:rPr lang="zh-CN" altLang="en-US" sz="2000" b="1" dirty="0">
                    <a:latin typeface="+mn-ea"/>
                    <a:ea typeface="+mn-ea"/>
                  </a:rPr>
                  <a:t>问题的对称性，选择哪两个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进行优化并不重要，只要它们满足</a:t>
                </a:r>
                <a:r>
                  <a:rPr lang="en-US" altLang="zh-CN" sz="2000" b="1" dirty="0">
                    <a:latin typeface="+mn-ea"/>
                    <a:ea typeface="+mn-ea"/>
                  </a:rPr>
                  <a:t>SMO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的优化条件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⑴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计算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两个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对应的样本之间的核函数值。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⑵、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根据</a:t>
                </a:r>
                <a:r>
                  <a:rPr lang="en-US" altLang="zh-CN" sz="2000" b="1" dirty="0">
                    <a:latin typeface="+mn-ea"/>
                    <a:ea typeface="+mn-ea"/>
                  </a:rPr>
                  <a:t>SVM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的目标函数和约束条件，更新这两个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的值。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⑶、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检查</a:t>
                </a:r>
                <a:r>
                  <a:rPr lang="zh-CN" altLang="en-US" sz="2000" b="1" dirty="0">
                    <a:latin typeface="+mn-ea"/>
                    <a:ea typeface="+mn-ea"/>
                  </a:rPr>
                  <a:t>是否满足停止条件（如所有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都满足</a:t>
                </a:r>
                <a:r>
                  <a:rPr lang="en-US" altLang="zh-CN" sz="2000" b="1" dirty="0">
                    <a:latin typeface="+mn-ea"/>
                    <a:ea typeface="+mn-ea"/>
                  </a:rPr>
                  <a:t>KKT</a:t>
                </a:r>
                <a:r>
                  <a:rPr lang="zh-CN" altLang="en-US" sz="2000" b="1" dirty="0">
                    <a:latin typeface="+mn-ea"/>
                    <a:ea typeface="+mn-ea"/>
                  </a:rPr>
                  <a:t>条件，或达到最大迭代次数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1833249"/>
                <a:ext cx="11376769" cy="2266711"/>
              </a:xfrm>
              <a:prstGeom prst="rect">
                <a:avLst/>
              </a:prstGeom>
              <a:blipFill>
                <a:blip r:embed="rId3"/>
                <a:stretch>
                  <a:fillRect l="-1393" t="-2419" b="-51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70580" y="4293096"/>
                <a:ext cx="11486061" cy="110126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5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得到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决策边界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    一旦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所有的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</m:oMath>
                </a14:m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都被优化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，就</a:t>
                </a:r>
                <a:r>
                  <a:rPr lang="zh-CN" altLang="en-US" sz="2000" b="1" dirty="0">
                    <a:latin typeface="+mn-ea"/>
                    <a:ea typeface="+mn-ea"/>
                  </a:rPr>
                  <a:t>可以通过它们和支持向量来计算决策边界。对于新的输入数据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，可以</a:t>
                </a:r>
                <a:r>
                  <a:rPr lang="zh-CN" altLang="en-US" sz="2000" b="1" dirty="0">
                    <a:latin typeface="+mn-ea"/>
                    <a:ea typeface="+mn-ea"/>
                  </a:rPr>
                  <a:t>使用决策函数来预测其类别。</a:t>
                </a: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580" y="4293096"/>
                <a:ext cx="11486061" cy="1101264"/>
              </a:xfrm>
              <a:prstGeom prst="rect">
                <a:avLst/>
              </a:prstGeom>
              <a:blipFill>
                <a:blip r:embed="rId4"/>
                <a:stretch>
                  <a:fillRect l="-1380" t="-4972" r="-902" b="-132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8379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80" y="1052736"/>
            <a:ext cx="5718626" cy="352839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cxnSp>
        <p:nvCxnSpPr>
          <p:cNvPr id="7" name="直接连接符 6"/>
          <p:cNvCxnSpPr/>
          <p:nvPr/>
        </p:nvCxnSpPr>
        <p:spPr>
          <a:xfrm>
            <a:off x="370580" y="836712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024" y="1052736"/>
            <a:ext cx="1512168" cy="202822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370580" y="4869160"/>
            <a:ext cx="709357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latin typeface="+mn-ea"/>
                <a:ea typeface="+mn-ea"/>
              </a:rPr>
              <a:t>：代码</a:t>
            </a:r>
            <a:r>
              <a:rPr lang="zh-CN" altLang="en-US" sz="2000" b="1" dirty="0">
                <a:latin typeface="+mn-ea"/>
                <a:ea typeface="+mn-ea"/>
              </a:rPr>
              <a:t>将输出</a:t>
            </a:r>
            <a:r>
              <a:rPr lang="en-US" altLang="zh-CN" sz="2000" b="1" dirty="0">
                <a:latin typeface="+mn-ea"/>
                <a:ea typeface="+mn-ea"/>
              </a:rPr>
              <a:t>[0 1 1 0]</a:t>
            </a:r>
            <a:r>
              <a:rPr lang="zh-CN" altLang="en-US" sz="2000" b="1" dirty="0">
                <a:latin typeface="+mn-ea"/>
                <a:ea typeface="+mn-ea"/>
              </a:rPr>
              <a:t>，与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XOR</a:t>
            </a:r>
            <a:r>
              <a:rPr lang="zh-CN" altLang="en-US" sz="2000" b="1" dirty="0">
                <a:latin typeface="+mn-ea"/>
                <a:ea typeface="+mn-ea"/>
              </a:rPr>
              <a:t>问题的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真实标签</a:t>
            </a:r>
            <a:r>
              <a:rPr lang="zh-CN" altLang="en-US" sz="2000" b="1" dirty="0">
                <a:latin typeface="+mn-ea"/>
                <a:ea typeface="+mn-ea"/>
              </a:rPr>
              <a:t>相匹配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812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32829" y="283798"/>
            <a:ext cx="629790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模型泛化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能力、</a:t>
            </a:r>
            <a:r>
              <a:rPr lang="zh-CN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经验风险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、期望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风险之间关系</a:t>
            </a:r>
            <a:endParaRPr lang="zh-CN" altLang="zh-CN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829" y="980728"/>
            <a:ext cx="4325545" cy="244791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3E68C0C7-2E0E-4110-B5AF-9C47EC4366F9}"/>
              </a:ext>
            </a:extLst>
          </p:cNvPr>
          <p:cNvSpPr/>
          <p:nvPr/>
        </p:nvSpPr>
        <p:spPr>
          <a:xfrm>
            <a:off x="5159895" y="994861"/>
            <a:ext cx="6408217" cy="20646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1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没有免费午餐定理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指出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，在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模型优化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引入恰当先验约束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可提升模型性能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ts val="31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防止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过学习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结构风险最小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化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正则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化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惩罚项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，以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降低模型复杂</a:t>
            </a:r>
            <a:r>
              <a:rPr lang="zh-CN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度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希望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既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化经验风险、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又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力求降低模型复杂度，在两者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之间平衡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0251D9D-E737-46E3-9E57-1031CA02B364}"/>
                  </a:ext>
                </a:extLst>
              </p:cNvPr>
              <p:cNvSpPr/>
              <p:nvPr/>
            </p:nvSpPr>
            <p:spPr>
              <a:xfrm>
                <a:off x="6930734" y="4377878"/>
                <a:ext cx="4743090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kern="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式</a:t>
                </a:r>
                <a:r>
                  <a:rPr lang="zh-CN" altLang="zh-CN" sz="2000" b="1" kern="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kern="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ker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𝑱</m:t>
                    </m:r>
                    <m:r>
                      <a:rPr lang="en-US" altLang="zh-CN" sz="2000" b="1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kern="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kern="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正则化</a:t>
                </a:r>
                <a:r>
                  <a:rPr lang="zh-CN" altLang="zh-CN" sz="2000" b="1" kern="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因子</a:t>
                </a:r>
                <a:r>
                  <a:rPr lang="en-US" altLang="zh-CN" sz="2000" b="1" kern="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b="1" kern="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惩罚</a:t>
                </a:r>
                <a:r>
                  <a:rPr lang="zh-CN" altLang="zh-CN" sz="2000" b="1" kern="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项</a:t>
                </a:r>
                <a:r>
                  <a:rPr lang="zh-CN" altLang="zh-CN" sz="2000" b="1" kern="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因子</a:t>
                </a:r>
                <a:r>
                  <a:rPr lang="en-US" altLang="zh-CN" sz="2000" b="1" kern="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algn="just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kern="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kern="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altLang="zh-CN" sz="2000" b="1" i="1" kern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𝝀</m:t>
                    </m:r>
                  </m:oMath>
                </a14:m>
                <a:r>
                  <a:rPr lang="zh-CN" altLang="en-US" sz="2000" b="1" kern="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kern="0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调整</a:t>
                </a:r>
                <a:r>
                  <a:rPr lang="zh-CN" altLang="zh-CN" sz="2000" b="1" u="wavyDbl" kern="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惩罚强度</a:t>
                </a:r>
                <a:r>
                  <a:rPr lang="zh-CN" altLang="zh-CN" sz="2000" b="1" kern="0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kern="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系数</a:t>
                </a:r>
                <a:endParaRPr lang="zh-CN" altLang="zh-CN" sz="2000" b="1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60251D9D-E737-46E3-9E57-1031CA02B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734" y="4377878"/>
                <a:ext cx="4743090" cy="923330"/>
              </a:xfrm>
              <a:prstGeom prst="rect">
                <a:avLst/>
              </a:prstGeom>
              <a:blipFill>
                <a:blip r:embed="rId3"/>
                <a:stretch>
                  <a:fillRect l="-2442" r="-2442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064" y="3212976"/>
            <a:ext cx="3746108" cy="9198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0251D9D-E737-46E3-9E57-1031CA02B364}"/>
              </a:ext>
            </a:extLst>
          </p:cNvPr>
          <p:cNvSpPr/>
          <p:nvPr/>
        </p:nvSpPr>
        <p:spPr>
          <a:xfrm>
            <a:off x="632829" y="3839269"/>
            <a:ext cx="5319155" cy="14619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kern="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简单有效原理</a:t>
            </a:r>
            <a:endParaRPr lang="en-US" altLang="zh-CN" sz="2000" b="1" kern="0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kern="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zh-CN" sz="2000" b="1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b="1" kern="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加入约束</a:t>
            </a:r>
            <a:r>
              <a:rPr lang="zh-CN" altLang="zh-CN" sz="2000" b="1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（如约束模型系数</a:t>
            </a:r>
            <a:r>
              <a:rPr lang="zh-CN" altLang="zh-CN" sz="2000" b="1" kern="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稀疏），使从</a:t>
            </a:r>
            <a:r>
              <a:rPr lang="zh-CN" altLang="zh-CN" sz="2000" b="1" kern="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数据到模型的建模</a:t>
            </a:r>
            <a:r>
              <a:rPr lang="zh-CN" altLang="zh-CN" sz="2000" b="1" kern="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过程，</a:t>
            </a:r>
            <a:r>
              <a:rPr lang="zh-CN" altLang="en-US" sz="2000" b="1" kern="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b="1" kern="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化繁为简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836712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2969854"/>
            <a:ext cx="3039457" cy="1251235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4943872" y="2852936"/>
            <a:ext cx="5472608" cy="1368153"/>
            <a:chOff x="3860973" y="4232224"/>
            <a:chExt cx="4696949" cy="98826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1960" y="4232224"/>
              <a:ext cx="4345962" cy="988260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 bwMode="auto">
            <a:xfrm>
              <a:off x="3860973" y="4635030"/>
              <a:ext cx="216024" cy="216024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556871" y="1091268"/>
            <a:ext cx="5976664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更高维</a:t>
            </a:r>
            <a:r>
              <a:rPr lang="zh-CN" altLang="en-US" b="1" dirty="0" smtClean="0">
                <a:latin typeface="+mn-ea"/>
                <a:ea typeface="+mn-ea"/>
              </a:rPr>
              <a:t>：构造</a:t>
            </a:r>
            <a:r>
              <a:rPr lang="zh-CN" altLang="en-US" b="1" dirty="0">
                <a:latin typeface="+mn-ea"/>
                <a:ea typeface="+mn-ea"/>
              </a:rPr>
              <a:t>“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</a:rPr>
              <a:t>二维</a:t>
            </a:r>
            <a:r>
              <a:rPr lang="zh-CN" altLang="en-US" b="1" dirty="0">
                <a:latin typeface="+mn-ea"/>
                <a:ea typeface="+mn-ea"/>
              </a:rPr>
              <a:t>”到“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五维</a:t>
            </a:r>
            <a:r>
              <a:rPr lang="zh-CN" altLang="en-US" b="1" dirty="0">
                <a:latin typeface="+mn-ea"/>
                <a:ea typeface="+mn-ea"/>
              </a:rPr>
              <a:t>”的映射</a:t>
            </a:r>
            <a:endParaRPr lang="en-US" altLang="zh-CN" b="1" dirty="0">
              <a:latin typeface="+mn-ea"/>
              <a:ea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753" y="337928"/>
            <a:ext cx="3240360" cy="189139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577216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551383" y="1386610"/>
            <a:ext cx="194421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+mn-ea"/>
                <a:ea typeface="+mn-ea"/>
              </a:rPr>
              <a:t>异或问题：</a:t>
            </a:r>
          </a:p>
        </p:txBody>
      </p:sp>
      <p:grpSp>
        <p:nvGrpSpPr>
          <p:cNvPr id="18" name="组合 17"/>
          <p:cNvGrpSpPr/>
          <p:nvPr/>
        </p:nvGrpSpPr>
        <p:grpSpPr>
          <a:xfrm>
            <a:off x="2673557" y="1556792"/>
            <a:ext cx="2702363" cy="1324508"/>
            <a:chOff x="2141834" y="2052678"/>
            <a:chExt cx="2702363" cy="1324508"/>
          </a:xfrm>
        </p:grpSpPr>
        <p:sp>
          <p:nvSpPr>
            <p:cNvPr id="13" name="矩形 12"/>
            <p:cNvSpPr/>
            <p:nvPr/>
          </p:nvSpPr>
          <p:spPr>
            <a:xfrm>
              <a:off x="2141834" y="2545003"/>
              <a:ext cx="64807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设</a:t>
              </a:r>
              <a:r>
                <a:rPr lang="zh-CN" altLang="en-US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71800" y="2052678"/>
              <a:ext cx="2072397" cy="1324508"/>
            </a:xfrm>
            <a:prstGeom prst="rect">
              <a:avLst/>
            </a:prstGeom>
          </p:spPr>
        </p:pic>
      </p:grpSp>
      <p:grpSp>
        <p:nvGrpSpPr>
          <p:cNvPr id="26" name="组合 25"/>
          <p:cNvGrpSpPr/>
          <p:nvPr/>
        </p:nvGrpSpPr>
        <p:grpSpPr>
          <a:xfrm>
            <a:off x="2673557" y="3203206"/>
            <a:ext cx="6446779" cy="1078953"/>
            <a:chOff x="2159940" y="3612241"/>
            <a:chExt cx="5980945" cy="891511"/>
          </a:xfrm>
        </p:grpSpPr>
        <p:sp>
          <p:nvSpPr>
            <p:cNvPr id="19" name="矩形 18"/>
            <p:cNvSpPr/>
            <p:nvPr/>
          </p:nvSpPr>
          <p:spPr>
            <a:xfrm>
              <a:off x="2159940" y="3612241"/>
              <a:ext cx="648072" cy="3051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有</a:t>
              </a:r>
              <a:r>
                <a:rPr lang="zh-CN" altLang="en-US" b="1" dirty="0">
                  <a:latin typeface="+mn-ea"/>
                  <a:ea typeface="+mn-ea"/>
                </a:rPr>
                <a:t>：</a:t>
              </a:r>
            </a:p>
          </p:txBody>
        </p:sp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8012" y="3648948"/>
              <a:ext cx="5332873" cy="854804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4023760" y="3256434"/>
            <a:ext cx="3368383" cy="374927"/>
            <a:chOff x="3522922" y="3695452"/>
            <a:chExt cx="3148740" cy="374927"/>
          </a:xfrm>
        </p:grpSpPr>
        <p:sp>
          <p:nvSpPr>
            <p:cNvPr id="27" name="矩形 26"/>
            <p:cNvSpPr/>
            <p:nvPr/>
          </p:nvSpPr>
          <p:spPr bwMode="auto">
            <a:xfrm>
              <a:off x="3522922" y="3701047"/>
              <a:ext cx="360040" cy="3693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 bwMode="auto">
            <a:xfrm>
              <a:off x="6311622" y="3695452"/>
              <a:ext cx="360040" cy="369332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023759" y="3848175"/>
            <a:ext cx="3368383" cy="401667"/>
            <a:chOff x="3522922" y="4179461"/>
            <a:chExt cx="3148740" cy="401667"/>
          </a:xfrm>
        </p:grpSpPr>
        <p:sp>
          <p:nvSpPr>
            <p:cNvPr id="30" name="矩形 29"/>
            <p:cNvSpPr/>
            <p:nvPr/>
          </p:nvSpPr>
          <p:spPr bwMode="auto">
            <a:xfrm>
              <a:off x="3522922" y="4211796"/>
              <a:ext cx="360040" cy="369332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 bwMode="auto">
            <a:xfrm>
              <a:off x="6311622" y="4179461"/>
              <a:ext cx="360040" cy="369332"/>
            </a:xfrm>
            <a:prstGeom prst="rect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33" name="圆角矩形标注 32"/>
          <p:cNvSpPr/>
          <p:nvPr/>
        </p:nvSpPr>
        <p:spPr bwMode="auto">
          <a:xfrm>
            <a:off x="1172120" y="2512146"/>
            <a:ext cx="1307074" cy="440174"/>
          </a:xfrm>
          <a:prstGeom prst="wedgeRoundRectCallout">
            <a:avLst>
              <a:gd name="adj1" fmla="val 92799"/>
              <a:gd name="adj2" fmla="val 81821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线性可分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/>
              <p:cNvSpPr/>
              <p:nvPr/>
            </p:nvSpPr>
            <p:spPr>
              <a:xfrm>
                <a:off x="551383" y="348411"/>
                <a:ext cx="11233249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定理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：假设在一个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𝑴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维</a:t>
                </a:r>
                <a:r>
                  <a:rPr lang="zh-CN" altLang="en-US" sz="2000" b="1" dirty="0">
                    <a:latin typeface="+mn-ea"/>
                    <a:ea typeface="+mn-ea"/>
                  </a:rPr>
                  <a:t>空间中，随机选取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个训练样本，并随机对每个训练样本赋标签“</a:t>
                </a:r>
                <a:r>
                  <a:rPr lang="en-US" altLang="zh-CN" sz="2000" b="1" dirty="0">
                    <a:latin typeface="+mn-ea"/>
                    <a:ea typeface="+mn-ea"/>
                  </a:rPr>
                  <a:t>+1</a:t>
                </a:r>
                <a:r>
                  <a:rPr lang="zh-CN" altLang="en-US" sz="2000" b="1" dirty="0">
                    <a:latin typeface="+mn-ea"/>
                    <a:ea typeface="+mn-ea"/>
                  </a:rPr>
                  <a:t>或</a:t>
                </a:r>
                <a:r>
                  <a:rPr lang="en-US" altLang="zh-CN" sz="2000" b="1" dirty="0">
                    <a:latin typeface="+mn-ea"/>
                    <a:ea typeface="+mn-ea"/>
                  </a:rPr>
                  <a:t>-1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 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    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若</a:t>
                </a:r>
                <a:r>
                  <a:rPr lang="zh-CN" altLang="en-US" sz="2000" b="1" dirty="0">
                    <a:latin typeface="+mn-ea"/>
                    <a:ea typeface="+mn-ea"/>
                  </a:rPr>
                  <a:t>这些训练样本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线性可分的概率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𝑴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，则当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𝑴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趋于无穷大时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𝑴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35" name="矩形 3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348411"/>
                <a:ext cx="11233249" cy="769441"/>
              </a:xfrm>
              <a:prstGeom prst="rect">
                <a:avLst/>
              </a:prstGeom>
              <a:blipFill>
                <a:blip r:embed="rId4"/>
                <a:stretch>
                  <a:fillRect l="-1031" t="-7143" r="-1085" b="-126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/>
              <p:cNvSpPr/>
              <p:nvPr/>
            </p:nvSpPr>
            <p:spPr>
              <a:xfrm>
                <a:off x="551382" y="4644080"/>
                <a:ext cx="9361041" cy="142346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原因</a:t>
                </a:r>
                <a:r>
                  <a:rPr lang="zh-CN" altLang="en-US" b="1" dirty="0">
                    <a:latin typeface="+mn-ea"/>
                    <a:ea typeface="+mn-ea"/>
                  </a:rPr>
                  <a:t>：① </a:t>
                </a:r>
                <a:r>
                  <a:rPr lang="zh-CN" altLang="en-US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特征空间</a:t>
                </a:r>
                <a:r>
                  <a:rPr lang="zh-CN" altLang="en-US" b="1" u="wavyHeavy" dirty="0">
                    <a:latin typeface="+mn-ea"/>
                    <a:ea typeface="+mn-ea"/>
                  </a:rPr>
                  <a:t>维度增加</a:t>
                </a:r>
                <a:r>
                  <a:rPr lang="zh-CN" altLang="en-US" b="1" dirty="0">
                    <a:latin typeface="+mn-ea"/>
                    <a:ea typeface="+mn-ea"/>
                  </a:rPr>
                  <a:t>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待定参数</a:t>
                </a:r>
                <a:r>
                  <a:rPr lang="en-US" altLang="zh-CN" b="1" dirty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  <a:ea typeface="+mn-ea"/>
                      </a:rPr>
                      <m:t>𝝎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en-US" altLang="zh-CN" b="1" dirty="0">
                    <a:latin typeface="+mn-ea"/>
                    <a:ea typeface="+mn-ea"/>
                  </a:rPr>
                  <a:t>)</a:t>
                </a:r>
                <a:r>
                  <a:rPr lang="zh-CN" altLang="en-US" b="1" dirty="0">
                    <a:latin typeface="+mn-ea"/>
                    <a:ea typeface="+mn-ea"/>
                  </a:rPr>
                  <a:t>的</a:t>
                </a:r>
                <a:r>
                  <a:rPr lang="zh-CN" altLang="en-US" b="1" u="wavyHeavy" dirty="0">
                    <a:latin typeface="+mn-ea"/>
                    <a:ea typeface="+mn-ea"/>
                  </a:rPr>
                  <a:t>维度也相应增加</a:t>
                </a:r>
                <a:r>
                  <a:rPr lang="zh-CN" altLang="en-US" b="1" dirty="0">
                    <a:latin typeface="+mn-ea"/>
                    <a:ea typeface="+mn-ea"/>
                  </a:rPr>
                  <a:t>。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b="1" dirty="0">
                    <a:latin typeface="+mn-ea"/>
                    <a:ea typeface="+mn-ea"/>
                  </a:rPr>
                  <a:t>            →</a:t>
                </a:r>
                <a:r>
                  <a:rPr lang="zh-CN" altLang="en-US" b="1" u="wavyHeavy" dirty="0">
                    <a:latin typeface="+mn-ea"/>
                    <a:ea typeface="+mn-ea"/>
                  </a:rPr>
                  <a:t>算法模型</a:t>
                </a:r>
                <a:r>
                  <a:rPr lang="zh-CN" altLang="en-US" b="1" dirty="0">
                    <a:latin typeface="+mn-ea"/>
                    <a:ea typeface="+mn-ea"/>
                  </a:rPr>
                  <a:t>的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自由度</a:t>
                </a:r>
                <a:r>
                  <a:rPr lang="zh-CN" altLang="en-US" b="1" dirty="0">
                    <a:latin typeface="+mn-ea"/>
                    <a:ea typeface="+mn-ea"/>
                  </a:rPr>
                  <a:t>增加（解决低维问题）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b="1" dirty="0">
                    <a:latin typeface="+mn-ea"/>
                    <a:ea typeface="+mn-ea"/>
                  </a:rPr>
                  <a:t>        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② </a:t>
                </a:r>
                <a:r>
                  <a:rPr lang="zh-CN" altLang="en-US" b="1" dirty="0">
                    <a:latin typeface="+mn-ea"/>
                    <a:ea typeface="+mn-ea"/>
                  </a:rPr>
                  <a:t>增加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线性</a:t>
                </a:r>
                <a:r>
                  <a:rPr lang="zh-CN" altLang="en-US" b="1" dirty="0">
                    <a:latin typeface="+mn-ea"/>
                    <a:ea typeface="+mn-ea"/>
                  </a:rPr>
                  <a:t>可分的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en-US" altLang="zh-CN" b="1" dirty="0">
                    <a:latin typeface="+mn-ea"/>
                    <a:ea typeface="+mn-ea"/>
                  </a:rPr>
                  <a:t>【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关键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→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𝝋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𝑿</m:t>
                        </m:r>
                      </m:e>
                    </m:d>
                  </m:oMath>
                </a14:m>
                <a:r>
                  <a:rPr lang="en-US" altLang="zh-CN" b="1" dirty="0">
                    <a:latin typeface="+mn-ea"/>
                    <a:ea typeface="+mn-ea"/>
                  </a:rPr>
                  <a:t>】</a:t>
                </a:r>
                <a:endParaRPr lang="zh-CN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6" name="矩形 3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2" y="4644080"/>
                <a:ext cx="9361041" cy="1423467"/>
              </a:xfrm>
              <a:prstGeom prst="rect">
                <a:avLst/>
              </a:prstGeom>
              <a:blipFill>
                <a:blip r:embed="rId5"/>
                <a:stretch>
                  <a:fillRect l="-1432" t="-5579" r="-1693" b="-94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圆角矩形标注 36"/>
          <p:cNvSpPr/>
          <p:nvPr/>
        </p:nvSpPr>
        <p:spPr bwMode="auto">
          <a:xfrm>
            <a:off x="8288859" y="5481516"/>
            <a:ext cx="1368152" cy="802715"/>
          </a:xfrm>
          <a:prstGeom prst="wedgeRoundRectCallout">
            <a:avLst>
              <a:gd name="adj1" fmla="val -115216"/>
              <a:gd name="adj2" fmla="val -14618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80975" indent="-180975" eaLnBrk="1" hangingPunct="1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核函数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180975" indent="-180975" eaLnBrk="1" hangingPunct="1">
              <a:lnSpc>
                <a:spcPts val="30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对偶问题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005886" y="1601188"/>
            <a:ext cx="4248472" cy="1235715"/>
            <a:chOff x="3860973" y="4232224"/>
            <a:chExt cx="4696949" cy="98826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11960" y="4232224"/>
              <a:ext cx="4345962" cy="98826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sp>
          <p:nvSpPr>
            <p:cNvPr id="22" name="右箭头 21"/>
            <p:cNvSpPr/>
            <p:nvPr/>
          </p:nvSpPr>
          <p:spPr bwMode="auto">
            <a:xfrm>
              <a:off x="3860973" y="4635030"/>
              <a:ext cx="216024" cy="216024"/>
            </a:xfrm>
            <a:prstGeom prst="rightArrow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cxnSp>
        <p:nvCxnSpPr>
          <p:cNvPr id="23" name="直接连接符 22"/>
          <p:cNvCxnSpPr/>
          <p:nvPr/>
        </p:nvCxnSpPr>
        <p:spPr>
          <a:xfrm>
            <a:off x="551384" y="1196281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1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7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99946" y="451556"/>
            <a:ext cx="235857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r>
              <a:rPr lang="zh-CN" altLang="en-US" b="1" dirty="0">
                <a:latin typeface="+mn-ea"/>
                <a:ea typeface="+mn-ea"/>
              </a:rPr>
              <a:t>常用核函数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9946" y="1124744"/>
            <a:ext cx="3335814" cy="3877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多项式核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径向基核函数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高斯核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字符串核函数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傅立叶核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样条核</a:t>
            </a:r>
          </a:p>
        </p:txBody>
      </p:sp>
      <p:sp>
        <p:nvSpPr>
          <p:cNvPr id="6" name="矩形 5"/>
          <p:cNvSpPr/>
          <p:nvPr/>
        </p:nvSpPr>
        <p:spPr>
          <a:xfrm>
            <a:off x="4655839" y="1484784"/>
            <a:ext cx="6912273" cy="40010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如何选择核函数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26352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先验知识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     --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利用专家的先验知识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预先选定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核函数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5475" indent="-26352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交叉验证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     --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采用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Cross-Validation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方法，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分别试用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核函数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，最终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误差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的核函数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，就是</a:t>
            </a:r>
            <a:endParaRPr lang="en-US" altLang="zh-CN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600"/>
              </a:spcAft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最好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的核函数。</a:t>
            </a:r>
          </a:p>
          <a:p>
            <a:pPr marL="625475" indent="-26352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混合核函数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buClr>
                <a:srgbClr val="FF0000"/>
              </a:buClr>
            </a:pP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      --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将不同核函数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结合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，会有更好特性。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4754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83724" y="260648"/>
            <a:ext cx="392810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、随机森林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Random Forest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724" y="944622"/>
            <a:ext cx="4583885" cy="219634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375919" y="864304"/>
            <a:ext cx="6192193" cy="23852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2001</a:t>
            </a:r>
            <a:r>
              <a:rPr lang="zh-CN" altLang="en-US" sz="2000" b="1" dirty="0" smtClean="0"/>
              <a:t>年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Leo 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Breiman</a:t>
            </a:r>
            <a:r>
              <a:rPr lang="zh-CN" altLang="en-US" sz="2000" b="1" dirty="0" smtClean="0"/>
              <a:t>提出</a:t>
            </a:r>
            <a:r>
              <a:rPr lang="zh-CN" altLang="en-US" sz="2000" b="1" dirty="0"/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一</a:t>
            </a:r>
            <a:r>
              <a:rPr lang="zh-CN" altLang="en-US" sz="2000" b="1" dirty="0">
                <a:latin typeface="+mn-ea"/>
                <a:ea typeface="+mn-ea"/>
              </a:rPr>
              <a:t>种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集成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学习方法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/>
              <a:t>通过</a:t>
            </a:r>
            <a:r>
              <a:rPr lang="zh-CN" altLang="en-US" sz="2000" b="1" dirty="0">
                <a:solidFill>
                  <a:srgbClr val="FF0000"/>
                </a:solidFill>
              </a:rPr>
              <a:t>构建多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个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大量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决策树</a:t>
            </a:r>
            <a:r>
              <a:rPr lang="zh-CN" altLang="en-US" sz="2000" b="1" dirty="0" smtClean="0"/>
              <a:t>进行</a:t>
            </a:r>
            <a:r>
              <a:rPr lang="zh-CN" altLang="en-US" sz="2000" b="1" dirty="0">
                <a:solidFill>
                  <a:srgbClr val="0000FF"/>
                </a:solidFill>
              </a:rPr>
              <a:t>分类</a:t>
            </a:r>
            <a:r>
              <a:rPr lang="zh-CN" altLang="en-US" sz="2000" b="1" dirty="0"/>
              <a:t>或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回归</a:t>
            </a:r>
            <a:r>
              <a:rPr lang="zh-CN" altLang="en-US" sz="2000" b="1" dirty="0" smtClean="0"/>
              <a:t>任务。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核心思想</a:t>
            </a:r>
            <a:r>
              <a:rPr lang="zh-CN" altLang="en-US" sz="2000" b="1" dirty="0" smtClean="0">
                <a:latin typeface="+mn-ea"/>
              </a:rPr>
              <a:t>：通过</a:t>
            </a:r>
            <a:r>
              <a:rPr lang="zh-CN" altLang="en-US" sz="2000" b="1" u="wavyDbl" dirty="0" smtClean="0">
                <a:latin typeface="+mn-ea"/>
              </a:rPr>
              <a:t>构建</a:t>
            </a:r>
            <a:r>
              <a:rPr lang="zh-CN" altLang="en-US" sz="2000" b="1" u="wavyDbl" dirty="0">
                <a:latin typeface="+mn-ea"/>
              </a:rPr>
              <a:t>多</a:t>
            </a:r>
            <a:r>
              <a:rPr lang="zh-CN" altLang="en-US" sz="2000" b="1" u="wavyDbl" dirty="0" smtClean="0">
                <a:latin typeface="+mn-ea"/>
              </a:rPr>
              <a:t>个决策树</a:t>
            </a:r>
            <a:r>
              <a:rPr lang="zh-CN" altLang="en-US" sz="2000" b="1" dirty="0" smtClean="0">
                <a:latin typeface="+mn-ea"/>
              </a:rPr>
              <a:t>，并</a:t>
            </a:r>
            <a:r>
              <a:rPr lang="zh-CN" altLang="en-US" sz="2000" b="1" dirty="0">
                <a:latin typeface="+mn-ea"/>
              </a:rPr>
              <a:t>将它们的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预测结果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结合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聚合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起来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/>
              <a:t>通过</a:t>
            </a:r>
            <a:r>
              <a:rPr lang="zh-CN" altLang="en-US" sz="2000" b="1" dirty="0">
                <a:solidFill>
                  <a:srgbClr val="FF0000"/>
                </a:solidFill>
              </a:rPr>
              <a:t>投票</a:t>
            </a:r>
            <a:r>
              <a:rPr lang="zh-CN" altLang="en-US" sz="2000" b="1" dirty="0"/>
              <a:t>或</a:t>
            </a:r>
            <a:r>
              <a:rPr lang="zh-CN" altLang="en-US" sz="2000" b="1" dirty="0">
                <a:solidFill>
                  <a:srgbClr val="FF0000"/>
                </a:solidFill>
              </a:rPr>
              <a:t>平均</a:t>
            </a:r>
            <a:r>
              <a:rPr lang="zh-CN" altLang="en-US" sz="2000" b="1" dirty="0"/>
              <a:t>的</a:t>
            </a:r>
            <a:r>
              <a:rPr lang="zh-CN" altLang="en-US" sz="2000" b="1" dirty="0" smtClean="0"/>
              <a:t>方式，以提高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整体模型</a:t>
            </a:r>
            <a:r>
              <a:rPr lang="zh-CN" altLang="en-US" sz="2000" b="1" dirty="0" smtClean="0"/>
              <a:t>的</a:t>
            </a:r>
            <a:r>
              <a:rPr lang="zh-CN" altLang="en-US" sz="2000" b="1" dirty="0"/>
              <a:t>准确性和</a:t>
            </a:r>
            <a:r>
              <a:rPr lang="zh-CN" altLang="en-US" sz="2000" b="1" dirty="0" smtClean="0"/>
              <a:t>鲁棒性，</a:t>
            </a:r>
            <a:r>
              <a:rPr lang="zh-CN" altLang="en-US" sz="2000" b="1" dirty="0" smtClean="0">
                <a:latin typeface="+mn-ea"/>
              </a:rPr>
              <a:t>减少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单个模型</a:t>
            </a:r>
            <a:r>
              <a:rPr lang="zh-CN" altLang="en-US" sz="2000" b="1" dirty="0">
                <a:latin typeface="+mn-ea"/>
              </a:rPr>
              <a:t>的过拟合</a:t>
            </a:r>
            <a:r>
              <a:rPr lang="zh-CN" altLang="en-US" sz="2000" b="1" dirty="0" smtClean="0">
                <a:latin typeface="+mn-ea"/>
              </a:rPr>
              <a:t>，从而提高模型</a:t>
            </a:r>
            <a:r>
              <a:rPr lang="zh-CN" altLang="en-US" sz="2000" b="1" dirty="0">
                <a:latin typeface="+mn-ea"/>
              </a:rPr>
              <a:t>的泛化能力</a:t>
            </a:r>
            <a:r>
              <a:rPr lang="zh-CN" altLang="en-US" sz="2000" b="1" dirty="0" smtClean="0">
                <a:latin typeface="+mn-ea"/>
              </a:rPr>
              <a:t>。（集体智慧）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83725" y="3573016"/>
            <a:ext cx="9904764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“随机”</a:t>
            </a:r>
            <a:r>
              <a:rPr lang="zh-CN" altLang="en-US" sz="2000" b="1" dirty="0" smtClean="0"/>
              <a:t>体现</a:t>
            </a:r>
            <a:r>
              <a:rPr lang="zh-CN" altLang="en-US" sz="2000" b="1" dirty="0"/>
              <a:t>在两个</a:t>
            </a:r>
            <a:r>
              <a:rPr lang="zh-CN" altLang="en-US" sz="2000" b="1" dirty="0" smtClean="0"/>
              <a:t>方面</a:t>
            </a:r>
            <a:endParaRPr lang="en-US" altLang="zh-CN" sz="2000" b="1" dirty="0" smtClean="0"/>
          </a:p>
          <a:p>
            <a:pPr marL="630238" indent="-27146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首先，</a:t>
            </a:r>
            <a:r>
              <a:rPr lang="zh-CN" altLang="en-US" sz="2000" b="1" dirty="0"/>
              <a:t>在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每</a:t>
            </a:r>
            <a:r>
              <a:rPr lang="zh-CN" altLang="en-US" sz="2000" b="1" dirty="0">
                <a:solidFill>
                  <a:srgbClr val="FF0000"/>
                </a:solidFill>
              </a:rPr>
              <a:t>棵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树</a:t>
            </a:r>
            <a:r>
              <a:rPr lang="zh-CN" altLang="en-US" sz="2000" b="1" dirty="0" smtClean="0"/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训练过程</a:t>
            </a:r>
            <a:r>
              <a:rPr lang="zh-CN" altLang="en-US" sz="2000" b="1" dirty="0" smtClean="0"/>
              <a:t>中，</a:t>
            </a:r>
            <a:r>
              <a:rPr lang="zh-CN" altLang="en-US" sz="2000" b="1" dirty="0"/>
              <a:t>从</a:t>
            </a:r>
            <a:r>
              <a:rPr lang="zh-CN" altLang="en-US" sz="2000" b="1" dirty="0">
                <a:solidFill>
                  <a:srgbClr val="0000FF"/>
                </a:solidFill>
              </a:rPr>
              <a:t>原始数据集</a:t>
            </a:r>
            <a:r>
              <a:rPr lang="zh-CN" altLang="en-US" sz="2000" b="1" dirty="0"/>
              <a:t>中</a:t>
            </a:r>
            <a:r>
              <a:rPr lang="zh-CN" altLang="en-US" sz="2000" b="1" dirty="0">
                <a:solidFill>
                  <a:srgbClr val="FF0000"/>
                </a:solidFill>
              </a:rPr>
              <a:t>随机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选择部分</a:t>
            </a:r>
            <a:r>
              <a:rPr lang="zh-CN" altLang="en-US" sz="2000" b="1" dirty="0">
                <a:solidFill>
                  <a:srgbClr val="FF0000"/>
                </a:solidFill>
              </a:rPr>
              <a:t>数据点</a:t>
            </a:r>
            <a:r>
              <a:rPr lang="zh-CN" altLang="en-US" sz="2000" b="1" dirty="0"/>
              <a:t>作为</a:t>
            </a:r>
            <a:r>
              <a:rPr lang="zh-CN" altLang="en-US" sz="2000" b="1" dirty="0" smtClean="0"/>
              <a:t>训练集。</a:t>
            </a:r>
            <a:endParaRPr lang="en-US" altLang="zh-CN" sz="2000" b="1" dirty="0" smtClean="0"/>
          </a:p>
          <a:p>
            <a:pPr marL="358775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dirty="0" smtClean="0"/>
              <a:t>           【</a:t>
            </a:r>
            <a:r>
              <a:rPr lang="zh-CN" altLang="en-US" sz="2000" b="1" dirty="0" smtClean="0">
                <a:latin typeface="+mn-ea"/>
                <a:ea typeface="+mn-ea"/>
              </a:rPr>
              <a:t>即，通过</a:t>
            </a:r>
            <a:r>
              <a:rPr lang="zh-CN" altLang="en-US" sz="2000" b="1" dirty="0">
                <a:latin typeface="+mn-ea"/>
                <a:ea typeface="+mn-ea"/>
              </a:rPr>
              <a:t>自助</a:t>
            </a:r>
            <a:r>
              <a:rPr lang="zh-CN" altLang="en-US" sz="2000" b="1" dirty="0" smtClean="0">
                <a:latin typeface="+mn-ea"/>
                <a:ea typeface="+mn-ea"/>
              </a:rPr>
              <a:t>采样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bootstrap sampling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形成</a:t>
            </a:r>
            <a:r>
              <a:rPr lang="zh-CN" altLang="en-US" sz="2000" b="1" dirty="0">
                <a:latin typeface="+mn-ea"/>
                <a:ea typeface="+mn-ea"/>
              </a:rPr>
              <a:t>不同的数据</a:t>
            </a:r>
            <a:r>
              <a:rPr lang="zh-CN" altLang="en-US" sz="2000" b="1" dirty="0" smtClean="0">
                <a:latin typeface="+mn-ea"/>
                <a:ea typeface="+mn-ea"/>
              </a:rPr>
              <a:t>子集</a:t>
            </a:r>
            <a:r>
              <a:rPr lang="en-US" altLang="zh-CN" sz="2000" dirty="0"/>
              <a:t>】</a:t>
            </a:r>
            <a:endParaRPr lang="en-US" altLang="zh-CN" sz="2000" b="1" dirty="0" smtClean="0"/>
          </a:p>
          <a:p>
            <a:pPr marL="630238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其次</a:t>
            </a:r>
            <a:r>
              <a:rPr lang="zh-CN" altLang="en-US" sz="2000" b="1" dirty="0"/>
              <a:t>，在</a:t>
            </a:r>
            <a:r>
              <a:rPr lang="zh-CN" altLang="en-US" sz="2000" b="1" dirty="0">
                <a:solidFill>
                  <a:srgbClr val="FF0000"/>
                </a:solidFill>
              </a:rPr>
              <a:t>每棵树</a:t>
            </a:r>
            <a:r>
              <a:rPr lang="zh-CN" altLang="en-US" sz="2000" b="1" dirty="0"/>
              <a:t>的</a:t>
            </a:r>
            <a:r>
              <a:rPr lang="zh-CN" altLang="en-US" sz="2000" b="1" u="wavyDbl" dirty="0">
                <a:solidFill>
                  <a:srgbClr val="FF0000"/>
                </a:solidFill>
              </a:rPr>
              <a:t>每个分裂节点</a:t>
            </a:r>
            <a:r>
              <a:rPr lang="zh-CN" altLang="en-US" sz="2000" b="1" dirty="0"/>
              <a:t>上</a:t>
            </a:r>
            <a:r>
              <a:rPr lang="zh-CN" altLang="en-US" sz="2000" b="1" dirty="0" smtClean="0"/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选择部分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>
                <a:latin typeface="+mn-ea"/>
                <a:ea typeface="+mn-ea"/>
              </a:rPr>
              <a:t>进行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最佳分裂点的搜索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58775"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/>
              <a:t>           【</a:t>
            </a:r>
            <a:r>
              <a:rPr lang="zh-CN" altLang="en-US" sz="2000" b="1" dirty="0" smtClean="0"/>
              <a:t>只考虑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部分</a:t>
            </a:r>
            <a:r>
              <a:rPr lang="zh-CN" altLang="en-US" sz="2000" b="1" dirty="0">
                <a:solidFill>
                  <a:srgbClr val="FF0000"/>
                </a:solidFill>
              </a:rPr>
              <a:t>特征</a:t>
            </a:r>
            <a:r>
              <a:rPr lang="zh-CN" altLang="en-US" sz="2000" b="1" dirty="0"/>
              <a:t>，而不是所有</a:t>
            </a:r>
            <a:r>
              <a:rPr lang="zh-CN" altLang="en-US" sz="2000" b="1" dirty="0" smtClean="0"/>
              <a:t>特征</a:t>
            </a:r>
            <a:r>
              <a:rPr lang="en-US" altLang="zh-CN" sz="2000" b="1" dirty="0" smtClean="0"/>
              <a:t>】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3984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51385" y="850845"/>
            <a:ext cx="921702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随机</a:t>
            </a:r>
            <a:r>
              <a:rPr lang="zh-CN" altLang="en-US" sz="2000" b="1" dirty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</a:rPr>
              <a:t>每个分类器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一颗决策树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不是看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所有信息</a:t>
            </a:r>
            <a:r>
              <a:rPr lang="zh-CN" altLang="en-US" sz="2000" b="1" dirty="0">
                <a:latin typeface="+mn-ea"/>
                <a:ea typeface="+mn-ea"/>
              </a:rPr>
              <a:t>，而是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随机看一些特征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6700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森林</a:t>
            </a:r>
            <a:r>
              <a:rPr lang="zh-CN" altLang="en-US" sz="2000" b="1" dirty="0">
                <a:latin typeface="+mn-ea"/>
                <a:ea typeface="+mn-ea"/>
              </a:rPr>
              <a:t>：多棵树构成一个森林，每棵树都代表一个决策过程，最后集体决定结果。</a:t>
            </a:r>
          </a:p>
        </p:txBody>
      </p:sp>
      <p:sp>
        <p:nvSpPr>
          <p:cNvPr id="6" name="矩形 5"/>
          <p:cNvSpPr/>
          <p:nvPr/>
        </p:nvSpPr>
        <p:spPr>
          <a:xfrm>
            <a:off x="552193" y="292242"/>
            <a:ext cx="93610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关键点</a:t>
            </a:r>
            <a:endParaRPr lang="zh-CN" altLang="en-US" b="1" dirty="0">
              <a:latin typeface="+mn-ea"/>
              <a:ea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51384" y="1916832"/>
            <a:ext cx="10945216" cy="1945727"/>
            <a:chOff x="551384" y="1916832"/>
            <a:chExt cx="10945216" cy="1945727"/>
          </a:xfrm>
        </p:grpSpPr>
        <p:sp>
          <p:nvSpPr>
            <p:cNvPr id="7" name="矩形 6"/>
            <p:cNvSpPr/>
            <p:nvPr/>
          </p:nvSpPr>
          <p:spPr>
            <a:xfrm>
              <a:off x="551384" y="1916832"/>
              <a:ext cx="338437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例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：判断</a:t>
              </a:r>
              <a:r>
                <a:rPr lang="zh-CN" altLang="en-US" sz="2000" b="1" dirty="0">
                  <a:latin typeface="+mn-ea"/>
                  <a:ea typeface="+mn-ea"/>
                </a:rPr>
                <a:t>水果是苹果还是橘子</a:t>
              </a: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74534" y="2323676"/>
              <a:ext cx="2266099" cy="1538883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3036939" y="2469746"/>
              <a:ext cx="8459661" cy="1154162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66700" indent="-266700">
                <a:lnSpc>
                  <a:spcPts val="3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+mn-ea"/>
                  <a:ea typeface="+mn-ea"/>
                </a:rPr>
                <a:t>根据“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颜色</a:t>
              </a:r>
              <a:r>
                <a:rPr lang="zh-CN" altLang="en-US" sz="2000" b="1" dirty="0" smtClean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大小</a:t>
              </a:r>
              <a:r>
                <a:rPr lang="zh-CN" altLang="en-US" sz="2000" b="1" dirty="0" smtClean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重量</a:t>
              </a:r>
              <a:r>
                <a:rPr lang="zh-CN" altLang="en-US" sz="2000" b="1" dirty="0" smtClean="0">
                  <a:latin typeface="+mn-ea"/>
                  <a:ea typeface="+mn-ea"/>
                </a:rPr>
                <a:t>”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三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个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特征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及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取值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</a:t>
              </a:r>
              <a:r>
                <a:rPr lang="zh-CN" altLang="en-US" sz="2000" b="1" dirty="0">
                  <a:latin typeface="+mn-ea"/>
                  <a:ea typeface="+mn-ea"/>
                </a:rPr>
                <a:t>训练一个随机森林模型。</a:t>
              </a:r>
              <a:r>
                <a:rPr lang="zh-CN" altLang="en-US" sz="2000" b="1" dirty="0" smtClean="0">
                  <a:latin typeface="+mn-ea"/>
                  <a:ea typeface="+mn-ea"/>
                </a:rPr>
                <a:t>假设有</a:t>
              </a:r>
              <a:r>
                <a:rPr lang="zh-CN" altLang="en-US" sz="2000" b="1" dirty="0">
                  <a:latin typeface="+mn-ea"/>
                  <a:ea typeface="+mn-ea"/>
                </a:rPr>
                <a:t>一个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新水果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，只</a:t>
              </a:r>
              <a:r>
                <a:rPr lang="zh-CN" altLang="en-US" sz="2000" b="1" dirty="0">
                  <a:latin typeface="+mn-ea"/>
                  <a:ea typeface="+mn-ea"/>
                </a:rPr>
                <a:t>知道</a:t>
              </a:r>
              <a:r>
                <a:rPr lang="zh-CN" altLang="en-US" sz="2000" b="1" dirty="0" smtClean="0">
                  <a:latin typeface="+mn-ea"/>
                  <a:ea typeface="+mn-ea"/>
                </a:rPr>
                <a:t>它的</a:t>
              </a:r>
              <a:r>
                <a:rPr lang="zh-CN" altLang="en-US" sz="2000" b="1" u="wavyDbl" dirty="0" smtClean="0">
                  <a:solidFill>
                    <a:srgbClr val="FF0000"/>
                  </a:solidFill>
                  <a:latin typeface="+mn-ea"/>
                  <a:ea typeface="+mn-ea"/>
                </a:rPr>
                <a:t>颜色</a:t>
              </a:r>
              <a:r>
                <a:rPr lang="zh-CN" altLang="en-US" sz="2000" b="1" dirty="0" smtClean="0">
                  <a:latin typeface="+mn-ea"/>
                  <a:ea typeface="+mn-ea"/>
                </a:rPr>
                <a:t>是“红色”，</a:t>
              </a:r>
              <a:r>
                <a:rPr lang="zh-CN" altLang="en-US" sz="2000" b="1" u="wavyDbl" dirty="0">
                  <a:solidFill>
                    <a:srgbClr val="FF0000"/>
                  </a:solidFill>
                  <a:latin typeface="+mn-ea"/>
                  <a:ea typeface="+mn-ea"/>
                </a:rPr>
                <a:t>大小</a:t>
              </a:r>
              <a:r>
                <a:rPr lang="zh-CN" altLang="en-US" sz="2000" b="1" dirty="0" smtClean="0">
                  <a:latin typeface="+mn-ea"/>
                  <a:ea typeface="+mn-ea"/>
                </a:rPr>
                <a:t>是“中等”，</a:t>
              </a:r>
              <a:r>
                <a:rPr lang="zh-CN" altLang="en-US" sz="2000" b="1" u="wavyDbl" dirty="0">
                  <a:solidFill>
                    <a:srgbClr val="FF0000"/>
                  </a:solidFill>
                  <a:latin typeface="+mn-ea"/>
                  <a:ea typeface="+mn-ea"/>
                </a:rPr>
                <a:t>重量</a:t>
              </a:r>
              <a:r>
                <a:rPr lang="zh-CN" altLang="en-US" sz="2000" b="1" dirty="0" smtClean="0">
                  <a:latin typeface="+mn-ea"/>
                  <a:ea typeface="+mn-ea"/>
                </a:rPr>
                <a:t>是“</a:t>
              </a:r>
              <a:r>
                <a:rPr lang="en-US" altLang="zh-CN" sz="2000" b="1" dirty="0" smtClean="0">
                  <a:latin typeface="+mn-ea"/>
                  <a:ea typeface="+mn-ea"/>
                </a:rPr>
                <a:t>205g</a:t>
              </a:r>
              <a:r>
                <a:rPr lang="zh-CN" altLang="en-US" sz="2000" b="1" dirty="0" smtClean="0">
                  <a:latin typeface="+mn-ea"/>
                  <a:ea typeface="+mn-ea"/>
                </a:rPr>
                <a:t>”，</a:t>
              </a:r>
              <a:r>
                <a:rPr lang="zh-CN" altLang="en-US" sz="2000" b="1" dirty="0">
                  <a:latin typeface="+mn-ea"/>
                  <a:ea typeface="+mn-ea"/>
                </a:rPr>
                <a:t>随机</a:t>
              </a:r>
              <a:r>
                <a:rPr lang="zh-CN" altLang="en-US" sz="2000" b="1" dirty="0" smtClean="0">
                  <a:latin typeface="+mn-ea"/>
                  <a:ea typeface="+mn-ea"/>
                </a:rPr>
                <a:t>森林根据</a:t>
              </a:r>
              <a:r>
                <a:rPr lang="zh-CN" altLang="en-US" sz="2000" b="1" dirty="0">
                  <a:latin typeface="+mn-ea"/>
                  <a:ea typeface="+mn-ea"/>
                </a:rPr>
                <a:t>已有</a:t>
              </a:r>
              <a:r>
                <a:rPr lang="zh-CN" altLang="en-US" sz="2000" b="1" dirty="0" smtClean="0">
                  <a:latin typeface="+mn-ea"/>
                  <a:ea typeface="+mn-ea"/>
                </a:rPr>
                <a:t>数据，投票决定新水果是</a:t>
              </a:r>
              <a:r>
                <a:rPr lang="zh-CN" altLang="en-US" sz="2000" b="1" dirty="0">
                  <a:latin typeface="+mn-ea"/>
                  <a:ea typeface="+mn-ea"/>
                </a:rPr>
                <a:t>苹果还是橘子。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574535" y="3935614"/>
            <a:ext cx="7753713" cy="238526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+mn-ea"/>
                <a:ea typeface="+mn-ea"/>
              </a:rPr>
              <a:t>随机森林的工作</a:t>
            </a:r>
            <a:r>
              <a:rPr lang="zh-CN" altLang="en-US" sz="1800" b="1" dirty="0" smtClean="0">
                <a:latin typeface="+mn-ea"/>
                <a:ea typeface="+mn-ea"/>
              </a:rPr>
              <a:t>步骤</a:t>
            </a:r>
            <a:endParaRPr lang="zh-CN" altLang="en-US" sz="1800" b="1" dirty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、随机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选择特征</a:t>
            </a:r>
            <a:r>
              <a:rPr lang="zh-CN" altLang="en-US" sz="1800" b="1" dirty="0">
                <a:latin typeface="+mn-ea"/>
                <a:ea typeface="+mn-ea"/>
              </a:rPr>
              <a:t>：每棵树会随机选择一些</a:t>
            </a:r>
            <a:r>
              <a:rPr lang="zh-CN" altLang="en-US" sz="1800" b="1" dirty="0" smtClean="0">
                <a:latin typeface="+mn-ea"/>
                <a:ea typeface="+mn-ea"/>
              </a:rPr>
              <a:t>特征做出判断。如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1800" b="1" dirty="0" smtClean="0">
                <a:latin typeface="+mn-ea"/>
                <a:ea typeface="+mn-ea"/>
              </a:rPr>
              <a:t>第一</a:t>
            </a:r>
            <a:r>
              <a:rPr lang="zh-CN" altLang="en-US" sz="1800" b="1" dirty="0">
                <a:latin typeface="+mn-ea"/>
                <a:ea typeface="+mn-ea"/>
              </a:rPr>
              <a:t>棵树只看颜色和大小，判断是苹果。</a:t>
            </a: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⑵、</a:t>
            </a:r>
            <a:r>
              <a:rPr lang="zh-CN" altLang="en-US" sz="1800" b="1" dirty="0" smtClean="0">
                <a:latin typeface="+mn-ea"/>
                <a:ea typeface="+mn-ea"/>
              </a:rPr>
              <a:t>第二</a:t>
            </a:r>
            <a:r>
              <a:rPr lang="zh-CN" altLang="en-US" sz="1800" b="1" dirty="0">
                <a:latin typeface="+mn-ea"/>
                <a:ea typeface="+mn-ea"/>
              </a:rPr>
              <a:t>棵树只看颜色和重量，判断也是苹果。</a:t>
            </a: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1800" b="1" dirty="0" smtClean="0">
                <a:latin typeface="+mn-ea"/>
                <a:ea typeface="+mn-ea"/>
              </a:rPr>
              <a:t>第三</a:t>
            </a:r>
            <a:r>
              <a:rPr lang="zh-CN" altLang="en-US" sz="1800" b="1" dirty="0">
                <a:latin typeface="+mn-ea"/>
                <a:ea typeface="+mn-ea"/>
              </a:rPr>
              <a:t>棵树看所有特征，也判断是苹果。</a:t>
            </a:r>
          </a:p>
          <a:p>
            <a:pPr>
              <a:lnSpc>
                <a:spcPts val="3000"/>
              </a:lnSpc>
            </a:pP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、投票</a:t>
            </a:r>
            <a:r>
              <a:rPr lang="zh-CN" altLang="en-US" sz="1800" b="1" dirty="0">
                <a:latin typeface="+mn-ea"/>
                <a:ea typeface="+mn-ea"/>
              </a:rPr>
              <a:t>：三棵树都判断为苹果，所以随机森林</a:t>
            </a:r>
            <a:r>
              <a:rPr lang="zh-CN" altLang="en-US" sz="1800" b="1" dirty="0" smtClean="0">
                <a:latin typeface="+mn-ea"/>
                <a:ea typeface="+mn-ea"/>
              </a:rPr>
              <a:t>最终认为这个新水果</a:t>
            </a:r>
            <a:r>
              <a:rPr lang="zh-CN" altLang="en-US" sz="1800" b="1" dirty="0">
                <a:latin typeface="+mn-ea"/>
                <a:ea typeface="+mn-ea"/>
              </a:rPr>
              <a:t>是苹果。</a:t>
            </a:r>
          </a:p>
        </p:txBody>
      </p:sp>
      <p:sp>
        <p:nvSpPr>
          <p:cNvPr id="14" name="矩形 13"/>
          <p:cNvSpPr/>
          <p:nvPr/>
        </p:nvSpPr>
        <p:spPr>
          <a:xfrm>
            <a:off x="8472264" y="3935614"/>
            <a:ext cx="3240360" cy="1538883"/>
          </a:xfrm>
          <a:prstGeom prst="rect">
            <a:avLst/>
          </a:prstGeom>
          <a:ln>
            <a:solidFill>
              <a:srgbClr val="0000FF"/>
            </a:solidFill>
          </a:ln>
        </p:spPr>
        <p:txBody>
          <a:bodyPr wrap="square" lIns="0" tIns="0" rIns="0" bIns="0">
            <a:spAutoFit/>
          </a:bodyPr>
          <a:lstStyle/>
          <a:p>
            <a:pPr marL="173038" indent="-173038">
              <a:lnSpc>
                <a:spcPts val="3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latin typeface="+mn-ea"/>
                <a:ea typeface="+mn-ea"/>
              </a:rPr>
              <a:t>多</a:t>
            </a:r>
            <a:r>
              <a:rPr lang="zh-CN" altLang="en-US" sz="1800" b="1" dirty="0">
                <a:latin typeface="+mn-ea"/>
                <a:ea typeface="+mn-ea"/>
              </a:rPr>
              <a:t>个</a:t>
            </a:r>
            <a:r>
              <a:rPr lang="zh-CN" altLang="en-US" sz="1800" b="1" dirty="0" smtClean="0">
                <a:latin typeface="+mn-ea"/>
                <a:ea typeface="+mn-ea"/>
              </a:rPr>
              <a:t>决策树投票进行分类判断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73038" indent="-173038">
              <a:lnSpc>
                <a:spcPts val="3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latin typeface="+mn-ea"/>
                <a:ea typeface="+mn-ea"/>
              </a:rPr>
              <a:t>随机</a:t>
            </a:r>
            <a:r>
              <a:rPr lang="zh-CN" altLang="en-US" sz="1800" b="1" dirty="0">
                <a:latin typeface="+mn-ea"/>
                <a:ea typeface="+mn-ea"/>
              </a:rPr>
              <a:t>选择</a:t>
            </a:r>
            <a:r>
              <a:rPr lang="zh-CN" altLang="en-US" sz="1800" b="1" dirty="0" smtClean="0">
                <a:latin typeface="+mn-ea"/>
                <a:ea typeface="+mn-ea"/>
              </a:rPr>
              <a:t>特征、集体决策，提高分类准确性</a:t>
            </a:r>
            <a:r>
              <a:rPr lang="zh-CN" altLang="en-US" sz="1800" b="1" dirty="0">
                <a:latin typeface="+mn-ea"/>
                <a:ea typeface="+mn-ea"/>
              </a:rPr>
              <a:t>，避免单棵树</a:t>
            </a:r>
            <a:r>
              <a:rPr lang="zh-CN" altLang="en-US" sz="1800" b="1" dirty="0" smtClean="0">
                <a:latin typeface="+mn-ea"/>
                <a:ea typeface="+mn-ea"/>
              </a:rPr>
              <a:t>可能产生的</a:t>
            </a:r>
            <a:r>
              <a:rPr lang="zh-CN" altLang="en-US" sz="1800" b="1" dirty="0">
                <a:latin typeface="+mn-ea"/>
                <a:ea typeface="+mn-ea"/>
              </a:rPr>
              <a:t>偏差。</a:t>
            </a:r>
          </a:p>
        </p:txBody>
      </p:sp>
    </p:spTree>
    <p:extLst>
      <p:ext uri="{BB962C8B-B14F-4D97-AF65-F5344CB8AC3E}">
        <p14:creationId xmlns:p14="http://schemas.microsoft.com/office/powerpoint/2010/main" val="104623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96081" y="285362"/>
            <a:ext cx="132345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算法特点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6653" y="894779"/>
            <a:ext cx="11013134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优点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30238" indent="-27146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抗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过拟合能力强</a:t>
            </a:r>
            <a:r>
              <a:rPr lang="zh-CN" altLang="en-US" sz="1800" b="1" dirty="0" smtClean="0">
                <a:latin typeface="+mn-ea"/>
                <a:ea typeface="+mn-ea"/>
              </a:rPr>
              <a:t>：集成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聚合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多</a:t>
            </a:r>
            <a:r>
              <a:rPr lang="zh-CN" altLang="en-US" sz="1800" b="1" dirty="0">
                <a:latin typeface="+mn-ea"/>
                <a:ea typeface="+mn-ea"/>
              </a:rPr>
              <a:t>个决策树的预测结果，减少了单一</a:t>
            </a:r>
            <a:r>
              <a:rPr lang="zh-CN" altLang="en-US" sz="1800" b="1" dirty="0" smtClean="0">
                <a:latin typeface="+mn-ea"/>
                <a:ea typeface="+mn-ea"/>
              </a:rPr>
              <a:t>模型存在</a:t>
            </a:r>
            <a:r>
              <a:rPr lang="zh-CN" altLang="en-US" sz="1800" b="1" dirty="0">
                <a:latin typeface="+mn-ea"/>
                <a:ea typeface="+mn-ea"/>
              </a:rPr>
              <a:t>的过</a:t>
            </a:r>
            <a:r>
              <a:rPr lang="zh-CN" altLang="en-US" sz="1800" b="1" dirty="0" smtClean="0">
                <a:latin typeface="+mn-ea"/>
                <a:ea typeface="+mn-ea"/>
              </a:rPr>
              <a:t>拟合风险。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630238" indent="-2714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处理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高维数据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随机特征选择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机制</a:t>
            </a:r>
            <a:r>
              <a:rPr lang="zh-CN" altLang="en-US" sz="1800" b="1" dirty="0" smtClean="0">
                <a:latin typeface="+mn-ea"/>
                <a:ea typeface="+mn-ea"/>
              </a:rPr>
              <a:t>，能够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处理高维数据</a:t>
            </a:r>
            <a:r>
              <a:rPr lang="zh-CN" altLang="en-US" sz="1800" b="1" dirty="0">
                <a:latin typeface="+mn-ea"/>
                <a:ea typeface="+mn-ea"/>
              </a:rPr>
              <a:t>，尤其在特征数量远大于样本数量</a:t>
            </a:r>
            <a:r>
              <a:rPr lang="zh-CN" altLang="en-US" sz="1800" b="1" dirty="0" smtClean="0">
                <a:latin typeface="+mn-ea"/>
                <a:ea typeface="+mn-ea"/>
              </a:rPr>
              <a:t>的情况</a:t>
            </a:r>
            <a:r>
              <a:rPr lang="zh-CN" altLang="en-US" sz="1800" b="1" dirty="0">
                <a:latin typeface="+mn-ea"/>
                <a:ea typeface="+mn-ea"/>
              </a:rPr>
              <a:t>下</a:t>
            </a:r>
            <a:r>
              <a:rPr lang="zh-CN" altLang="en-US" sz="1800" b="1" dirty="0" smtClean="0">
                <a:latin typeface="+mn-ea"/>
                <a:ea typeface="+mn-ea"/>
              </a:rPr>
              <a:t>表现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</a:t>
            </a:r>
            <a:r>
              <a:rPr lang="zh-CN" altLang="en-US" sz="1800" b="1" dirty="0" smtClean="0">
                <a:latin typeface="+mn-ea"/>
                <a:ea typeface="+mn-ea"/>
              </a:rPr>
              <a:t>优异。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>
                <a:latin typeface="+mn-ea"/>
                <a:ea typeface="+mn-ea"/>
              </a:rPr>
              <a:t>对特征的缺失值和异常值具有较好的</a:t>
            </a:r>
            <a:r>
              <a:rPr lang="zh-CN" altLang="en-US" sz="1800" b="1" dirty="0" smtClean="0">
                <a:latin typeface="+mn-ea"/>
                <a:ea typeface="+mn-ea"/>
              </a:rPr>
              <a:t>容忍性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 marL="630238" indent="-27146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稳定性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强</a:t>
            </a:r>
            <a:r>
              <a:rPr lang="zh-CN" altLang="en-US" sz="1800" b="1" dirty="0">
                <a:latin typeface="+mn-ea"/>
                <a:ea typeface="+mn-ea"/>
              </a:rPr>
              <a:t>：对训练数据的噪声和异常值不敏感，具有较高的鲁棒性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630238" indent="-271463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易于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并行化</a:t>
            </a:r>
            <a:r>
              <a:rPr lang="zh-CN" altLang="en-US" sz="1800" b="1" dirty="0">
                <a:latin typeface="+mn-ea"/>
                <a:ea typeface="+mn-ea"/>
              </a:rPr>
              <a:t>：每棵树可以独立训练，天然适合并行计算，训练速度较快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>
              <a:latin typeface="+mn-ea"/>
              <a:ea typeface="+mn-ea"/>
            </a:endParaRPr>
          </a:p>
          <a:p>
            <a:pPr marL="630238" indent="-27146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重要性评估</a:t>
            </a:r>
            <a:r>
              <a:rPr lang="zh-CN" altLang="en-US" sz="1800" b="1" dirty="0">
                <a:latin typeface="+mn-ea"/>
                <a:ea typeface="+mn-ea"/>
              </a:rPr>
              <a:t>：能够评估各个特征的重要性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有助于理解数据</a:t>
            </a:r>
            <a:r>
              <a:rPr lang="zh-CN" altLang="en-US" sz="1800" b="1" dirty="0" smtClean="0">
                <a:latin typeface="+mn-ea"/>
                <a:ea typeface="+mn-ea"/>
              </a:rPr>
              <a:t>中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哪些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sz="1800" b="1" dirty="0">
                <a:latin typeface="+mn-ea"/>
                <a:ea typeface="+mn-ea"/>
              </a:rPr>
              <a:t>对预测结果</a:t>
            </a:r>
            <a:r>
              <a:rPr lang="zh-CN" altLang="en-US" sz="1800" b="1" dirty="0" smtClean="0">
                <a:latin typeface="+mn-ea"/>
                <a:ea typeface="+mn-ea"/>
              </a:rPr>
              <a:t>影响最大，便于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+mn-ea"/>
                <a:ea typeface="+mn-ea"/>
              </a:rPr>
              <a:t>进行特征选择。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46653" y="4149080"/>
            <a:ext cx="10949947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缺点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542925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资源消耗大</a:t>
            </a:r>
            <a:r>
              <a:rPr lang="zh-CN" altLang="en-US" sz="1800" b="1" dirty="0">
                <a:latin typeface="+mn-ea"/>
                <a:ea typeface="+mn-ea"/>
              </a:rPr>
              <a:t>：训练和预测过程中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需要构建和存储大量决策树</a:t>
            </a:r>
            <a:r>
              <a:rPr lang="zh-CN" altLang="en-US" sz="1800" b="1" dirty="0">
                <a:latin typeface="+mn-ea"/>
                <a:ea typeface="+mn-ea"/>
              </a:rPr>
              <a:t>，对内存和计算资源要求较高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542925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解释性差</a:t>
            </a:r>
            <a:r>
              <a:rPr lang="zh-CN" altLang="en-US" sz="1800" b="1" dirty="0">
                <a:latin typeface="+mn-ea"/>
                <a:ea typeface="+mn-ea"/>
              </a:rPr>
              <a:t>：相比单棵决策树，随机森林的结果较难解释，不容易理解每个特征对结果的具体影响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542925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高维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稀疏数据处理较差</a:t>
            </a:r>
            <a:r>
              <a:rPr lang="zh-CN" altLang="en-US" sz="1800" b="1" dirty="0" smtClean="0">
                <a:latin typeface="+mn-ea"/>
                <a:ea typeface="+mn-ea"/>
              </a:rPr>
              <a:t>：处理</a:t>
            </a:r>
            <a:r>
              <a:rPr lang="zh-CN" altLang="en-US" sz="1800" b="1" dirty="0">
                <a:latin typeface="+mn-ea"/>
                <a:ea typeface="+mn-ea"/>
              </a:rPr>
              <a:t>高维稀疏数据时，随机森林的表现可能不如线性模型和基于梯度的模型。</a:t>
            </a:r>
          </a:p>
        </p:txBody>
      </p:sp>
    </p:spTree>
    <p:extLst>
      <p:ext uri="{BB962C8B-B14F-4D97-AF65-F5344CB8AC3E}">
        <p14:creationId xmlns:p14="http://schemas.microsoft.com/office/powerpoint/2010/main" val="131575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83724" y="260648"/>
            <a:ext cx="191187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随机森林算法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39990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51383" y="871649"/>
            <a:ext cx="11016729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一</a:t>
            </a:r>
            <a:r>
              <a:rPr lang="zh-CN" altLang="en-US" sz="2000" b="1" dirty="0">
                <a:latin typeface="+mn-ea"/>
                <a:ea typeface="+mn-ea"/>
              </a:rPr>
              <a:t>种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集成学习方法</a:t>
            </a:r>
            <a:r>
              <a:rPr lang="zh-CN" altLang="en-US" sz="2000" b="1" dirty="0" smtClean="0">
                <a:latin typeface="+mn-ea"/>
                <a:ea typeface="+mn-ea"/>
              </a:rPr>
              <a:t>，通过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构建大量的决策树</a:t>
            </a:r>
            <a:r>
              <a:rPr lang="zh-CN" altLang="en-US" sz="2000" b="1" dirty="0">
                <a:latin typeface="+mn-ea"/>
                <a:ea typeface="+mn-ea"/>
              </a:rPr>
              <a:t>并将它们的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预测结果结合起来</a:t>
            </a:r>
            <a:r>
              <a:rPr lang="zh-CN" altLang="en-US" sz="2000" b="1" dirty="0">
                <a:latin typeface="+mn-ea"/>
                <a:ea typeface="+mn-ea"/>
              </a:rPr>
              <a:t>，以提高整体模型的准确性和鲁棒性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算法核心</a:t>
            </a:r>
            <a:r>
              <a:rPr lang="zh-CN" altLang="en-US" sz="2000" b="1" dirty="0" smtClean="0">
                <a:latin typeface="+mn-ea"/>
                <a:ea typeface="+mn-ea"/>
              </a:rPr>
              <a:t>在于“森林”中的“树木”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多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决策树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每棵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树均为独立构建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并且在构建过程中引入随机性。</a:t>
            </a:r>
          </a:p>
        </p:txBody>
      </p:sp>
      <p:sp>
        <p:nvSpPr>
          <p:cNvPr id="4" name="矩形 3"/>
          <p:cNvSpPr/>
          <p:nvPr/>
        </p:nvSpPr>
        <p:spPr>
          <a:xfrm>
            <a:off x="554977" y="2593886"/>
            <a:ext cx="11032182" cy="342401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算法工作流程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步骤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1800" b="1" dirty="0" smtClean="0">
                <a:latin typeface="+mn-ea"/>
                <a:ea typeface="+mn-ea"/>
              </a:rPr>
              <a:t>数据预处理</a:t>
            </a:r>
            <a:r>
              <a:rPr lang="zh-CN" altLang="en-US" sz="1800" b="1" dirty="0">
                <a:latin typeface="+mn-ea"/>
                <a:ea typeface="+mn-ea"/>
              </a:rPr>
              <a:t>：对原始数据进行清洗和标准化</a:t>
            </a:r>
            <a:r>
              <a:rPr lang="zh-CN" altLang="en-US" sz="1800" b="1" dirty="0" smtClean="0">
                <a:latin typeface="+mn-ea"/>
                <a:ea typeface="+mn-ea"/>
              </a:rPr>
              <a:t>，确保算法有效</a:t>
            </a:r>
            <a:r>
              <a:rPr lang="zh-CN" altLang="en-US" sz="1800" b="1" dirty="0">
                <a:latin typeface="+mn-ea"/>
                <a:ea typeface="+mn-ea"/>
              </a:rPr>
              <a:t>运行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⑵、</a:t>
            </a:r>
            <a:r>
              <a:rPr lang="zh-CN" altLang="en-US" sz="1800" b="1" dirty="0" smtClean="0">
                <a:latin typeface="+mn-ea"/>
                <a:ea typeface="+mn-ea"/>
              </a:rPr>
              <a:t>自助</a:t>
            </a:r>
            <a:r>
              <a:rPr lang="zh-CN" altLang="en-US" sz="1800" b="1" dirty="0">
                <a:latin typeface="+mn-ea"/>
                <a:ea typeface="+mn-ea"/>
              </a:rPr>
              <a:t>采样：从原始数据</a:t>
            </a:r>
            <a:r>
              <a:rPr lang="zh-CN" altLang="en-US" sz="1800" b="1" dirty="0" smtClean="0">
                <a:latin typeface="+mn-ea"/>
                <a:ea typeface="+mn-ea"/>
              </a:rPr>
              <a:t>集中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通过</a:t>
            </a:r>
            <a:r>
              <a:rPr lang="zh-CN" altLang="en-US" sz="1800" b="1" dirty="0">
                <a:latin typeface="+mn-ea"/>
                <a:ea typeface="+mn-ea"/>
              </a:rPr>
              <a:t>自助</a:t>
            </a:r>
            <a:r>
              <a:rPr lang="zh-CN" altLang="en-US" sz="1800" b="1" dirty="0" smtClean="0">
                <a:latin typeface="+mn-ea"/>
                <a:ea typeface="+mn-ea"/>
              </a:rPr>
              <a:t>采样方式，抽取</a:t>
            </a:r>
            <a:r>
              <a:rPr lang="zh-CN" altLang="en-US" sz="1800" b="1" dirty="0">
                <a:latin typeface="+mn-ea"/>
                <a:ea typeface="+mn-ea"/>
              </a:rPr>
              <a:t>多个不同的训练数据集。自助采样</a:t>
            </a:r>
            <a:r>
              <a:rPr lang="zh-CN" altLang="en-US" sz="1800" b="1" dirty="0" smtClean="0">
                <a:latin typeface="+mn-ea"/>
                <a:ea typeface="+mn-ea"/>
              </a:rPr>
              <a:t>允许出现重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</a:t>
            </a:r>
            <a:r>
              <a:rPr lang="zh-CN" altLang="en-US" sz="1800" b="1" dirty="0" smtClean="0">
                <a:latin typeface="+mn-ea"/>
                <a:ea typeface="+mn-ea"/>
              </a:rPr>
              <a:t>复样本，</a:t>
            </a:r>
            <a:r>
              <a:rPr lang="zh-CN" altLang="en-US" sz="1800" b="1" dirty="0">
                <a:latin typeface="+mn-ea"/>
                <a:ea typeface="+mn-ea"/>
              </a:rPr>
              <a:t>这意味着每个训练集的大小与原始数据集相同，但包含一些</a:t>
            </a:r>
            <a:r>
              <a:rPr lang="zh-CN" altLang="en-US" sz="1800" b="1" dirty="0" smtClean="0">
                <a:latin typeface="+mn-ea"/>
                <a:ea typeface="+mn-ea"/>
              </a:rPr>
              <a:t>重复样本。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1800" b="1" dirty="0" smtClean="0">
                <a:latin typeface="+mn-ea"/>
                <a:ea typeface="+mn-ea"/>
              </a:rPr>
              <a:t>特征</a:t>
            </a:r>
            <a:r>
              <a:rPr lang="zh-CN" altLang="en-US" sz="1800" b="1" dirty="0">
                <a:latin typeface="+mn-ea"/>
                <a:ea typeface="+mn-ea"/>
              </a:rPr>
              <a:t>随机选择：在每棵树的每个分裂节点上，随机</a:t>
            </a:r>
            <a:r>
              <a:rPr lang="zh-CN" altLang="en-US" sz="1800" b="1" dirty="0" smtClean="0">
                <a:latin typeface="+mn-ea"/>
                <a:ea typeface="+mn-ea"/>
              </a:rPr>
              <a:t>选择部分</a:t>
            </a:r>
            <a:r>
              <a:rPr lang="zh-CN" altLang="en-US" sz="1800" b="1" dirty="0">
                <a:latin typeface="+mn-ea"/>
                <a:ea typeface="+mn-ea"/>
              </a:rPr>
              <a:t>特征，而不是考虑所有可能的特征。</a:t>
            </a:r>
            <a:r>
              <a:rPr lang="zh-CN" altLang="en-US" sz="1800" b="1" dirty="0" smtClean="0">
                <a:latin typeface="+mn-ea"/>
                <a:ea typeface="+mn-ea"/>
              </a:rPr>
              <a:t>这进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  </a:t>
            </a:r>
            <a:r>
              <a:rPr lang="zh-CN" altLang="en-US" sz="1800" b="1" dirty="0" smtClean="0">
                <a:latin typeface="+mn-ea"/>
                <a:ea typeface="+mn-ea"/>
              </a:rPr>
              <a:t>一步</a:t>
            </a:r>
            <a:r>
              <a:rPr lang="zh-CN" altLang="en-US" sz="1800" b="1" dirty="0">
                <a:latin typeface="+mn-ea"/>
                <a:ea typeface="+mn-ea"/>
              </a:rPr>
              <a:t>增加了模型的多样性</a:t>
            </a:r>
            <a:r>
              <a:rPr lang="zh-CN" altLang="en-US" sz="1800" b="1" dirty="0" smtClean="0">
                <a:latin typeface="+mn-ea"/>
                <a:ea typeface="+mn-ea"/>
              </a:rPr>
              <a:t>，有助于</a:t>
            </a:r>
            <a:r>
              <a:rPr lang="zh-CN" altLang="en-US" sz="1800" b="1" dirty="0">
                <a:latin typeface="+mn-ea"/>
                <a:ea typeface="+mn-ea"/>
              </a:rPr>
              <a:t>减少过拟合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</a:t>
            </a:r>
            <a:r>
              <a:rPr lang="zh-CN" altLang="en-US" sz="1800" b="1" dirty="0" smtClean="0">
                <a:latin typeface="+mn-ea"/>
                <a:ea typeface="+mn-ea"/>
              </a:rPr>
              <a:t>决策树</a:t>
            </a:r>
            <a:r>
              <a:rPr lang="zh-CN" altLang="en-US" sz="1800" b="1" dirty="0">
                <a:latin typeface="+mn-ea"/>
                <a:ea typeface="+mn-ea"/>
              </a:rPr>
              <a:t>构建：使用每个训练数据集构建决策树，直到每个树达到其最大深度或</a:t>
            </a:r>
            <a:r>
              <a:rPr lang="zh-CN" altLang="en-US" sz="1800" b="1" dirty="0" smtClean="0">
                <a:latin typeface="+mn-ea"/>
                <a:ea typeface="+mn-ea"/>
              </a:rPr>
              <a:t>达到</a:t>
            </a:r>
            <a:r>
              <a:rPr lang="zh-CN" altLang="en-US" sz="1800" b="1" dirty="0">
                <a:latin typeface="+mn-ea"/>
                <a:ea typeface="+mn-ea"/>
              </a:rPr>
              <a:t>某个</a:t>
            </a:r>
            <a:r>
              <a:rPr lang="zh-CN" altLang="en-US" sz="1800" b="1" dirty="0" smtClean="0">
                <a:latin typeface="+mn-ea"/>
                <a:ea typeface="+mn-ea"/>
              </a:rPr>
              <a:t>停止</a:t>
            </a:r>
            <a:r>
              <a:rPr lang="zh-CN" altLang="en-US" sz="1800" b="1" dirty="0">
                <a:latin typeface="+mn-ea"/>
                <a:ea typeface="+mn-ea"/>
              </a:rPr>
              <a:t>条件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zh-CN" altLang="en-US" sz="18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⑸、</a:t>
            </a:r>
            <a:r>
              <a:rPr lang="zh-CN" altLang="en-US" sz="1800" b="1" dirty="0" smtClean="0">
                <a:latin typeface="+mn-ea"/>
                <a:ea typeface="+mn-ea"/>
              </a:rPr>
              <a:t>预测</a:t>
            </a:r>
            <a:r>
              <a:rPr lang="zh-CN" altLang="en-US" sz="1800" b="1" dirty="0">
                <a:latin typeface="+mn-ea"/>
                <a:ea typeface="+mn-ea"/>
              </a:rPr>
              <a:t>和聚合：对于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1800" b="1" dirty="0" smtClean="0">
                <a:latin typeface="+mn-ea"/>
                <a:ea typeface="+mn-ea"/>
              </a:rPr>
              <a:t>问题</a:t>
            </a:r>
            <a:r>
              <a:rPr lang="en-US" altLang="zh-CN" sz="1800" b="1" dirty="0" smtClean="0">
                <a:latin typeface="+mn-ea"/>
                <a:ea typeface="+mn-ea"/>
              </a:rPr>
              <a:t>---</a:t>
            </a:r>
            <a:r>
              <a:rPr lang="zh-CN" altLang="en-US" sz="1800" b="1" dirty="0" smtClean="0">
                <a:latin typeface="+mn-ea"/>
                <a:ea typeface="+mn-ea"/>
              </a:rPr>
              <a:t>每</a:t>
            </a:r>
            <a:r>
              <a:rPr lang="zh-CN" altLang="en-US" sz="1800" b="1" dirty="0">
                <a:latin typeface="+mn-ea"/>
                <a:ea typeface="+mn-ea"/>
              </a:rPr>
              <a:t>棵树给出一个预测，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最终预测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结果</a:t>
            </a:r>
            <a:r>
              <a:rPr lang="zh-CN" altLang="en-US" sz="1800" b="1" dirty="0">
                <a:latin typeface="+mn-ea"/>
                <a:ea typeface="+mn-ea"/>
              </a:rPr>
              <a:t>是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所有树预测结果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多数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投票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      </a:t>
            </a:r>
            <a:r>
              <a:rPr lang="zh-CN" altLang="en-US" sz="1800" b="1" dirty="0" smtClean="0">
                <a:latin typeface="+mn-ea"/>
                <a:ea typeface="+mn-ea"/>
              </a:rPr>
              <a:t>对于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1800" b="1" dirty="0" smtClean="0">
                <a:latin typeface="+mn-ea"/>
                <a:ea typeface="+mn-ea"/>
              </a:rPr>
              <a:t>问题</a:t>
            </a:r>
            <a:r>
              <a:rPr lang="en-US" altLang="zh-CN" sz="1800" b="1" dirty="0" smtClean="0">
                <a:latin typeface="+mn-ea"/>
                <a:ea typeface="+mn-ea"/>
              </a:rPr>
              <a:t>---</a:t>
            </a:r>
            <a:r>
              <a:rPr lang="zh-CN" altLang="en-US" sz="1800" b="1" dirty="0" smtClean="0">
                <a:latin typeface="+mn-ea"/>
                <a:ea typeface="+mn-ea"/>
              </a:rPr>
              <a:t>是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所有树预测结果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平均值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43026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1836" y="223365"/>
            <a:ext cx="167774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无监督学习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551384" y="921130"/>
            <a:ext cx="5844479" cy="522994"/>
            <a:chOff x="900008" y="4549305"/>
            <a:chExt cx="4410774" cy="353388"/>
          </a:xfrm>
        </p:grpSpPr>
        <p:sp>
          <p:nvSpPr>
            <p:cNvPr id="7" name="文本框 6"/>
            <p:cNvSpPr txBox="1"/>
            <p:nvPr/>
          </p:nvSpPr>
          <p:spPr>
            <a:xfrm>
              <a:off x="900008" y="4653136"/>
              <a:ext cx="1438793" cy="24955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/>
                <a:t>一大堆数据</a:t>
              </a:r>
              <a:endParaRPr lang="zh-CN" altLang="en-US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3521385" y="4653136"/>
                  <a:ext cx="1789397" cy="24955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b="1" dirty="0" smtClean="0">
                      <a:latin typeface="+mn-ea"/>
                      <a:ea typeface="+mn-ea"/>
                    </a:rPr>
                    <a:t>映射函数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</m:oMath>
                  </a14:m>
                  <a:r>
                    <a:rPr lang="en-US" altLang="zh-CN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b="1" dirty="0" smtClean="0">
                      <a:latin typeface="+mn-ea"/>
                      <a:ea typeface="+mn-ea"/>
                    </a:rPr>
                    <a:t>模型</a:t>
                  </a:r>
                  <a:r>
                    <a:rPr lang="en-US" altLang="zh-CN" b="1" dirty="0" smtClean="0">
                      <a:latin typeface="+mn-ea"/>
                      <a:ea typeface="+mn-ea"/>
                    </a:rPr>
                    <a:t>)</a:t>
                  </a:r>
                  <a:endParaRPr lang="zh-CN" altLang="en-US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21385" y="4653136"/>
                  <a:ext cx="1789397" cy="249557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712" t="-29508" r="-6427" b="-4426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直接箭头连接符 8"/>
            <p:cNvCxnSpPr/>
            <p:nvPr/>
          </p:nvCxnSpPr>
          <p:spPr bwMode="auto">
            <a:xfrm flipV="1">
              <a:off x="2438919" y="4791635"/>
              <a:ext cx="1008112" cy="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文本框 9"/>
            <p:cNvSpPr txBox="1"/>
            <p:nvPr/>
          </p:nvSpPr>
          <p:spPr>
            <a:xfrm>
              <a:off x="2579159" y="4549305"/>
              <a:ext cx="719563" cy="18716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rgbClr val="FF0000"/>
                  </a:solidFill>
                </a:rPr>
                <a:t>算法学习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916867"/>
            <a:ext cx="5443524" cy="352835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6094917" y="1900945"/>
            <a:ext cx="5545699" cy="3616287"/>
            <a:chOff x="5022336" y="2431921"/>
            <a:chExt cx="3836434" cy="3616287"/>
          </a:xfrm>
        </p:grpSpPr>
        <p:sp>
          <p:nvSpPr>
            <p:cNvPr id="13" name="矩形 12"/>
            <p:cNvSpPr/>
            <p:nvPr/>
          </p:nvSpPr>
          <p:spPr>
            <a:xfrm>
              <a:off x="5022336" y="2431921"/>
              <a:ext cx="3168352" cy="4103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ts val="32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>
                  <a:latin typeface="+mn-ea"/>
                  <a:ea typeface="+mn-ea"/>
                </a:rPr>
                <a:t>将原始数据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映射到</a:t>
              </a:r>
              <a:r>
                <a:rPr lang="zh-CN" altLang="en-US" b="1" dirty="0" smtClean="0">
                  <a:latin typeface="+mn-ea"/>
                  <a:ea typeface="+mn-ea"/>
                </a:rPr>
                <a:t>任务空间</a:t>
              </a:r>
              <a:endParaRPr lang="en-US" altLang="zh-CN" b="1" dirty="0" smtClean="0"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5258370" y="3047387"/>
                  <a:ext cx="3600400" cy="30008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9875" indent="-269875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latin typeface="+mn-ea"/>
                      <a:ea typeface="+mn-ea"/>
                    </a:rPr>
                    <a:t>从</a:t>
                  </a:r>
                  <a:r>
                    <a:rPr lang="zh-CN" altLang="zh-CN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原始数据</a:t>
                  </a:r>
                  <a:r>
                    <a:rPr lang="zh-CN" altLang="zh-CN" b="1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提取特征</a:t>
                  </a:r>
                  <a:endParaRPr lang="en-US" altLang="zh-CN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marL="269875" indent="-269875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b="1" dirty="0" smtClean="0">
                      <a:latin typeface="+mn-ea"/>
                      <a:ea typeface="+mn-ea"/>
                    </a:rPr>
                    <a:t>学习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映射函数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</m:oMath>
                  </a14:m>
                  <a:endPara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 marL="269875" indent="-269875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latin typeface="+mn-ea"/>
                      <a:ea typeface="+mn-ea"/>
                    </a:rPr>
                    <a:t>基于映射函数</a:t>
                  </a:r>
                  <a14:m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</m:oMath>
                  </a14:m>
                  <a:r>
                    <a:rPr lang="zh-CN" altLang="en-US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zh-CN" b="1" dirty="0" smtClean="0">
                      <a:latin typeface="+mn-ea"/>
                      <a:ea typeface="+mn-ea"/>
                    </a:rPr>
                    <a:t>将</a:t>
                  </a:r>
                  <a:r>
                    <a:rPr lang="zh-CN" altLang="zh-CN" b="1" u="wavyDbl" dirty="0">
                      <a:latin typeface="+mn-ea"/>
                      <a:ea typeface="+mn-ea"/>
                    </a:rPr>
                    <a:t>原始数据</a:t>
                  </a:r>
                  <a:r>
                    <a:rPr lang="zh-CN" altLang="zh-CN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映射</a:t>
                  </a:r>
                  <a:r>
                    <a:rPr lang="zh-CN" altLang="zh-CN" b="1" dirty="0" smtClean="0">
                      <a:latin typeface="+mn-ea"/>
                      <a:ea typeface="+mn-ea"/>
                    </a:rPr>
                    <a:t>到高层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语义空间</a:t>
                  </a:r>
                  <a:r>
                    <a:rPr lang="zh-CN" altLang="en-US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b="1" dirty="0">
                    <a:latin typeface="+mn-ea"/>
                    <a:ea typeface="+mn-ea"/>
                  </a:endParaRPr>
                </a:p>
                <a:p>
                  <a:pPr marL="269875" indent="-269875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latin typeface="+mn-ea"/>
                      <a:ea typeface="+mn-ea"/>
                    </a:rPr>
                    <a:t>寻找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数据</a:t>
                  </a:r>
                  <a:r>
                    <a:rPr lang="zh-CN" altLang="zh-CN" b="1" dirty="0">
                      <a:latin typeface="+mn-ea"/>
                      <a:ea typeface="+mn-ea"/>
                    </a:rPr>
                    <a:t>和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任务目标</a:t>
                  </a:r>
                  <a:r>
                    <a:rPr lang="zh-CN" altLang="zh-CN" b="1" dirty="0" smtClean="0">
                      <a:latin typeface="+mn-ea"/>
                      <a:ea typeface="+mn-ea"/>
                    </a:rPr>
                    <a:t>之间</a:t>
                  </a:r>
                  <a:r>
                    <a:rPr lang="zh-CN" altLang="zh-CN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关系</a:t>
                  </a:r>
                  <a:endPara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8370" y="3047387"/>
                  <a:ext cx="3600400" cy="300082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693" r="-585" b="-223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78391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90255" y="235532"/>
            <a:ext cx="72007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400" b="1" dirty="0">
                <a:latin typeface="+mn-ea"/>
                <a:ea typeface="+mn-ea"/>
              </a:rPr>
              <a:t>区别</a:t>
            </a:r>
            <a:endParaRPr lang="en-US" altLang="zh-CN" sz="2400" b="1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48" y="1052736"/>
            <a:ext cx="4747099" cy="2664296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012160" y="1036785"/>
            <a:ext cx="4116288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监督学习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3400" indent="-171450">
              <a:lnSpc>
                <a:spcPts val="32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数据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已有标注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语义标签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</a:p>
          <a:p>
            <a:pPr marL="533400" indent="-171450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映射函数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u="wavyDbl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函数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en-US" altLang="zh-CN" b="1" dirty="0">
              <a:latin typeface="+mn-ea"/>
              <a:ea typeface="+mn-ea"/>
            </a:endParaRPr>
          </a:p>
          <a:p>
            <a:pPr marL="271463" indent="-271463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无监督学习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3400" indent="-171450">
              <a:lnSpc>
                <a:spcPts val="32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数据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没有语义标签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混杂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</a:p>
          <a:p>
            <a:pPr marL="533400" indent="-171450">
              <a:lnSpc>
                <a:spcPts val="32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映射函数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u="wavyDbl" dirty="0" smtClean="0">
                <a:solidFill>
                  <a:srgbClr val="FF0000"/>
                </a:solidFill>
                <a:latin typeface="+mn-ea"/>
                <a:ea typeface="+mn-ea"/>
              </a:rPr>
              <a:t>聚类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函数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551383" y="4293096"/>
            <a:ext cx="11016729" cy="17389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无监督学习</a:t>
            </a:r>
            <a:r>
              <a:rPr lang="zh-CN" altLang="en-US" b="1" dirty="0" smtClean="0">
                <a:latin typeface="+mn-ea"/>
                <a:ea typeface="+mn-ea"/>
              </a:rPr>
              <a:t>中，</a:t>
            </a:r>
            <a:r>
              <a:rPr lang="zh-CN" altLang="zh-CN" b="1" dirty="0" smtClean="0">
                <a:latin typeface="+mn-ea"/>
                <a:ea typeface="+mn-ea"/>
              </a:rPr>
              <a:t>由于</a:t>
            </a:r>
            <a:r>
              <a:rPr lang="zh-CN" altLang="en-US" b="1" u="wavyDbl" dirty="0" smtClean="0">
                <a:latin typeface="+mn-ea"/>
                <a:ea typeface="+mn-ea"/>
              </a:rPr>
              <a:t>样本</a:t>
            </a:r>
            <a:r>
              <a:rPr lang="zh-CN" altLang="zh-CN" b="1" u="wavyDbl" dirty="0" smtClean="0">
                <a:latin typeface="+mn-ea"/>
                <a:ea typeface="+mn-ea"/>
              </a:rPr>
              <a:t>数据没有</a:t>
            </a:r>
            <a:r>
              <a:rPr lang="zh-CN" altLang="zh-CN" b="1" u="wavyDbl" dirty="0">
                <a:latin typeface="+mn-ea"/>
                <a:ea typeface="+mn-ea"/>
              </a:rPr>
              <a:t>语义标签</a:t>
            </a:r>
            <a:r>
              <a:rPr lang="zh-CN" altLang="zh-CN" b="1" dirty="0">
                <a:latin typeface="+mn-ea"/>
                <a:ea typeface="+mn-ea"/>
              </a:rPr>
              <a:t>，因此</a:t>
            </a:r>
            <a:r>
              <a:rPr lang="zh-CN" altLang="zh-CN" b="1" dirty="0" smtClean="0">
                <a:latin typeface="+mn-ea"/>
                <a:ea typeface="+mn-ea"/>
              </a:rPr>
              <a:t>对于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聚类结果</a:t>
            </a:r>
            <a:r>
              <a:rPr lang="zh-CN" altLang="en-US" b="1" dirty="0" smtClean="0">
                <a:latin typeface="+mn-ea"/>
                <a:ea typeface="+mn-ea"/>
              </a:rPr>
              <a:t>，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可能并不知道</a:t>
            </a:r>
            <a:r>
              <a:rPr lang="zh-CN" altLang="en-US" b="1" dirty="0" smtClean="0">
                <a:latin typeface="+mn-ea"/>
                <a:ea typeface="+mn-ea"/>
              </a:rPr>
              <a:t>其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高层语义</a:t>
            </a:r>
            <a:r>
              <a:rPr lang="zh-CN" altLang="en-US" b="1" dirty="0" smtClean="0">
                <a:latin typeface="+mn-ea"/>
                <a:ea typeface="+mn-ea"/>
              </a:rPr>
              <a:t>。</a:t>
            </a:r>
            <a:r>
              <a:rPr lang="zh-CN" altLang="en-US" b="1" dirty="0">
                <a:latin typeface="+mn-ea"/>
                <a:ea typeface="+mn-ea"/>
              </a:rPr>
              <a:t>（只聚，而不知其意）</a:t>
            </a:r>
            <a:endParaRPr lang="en-US" altLang="zh-CN" b="1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latin typeface="+mn-ea"/>
                <a:ea typeface="+mn-ea"/>
              </a:rPr>
              <a:t>了解</a:t>
            </a:r>
            <a:r>
              <a:rPr lang="zh-CN" altLang="zh-CN" b="1" dirty="0">
                <a:latin typeface="+mn-ea"/>
                <a:ea typeface="+mn-ea"/>
              </a:rPr>
              <a:t>无监督学习中的</a:t>
            </a:r>
            <a:r>
              <a:rPr lang="zh-CN" altLang="zh-CN" b="1" dirty="0" smtClean="0">
                <a:latin typeface="+mn-ea"/>
                <a:ea typeface="+mn-ea"/>
              </a:rPr>
              <a:t>一些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重要因素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25136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90182" y="225479"/>
            <a:ext cx="312955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b="1" dirty="0">
                <a:latin typeface="+mn-ea"/>
                <a:ea typeface="+mn-ea"/>
              </a:rPr>
              <a:t>无监督学习的重要因素</a:t>
            </a:r>
            <a:endParaRPr lang="en-US" altLang="zh-CN" b="1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32307" y="908720"/>
            <a:ext cx="5721842" cy="41088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数据特征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底层特征</a:t>
            </a: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)</a:t>
            </a:r>
          </a:p>
          <a:p>
            <a:pPr marL="533400" indent="-171450">
              <a:lnSpc>
                <a:spcPct val="150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图形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颜色、纹理、形状</a:t>
            </a:r>
            <a:r>
              <a:rPr lang="en-US" altLang="zh-CN" b="1" dirty="0" smtClean="0">
                <a:latin typeface="+mn-ea"/>
                <a:ea typeface="+mn-ea"/>
              </a:rPr>
              <a:t>…)</a:t>
            </a:r>
          </a:p>
          <a:p>
            <a:pPr marL="533400" indent="-17145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声音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旋律、音高</a:t>
            </a:r>
            <a:r>
              <a:rPr lang="en-US" altLang="zh-CN" b="1" dirty="0" smtClean="0">
                <a:latin typeface="+mn-ea"/>
                <a:ea typeface="+mn-ea"/>
              </a:rPr>
              <a:t>…)</a:t>
            </a:r>
          </a:p>
          <a:p>
            <a:pPr marL="533400" indent="-1714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文本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词汇出现的频率</a:t>
            </a:r>
            <a:r>
              <a:rPr lang="en-US" altLang="zh-CN" b="1" dirty="0" smtClean="0">
                <a:latin typeface="+mn-ea"/>
                <a:ea typeface="+mn-ea"/>
              </a:rPr>
              <a:t>…)</a:t>
            </a:r>
            <a:endParaRPr lang="en-US" altLang="zh-CN" b="1" dirty="0">
              <a:latin typeface="+mn-ea"/>
              <a:ea typeface="+mn-ea"/>
            </a:endParaRPr>
          </a:p>
          <a:p>
            <a:pPr marL="271463" indent="-271463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相似度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判别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3400" indent="-171450">
              <a:lnSpc>
                <a:spcPct val="150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latin typeface="+mn-ea"/>
                <a:ea typeface="+mn-ea"/>
              </a:rPr>
              <a:t>基于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提取</a:t>
            </a:r>
            <a:r>
              <a:rPr lang="zh-CN" altLang="en-US" b="1" dirty="0" smtClean="0">
                <a:latin typeface="+mn-ea"/>
                <a:ea typeface="+mn-ea"/>
              </a:rPr>
              <a:t>的底层特征构建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533400" indent="-171450">
              <a:lnSpc>
                <a:spcPct val="150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计算</a:t>
            </a:r>
            <a:r>
              <a:rPr lang="zh-CN" altLang="en-US" b="1" dirty="0" smtClean="0">
                <a:latin typeface="+mn-ea"/>
                <a:ea typeface="+mn-ea"/>
              </a:rPr>
              <a:t>任意两个样本数据之间的相似性</a:t>
            </a:r>
            <a:endParaRPr lang="en-US" altLang="zh-CN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7058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8722" y="306948"/>
            <a:ext cx="286499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+mn-ea"/>
                <a:ea typeface="+mn-ea"/>
              </a:rPr>
              <a:t>模型</a:t>
            </a:r>
            <a:r>
              <a:rPr lang="zh-CN" altLang="en-US" b="1" dirty="0" smtClean="0">
                <a:latin typeface="+mn-ea"/>
                <a:ea typeface="+mn-ea"/>
              </a:rPr>
              <a:t>度量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评估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r>
              <a:rPr lang="zh-CN" altLang="en-US" b="1" dirty="0" smtClean="0">
                <a:latin typeface="+mn-ea"/>
                <a:ea typeface="+mn-ea"/>
              </a:rPr>
              <a:t>方法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49C25A1-6039-4B1C-8F1F-BBF9D4CD71FD}"/>
                  </a:ext>
                </a:extLst>
              </p:cNvPr>
              <p:cNvSpPr/>
              <p:nvPr/>
            </p:nvSpPr>
            <p:spPr>
              <a:xfrm>
                <a:off x="623889" y="924347"/>
                <a:ext cx="10944224" cy="449353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机器学习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中，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模型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的优劣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需要</a:t>
                </a:r>
                <a:r>
                  <a:rPr lang="zh-CN" altLang="zh-CN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若干</a:t>
                </a:r>
                <a:r>
                  <a:rPr lang="zh-CN" altLang="zh-CN" b="1" u="wavyDbl" dirty="0">
                    <a:solidFill>
                      <a:srgbClr val="0000FF"/>
                    </a:solidFill>
                    <a:latin typeface="+mn-ea"/>
                    <a:ea typeface="+mn-ea"/>
                  </a:rPr>
                  <a:t>性能度量</a:t>
                </a:r>
                <a:r>
                  <a:rPr lang="zh-CN" altLang="zh-CN" b="1" u="wavyDbl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指标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进行判别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评价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)</a:t>
                </a:r>
                <a:endParaRPr lang="en-US" altLang="zh-CN" b="1" dirty="0">
                  <a:latin typeface="+mn-ea"/>
                  <a:ea typeface="+mn-ea"/>
                </a:endParaRPr>
              </a:p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以</a:t>
                </a:r>
                <a:r>
                  <a:rPr lang="zh-CN" altLang="zh-CN" b="1" dirty="0">
                    <a:latin typeface="+mn-ea"/>
                    <a:ea typeface="+mn-ea"/>
                  </a:rPr>
                  <a:t>二分类问题（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正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/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负）</a:t>
                </a:r>
                <a:r>
                  <a:rPr lang="zh-CN" altLang="zh-CN" b="1" dirty="0">
                    <a:latin typeface="+mn-ea"/>
                    <a:ea typeface="+mn-ea"/>
                  </a:rPr>
                  <a:t>为例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常用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度量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方法</a:t>
                </a:r>
                <a:r>
                  <a:rPr lang="zh-CN" altLang="en-US" b="1" dirty="0">
                    <a:latin typeface="+mn-ea"/>
                    <a:ea typeface="+mn-ea"/>
                  </a:rPr>
                  <a:t>：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620713" indent="-257175" algn="just">
                  <a:lnSpc>
                    <a:spcPct val="150000"/>
                  </a:lnSpc>
                  <a:spcAft>
                    <a:spcPts val="24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solidFill>
                      <a:srgbClr val="0000FF"/>
                    </a:solidFill>
                    <a:ea typeface="+mn-ea"/>
                  </a:rPr>
                  <a:t>说明：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为</a:t>
                </a:r>
                <a:r>
                  <a:rPr lang="zh-CN" altLang="zh-CN" b="1" u="wavyDbl" dirty="0" smtClean="0">
                    <a:latin typeface="+mn-ea"/>
                    <a:ea typeface="+mn-ea"/>
                  </a:rPr>
                  <a:t>训练</a:t>
                </a:r>
                <a:r>
                  <a:rPr lang="zh-CN" altLang="en-US" b="1" u="wavyDbl" dirty="0">
                    <a:latin typeface="+mn-ea"/>
                    <a:ea typeface="+mn-ea"/>
                  </a:rPr>
                  <a:t>样本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总数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(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positive</a:t>
                </a:r>
                <a:r>
                  <a:rPr lang="en-US" altLang="zh-CN" b="1" dirty="0" smtClean="0">
                    <a:latin typeface="+mn-ea"/>
                  </a:rPr>
                  <a:t>)</a:t>
                </a:r>
                <a:r>
                  <a:rPr lang="zh-CN" altLang="en-US" b="1" dirty="0" smtClean="0">
                    <a:latin typeface="+mn-ea"/>
                  </a:rPr>
                  <a:t>是</a:t>
                </a:r>
                <a:r>
                  <a:rPr lang="zh-CN" altLang="en-US" b="1" u="wavyDbl" dirty="0" smtClean="0">
                    <a:latin typeface="+mn-ea"/>
                  </a:rPr>
                  <a:t>正例</a:t>
                </a:r>
                <a:r>
                  <a:rPr lang="zh-CN" altLang="en-US" b="1" dirty="0" smtClean="0">
                    <a:latin typeface="+mn-ea"/>
                  </a:rPr>
                  <a:t>总数，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b="1" dirty="0">
                    <a:latin typeface="+mn-ea"/>
                  </a:rPr>
                  <a:t>(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negative</a:t>
                </a:r>
                <a:r>
                  <a:rPr lang="en-US" altLang="zh-CN" b="1" dirty="0" smtClean="0">
                    <a:latin typeface="+mn-ea"/>
                  </a:rPr>
                  <a:t>)</a:t>
                </a:r>
                <a:r>
                  <a:rPr lang="zh-CN" altLang="en-US" b="1" dirty="0" smtClean="0">
                    <a:latin typeface="+mn-ea"/>
                  </a:rPr>
                  <a:t>是</a:t>
                </a:r>
                <a:r>
                  <a:rPr lang="zh-CN" altLang="en-US" b="1" u="wavyDbl" dirty="0" smtClean="0">
                    <a:latin typeface="+mn-ea"/>
                  </a:rPr>
                  <a:t>负例</a:t>
                </a:r>
                <a:r>
                  <a:rPr lang="zh-CN" altLang="en-US" b="1" dirty="0" smtClean="0">
                    <a:latin typeface="+mn-ea"/>
                  </a:rPr>
                  <a:t>总数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342900" indent="-342900" algn="just">
                  <a:lnSpc>
                    <a:spcPct val="150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模型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预测类别</a:t>
                </a:r>
                <a:r>
                  <a:rPr lang="zh-CN" altLang="zh-CN" b="1" dirty="0">
                    <a:latin typeface="+mn-ea"/>
                    <a:ea typeface="+mn-ea"/>
                  </a:rPr>
                  <a:t>可分为如下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四类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：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620713" indent="-257175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真正</a:t>
                </a:r>
                <a:r>
                  <a:rPr lang="zh-CN" altLang="zh-CN" b="1" dirty="0">
                    <a:latin typeface="+mn-ea"/>
                    <a:ea typeface="+mn-ea"/>
                  </a:rPr>
                  <a:t>例（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True Positive,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TP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）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、 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假</a:t>
                </a:r>
                <a:r>
                  <a:rPr lang="zh-CN" altLang="zh-CN" b="1" dirty="0">
                    <a:latin typeface="+mn-ea"/>
                    <a:ea typeface="+mn-ea"/>
                  </a:rPr>
                  <a:t>正例（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False Positive,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FP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）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620713" indent="-257175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真</a:t>
                </a:r>
                <a:r>
                  <a:rPr lang="zh-CN" altLang="zh-CN" b="1" dirty="0">
                    <a:latin typeface="+mn-ea"/>
                    <a:ea typeface="+mn-ea"/>
                  </a:rPr>
                  <a:t>反例（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True Negative,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TN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）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、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假</a:t>
                </a:r>
                <a:r>
                  <a:rPr lang="zh-CN" altLang="zh-CN" b="1" dirty="0">
                    <a:latin typeface="+mn-ea"/>
                    <a:ea typeface="+mn-ea"/>
                  </a:rPr>
                  <a:t>反例（</a:t>
                </a:r>
                <a:r>
                  <a:rPr lang="en-US" altLang="zh-CN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False Negative,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FN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）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 marL="620713" indent="-257175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令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𝑻𝑷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𝑭𝑷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𝑻𝑵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𝑭𝑵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分别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四个类别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各自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对应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的样例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</a:t>
                </a:r>
                <a:endParaRPr lang="zh-CN" altLang="zh-CN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49C25A1-6039-4B1C-8F1F-BBF9D4CD71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889" y="924347"/>
                <a:ext cx="10944224" cy="4493538"/>
              </a:xfrm>
              <a:prstGeom prst="rect">
                <a:avLst/>
              </a:prstGeom>
              <a:blipFill>
                <a:blip r:embed="rId2"/>
                <a:stretch>
                  <a:fillRect l="-12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5231904" y="2874067"/>
            <a:ext cx="6120680" cy="3345009"/>
            <a:chOff x="5231904" y="2955092"/>
            <a:chExt cx="6120680" cy="3345009"/>
          </a:xfrm>
        </p:grpSpPr>
        <p:grpSp>
          <p:nvGrpSpPr>
            <p:cNvPr id="9" name="组合 8"/>
            <p:cNvGrpSpPr/>
            <p:nvPr/>
          </p:nvGrpSpPr>
          <p:grpSpPr>
            <a:xfrm>
              <a:off x="5231904" y="2955092"/>
              <a:ext cx="6120680" cy="3051490"/>
              <a:chOff x="5231904" y="2955092"/>
              <a:chExt cx="6120680" cy="3051490"/>
            </a:xfrm>
          </p:grpSpPr>
          <p:sp>
            <p:nvSpPr>
              <p:cNvPr id="2" name="圆角矩形标注 1"/>
              <p:cNvSpPr/>
              <p:nvPr/>
            </p:nvSpPr>
            <p:spPr>
              <a:xfrm>
                <a:off x="5231904" y="2955092"/>
                <a:ext cx="2448272" cy="432048"/>
              </a:xfrm>
              <a:prstGeom prst="wedgeRoundRectCallout">
                <a:avLst>
                  <a:gd name="adj1" fmla="val -75323"/>
                  <a:gd name="adj2" fmla="val 152042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实际为正，预测也为正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" name="圆角矩形标注 5"/>
              <p:cNvSpPr/>
              <p:nvPr/>
            </p:nvSpPr>
            <p:spPr>
              <a:xfrm>
                <a:off x="8832304" y="2955092"/>
                <a:ext cx="2520280" cy="432048"/>
              </a:xfrm>
              <a:prstGeom prst="wedgeRoundRectCallout">
                <a:avLst>
                  <a:gd name="adj1" fmla="val -51381"/>
                  <a:gd name="adj2" fmla="val 146615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实际为负，错预测为正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圆角矩形标注 6"/>
              <p:cNvSpPr/>
              <p:nvPr/>
            </p:nvSpPr>
            <p:spPr>
              <a:xfrm>
                <a:off x="5233501" y="5574534"/>
                <a:ext cx="2448272" cy="432048"/>
              </a:xfrm>
              <a:prstGeom prst="wedgeRoundRectCallout">
                <a:avLst>
                  <a:gd name="adj1" fmla="val -70535"/>
                  <a:gd name="adj2" fmla="val -238684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实际为负，预测也为负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8" name="圆角矩形标注 7"/>
              <p:cNvSpPr/>
              <p:nvPr/>
            </p:nvSpPr>
            <p:spPr>
              <a:xfrm>
                <a:off x="8904312" y="5574534"/>
                <a:ext cx="2448272" cy="432048"/>
              </a:xfrm>
              <a:prstGeom prst="wedgeRoundRectCallout">
                <a:avLst>
                  <a:gd name="adj1" fmla="val -48509"/>
                  <a:gd name="adj2" fmla="val -238684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1800" b="1" dirty="0" smtClean="0">
                    <a:solidFill>
                      <a:srgbClr val="FF0000"/>
                    </a:solidFill>
                  </a:rPr>
                  <a:t>实际为负，错预测为正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6481446" y="3388050"/>
              <a:ext cx="4149606" cy="2912051"/>
              <a:chOff x="6481446" y="3388050"/>
              <a:chExt cx="4149606" cy="291205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6481446" y="3388050"/>
                <a:ext cx="504056" cy="28803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分对</a:t>
                </a:r>
                <a:endPara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1" name="矩形 10"/>
              <p:cNvSpPr/>
              <p:nvPr/>
            </p:nvSpPr>
            <p:spPr>
              <a:xfrm>
                <a:off x="6481446" y="6007492"/>
                <a:ext cx="504056" cy="28803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分对</a:t>
                </a:r>
                <a:endPara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10126996" y="3388050"/>
                <a:ext cx="504056" cy="28803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分错</a:t>
                </a:r>
                <a:endPara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10126996" y="6012069"/>
                <a:ext cx="504056" cy="28803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分错</a:t>
                </a:r>
                <a:endPara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1383" y="846935"/>
            <a:ext cx="11016730" cy="132343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latin typeface="+mn-ea"/>
                <a:ea typeface="+mn-ea"/>
              </a:rPr>
              <a:t>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1800" b="1" dirty="0" smtClean="0">
                <a:latin typeface="+mn-ea"/>
                <a:ea typeface="+mn-ea"/>
              </a:rPr>
              <a:t>”作为监督学习</a:t>
            </a:r>
            <a:r>
              <a:rPr lang="zh-CN" altLang="en-US" sz="1800" b="1" dirty="0">
                <a:latin typeface="+mn-ea"/>
                <a:ea typeface="+mn-ea"/>
              </a:rPr>
              <a:t>方法，</a:t>
            </a:r>
            <a:r>
              <a:rPr lang="zh-CN" altLang="en-US" sz="1800" b="1" dirty="0" smtClean="0">
                <a:latin typeface="+mn-ea"/>
                <a:ea typeface="+mn-ea"/>
              </a:rPr>
              <a:t>要求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事先明确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各个类别信息</a:t>
            </a:r>
            <a:r>
              <a:rPr lang="zh-CN" altLang="en-US" sz="1800" b="1" dirty="0" smtClean="0">
                <a:latin typeface="+mn-ea"/>
                <a:ea typeface="+mn-ea"/>
              </a:rPr>
              <a:t>，所有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待分类样本</a:t>
            </a:r>
            <a:r>
              <a:rPr lang="zh-CN" altLang="en-US" sz="1800" b="1" dirty="0" smtClean="0">
                <a:latin typeface="+mn-ea"/>
                <a:ea typeface="+mn-ea"/>
              </a:rPr>
              <a:t>都</a:t>
            </a:r>
            <a:r>
              <a:rPr lang="zh-CN" altLang="en-US" sz="1800" b="1" dirty="0">
                <a:latin typeface="+mn-ea"/>
                <a:ea typeface="+mn-ea"/>
              </a:rPr>
              <a:t>有一个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类别标签</a:t>
            </a:r>
            <a:r>
              <a:rPr lang="zh-CN" altLang="en-US" sz="1800" b="1" dirty="0" smtClean="0">
                <a:latin typeface="+mn-ea"/>
                <a:ea typeface="+mn-ea"/>
              </a:rPr>
              <a:t>。但很多时候这个条件难以满足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尤其是处理</a:t>
            </a:r>
            <a:r>
              <a:rPr lang="zh-CN" altLang="en-US" sz="1800" b="1" dirty="0">
                <a:latin typeface="+mn-ea"/>
                <a:ea typeface="+mn-ea"/>
              </a:rPr>
              <a:t>海量</a:t>
            </a:r>
            <a:r>
              <a:rPr lang="zh-CN" altLang="en-US" sz="1800" b="1" dirty="0" smtClean="0">
                <a:latin typeface="+mn-ea"/>
                <a:ea typeface="+mn-ea"/>
              </a:rPr>
              <a:t>数据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若</a:t>
            </a:r>
            <a:r>
              <a:rPr lang="zh-CN" altLang="en-US" sz="1800" b="1" dirty="0" smtClean="0">
                <a:latin typeface="+mn-ea"/>
                <a:ea typeface="+mn-ea"/>
              </a:rPr>
              <a:t>通过</a:t>
            </a:r>
            <a:r>
              <a:rPr lang="zh-CN" altLang="en-US" sz="1800" b="1" dirty="0">
                <a:latin typeface="+mn-ea"/>
                <a:ea typeface="+mn-ea"/>
              </a:rPr>
              <a:t>预处理</a:t>
            </a:r>
            <a:r>
              <a:rPr lang="zh-CN" altLang="en-US" sz="1800" b="1" dirty="0" smtClean="0">
                <a:latin typeface="+mn-ea"/>
                <a:ea typeface="+mn-ea"/>
              </a:rPr>
              <a:t>使数据</a:t>
            </a:r>
            <a:r>
              <a:rPr lang="zh-CN" altLang="en-US" sz="1800" b="1" dirty="0">
                <a:latin typeface="+mn-ea"/>
                <a:ea typeface="+mn-ea"/>
              </a:rPr>
              <a:t>满足</a:t>
            </a:r>
            <a:r>
              <a:rPr lang="zh-CN" altLang="en-US" sz="1800" b="1" dirty="0" smtClean="0">
                <a:latin typeface="+mn-ea"/>
                <a:ea typeface="+mn-ea"/>
              </a:rPr>
              <a:t>分类要求，代价会非常大。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打标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latin typeface="+mn-ea"/>
              </a:rPr>
              <a:t>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聚类</a:t>
            </a:r>
            <a:r>
              <a:rPr lang="zh-CN" altLang="en-US" sz="1800" b="1" dirty="0" smtClean="0">
                <a:latin typeface="+mn-ea"/>
              </a:rPr>
              <a:t>”</a:t>
            </a:r>
            <a:r>
              <a:rPr lang="zh-CN" altLang="en-US" sz="1800" b="1" dirty="0">
                <a:latin typeface="+mn-ea"/>
              </a:rPr>
              <a:t>属于无监督学习，不依赖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预定义的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类</a:t>
            </a:r>
            <a:r>
              <a:rPr lang="en-US" altLang="zh-CN" sz="1800" b="1" dirty="0" smtClean="0">
                <a:latin typeface="+mn-ea"/>
              </a:rPr>
              <a:t>(</a:t>
            </a:r>
            <a:r>
              <a:rPr lang="zh-CN" altLang="en-US" sz="1800" b="1" dirty="0" smtClean="0">
                <a:latin typeface="+mn-ea"/>
              </a:rPr>
              <a:t>类别标签</a:t>
            </a:r>
            <a:r>
              <a:rPr lang="en-US" altLang="zh-CN" sz="1800" b="1" dirty="0" smtClean="0">
                <a:latin typeface="+mn-ea"/>
              </a:rPr>
              <a:t>)</a:t>
            </a:r>
            <a:r>
              <a:rPr lang="zh-CN" altLang="en-US" sz="1800" b="1" dirty="0" smtClean="0">
                <a:latin typeface="+mn-ea"/>
              </a:rPr>
              <a:t>的</a:t>
            </a:r>
            <a:r>
              <a:rPr lang="zh-CN" altLang="en-US" sz="1800" b="1" dirty="0">
                <a:latin typeface="+mn-ea"/>
              </a:rPr>
              <a:t>训练实例</a:t>
            </a:r>
            <a:r>
              <a:rPr lang="zh-CN" altLang="en-US" sz="1800" b="1" dirty="0" smtClean="0">
                <a:latin typeface="+mn-ea"/>
              </a:rPr>
              <a:t>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1383" y="2341456"/>
            <a:ext cx="6624737" cy="94352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聚类的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基础</a:t>
            </a:r>
            <a:r>
              <a:rPr lang="zh-CN" altLang="en-US" b="1" dirty="0" smtClean="0">
                <a:latin typeface="+mn-ea"/>
                <a:ea typeface="+mn-ea"/>
              </a:rPr>
              <a:t>：距离</a:t>
            </a:r>
            <a:r>
              <a:rPr lang="zh-CN" altLang="en-US" b="1" dirty="0">
                <a:latin typeface="+mn-ea"/>
                <a:ea typeface="+mn-ea"/>
              </a:rPr>
              <a:t>、</a:t>
            </a:r>
            <a:r>
              <a:rPr lang="zh-CN" altLang="en-US" b="1" dirty="0" smtClean="0">
                <a:latin typeface="+mn-ea"/>
                <a:ea typeface="+mn-ea"/>
              </a:rPr>
              <a:t>相似度</a:t>
            </a:r>
            <a:r>
              <a:rPr lang="en-US" altLang="zh-CN" b="1" dirty="0" smtClean="0">
                <a:latin typeface="+mn-ea"/>
                <a:ea typeface="+mn-ea"/>
              </a:rPr>
              <a:t>(</a:t>
            </a:r>
            <a:r>
              <a:rPr lang="zh-CN" altLang="en-US" b="1" dirty="0" smtClean="0">
                <a:latin typeface="+mn-ea"/>
                <a:ea typeface="+mn-ea"/>
              </a:rPr>
              <a:t>相异度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</a:p>
          <a:p>
            <a:pPr marL="625475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ea typeface="+mn-ea"/>
              </a:rPr>
              <a:t>如何定量计算两个可比较元素之间的</a:t>
            </a:r>
            <a:r>
              <a:rPr lang="zh-CN" altLang="en-US" sz="2000" b="1" dirty="0" smtClean="0">
                <a:latin typeface="+mn-ea"/>
                <a:ea typeface="+mn-ea"/>
              </a:rPr>
              <a:t>相似度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相异度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itle 1"/>
              <p:cNvSpPr txBox="1">
                <a:spLocks/>
              </p:cNvSpPr>
              <p:nvPr/>
            </p:nvSpPr>
            <p:spPr bwMode="auto">
              <a:xfrm>
                <a:off x="1176305" y="3501008"/>
                <a:ext cx="10391807" cy="2232248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设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={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en-US" altLang="zh-CN" sz="2000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是两个集合，各自有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个可度量的特征属性，则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的相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似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度定义为：</a:t>
                </a:r>
                <a:endParaRPr lang="en-US" altLang="zh-CN" sz="20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𝒅</m:t>
                      </m:r>
                      <m:d>
                        <m:dPr>
                          <m:ctrlP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𝑿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𝒀</m:t>
                          </m:r>
                        </m:e>
                      </m:d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𝒇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𝒀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)→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𝑹</m:t>
                      </m:r>
                    </m:oMath>
                  </m:oMathPara>
                </a14:m>
                <a:endParaRPr lang="en-US" altLang="zh-CN" sz="20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𝑹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为实数域。</a:t>
                </a:r>
                <a:endParaRPr lang="en-US" altLang="zh-CN" sz="20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defRPr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相似度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两个元素对实数域的一个映射，映射的实数定量表示两个元素的相似度。（距离）</a:t>
                </a:r>
                <a:endParaRPr lang="en-US" altLang="zh-CN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Titl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76305" y="3501008"/>
                <a:ext cx="10391807" cy="2232248"/>
              </a:xfrm>
              <a:prstGeom prst="rect">
                <a:avLst/>
              </a:prstGeom>
              <a:blipFill>
                <a:blip r:embed="rId2"/>
                <a:stretch>
                  <a:fillRect l="-1465" t="-2174" b="-3533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594705" y="222560"/>
            <a:ext cx="4500500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b="1" dirty="0">
                <a:latin typeface="+mn-ea"/>
                <a:ea typeface="+mn-ea"/>
              </a:rPr>
              <a:t>9</a:t>
            </a:r>
            <a:r>
              <a:rPr lang="zh-CN" altLang="en-US" b="1" dirty="0">
                <a:latin typeface="+mn-ea"/>
                <a:ea typeface="+mn-ea"/>
              </a:rPr>
              <a:t>、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b="1" dirty="0">
                <a:latin typeface="+mn-ea"/>
                <a:ea typeface="+mn-ea"/>
              </a:rPr>
              <a:t>均值聚类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 Clustering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8126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51384" y="225711"/>
            <a:ext cx="439248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不同类型</a:t>
            </a:r>
            <a:r>
              <a:rPr lang="zh-CN" altLang="en-US" b="1" dirty="0" smtClean="0">
                <a:latin typeface="+mn-ea"/>
                <a:ea typeface="+mn-ea"/>
              </a:rPr>
              <a:t>变量</a:t>
            </a:r>
            <a:r>
              <a:rPr lang="zh-CN" altLang="en-US" b="1" dirty="0">
                <a:latin typeface="+mn-ea"/>
                <a:ea typeface="+mn-ea"/>
              </a:rPr>
              <a:t>的</a:t>
            </a:r>
            <a:r>
              <a:rPr lang="zh-CN" altLang="en-US" b="1" dirty="0" smtClean="0">
                <a:latin typeface="+mn-ea"/>
                <a:ea typeface="+mn-ea"/>
              </a:rPr>
              <a:t>相似度</a:t>
            </a:r>
            <a:r>
              <a:rPr lang="zh-CN" altLang="en-US" b="1" dirty="0">
                <a:latin typeface="+mn-ea"/>
                <a:ea typeface="+mn-ea"/>
              </a:rPr>
              <a:t>计算方法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51384" y="786649"/>
            <a:ext cx="11016730" cy="1556235"/>
            <a:chOff x="551384" y="786649"/>
            <a:chExt cx="11016730" cy="155623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/>
                <p:cNvSpPr/>
                <p:nvPr/>
              </p:nvSpPr>
              <p:spPr>
                <a:xfrm>
                  <a:off x="551384" y="786649"/>
                  <a:ext cx="11016730" cy="153888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en-US" altLang="zh-CN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⑴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、标量</a:t>
                  </a:r>
                  <a:endPara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   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无方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向意义的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数字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也称标度变量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</a:p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    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假设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元素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所有特征属性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都是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标量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。如计算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𝟏𝟎𝟐</m:t>
                      </m:r>
                      <m:r>
                        <a:rPr lang="en-US" altLang="zh-CN" sz="20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𝒀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={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𝟑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𝟐</m:t>
                      </m:r>
                      <m:r>
                        <a:rPr lang="en-US" altLang="zh-CN" sz="20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+mn-ea"/>
                        </a:rPr>
                        <m:t>}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的相似度，首先想到的是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+mn-ea"/>
                      <a:ea typeface="+mn-ea"/>
                    </a:rPr>
                    <a:t>用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两者间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欧式距离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作为相似度。欧式距离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定义：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" name="矩形 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786649"/>
                  <a:ext cx="11016730" cy="1538883"/>
                </a:xfrm>
                <a:prstGeom prst="rect">
                  <a:avLst/>
                </a:prstGeom>
                <a:blipFill>
                  <a:blip r:embed="rId2"/>
                  <a:stretch>
                    <a:fillRect l="-1659" t="-7937" r="-664" b="-59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00834" y="1941546"/>
              <a:ext cx="3853495" cy="40133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51383" y="2492896"/>
            <a:ext cx="10153129" cy="923330"/>
            <a:chOff x="551383" y="2731567"/>
            <a:chExt cx="10153129" cy="923330"/>
          </a:xfrm>
        </p:grpSpPr>
        <p:sp>
          <p:nvSpPr>
            <p:cNvPr id="8" name="矩形 7"/>
            <p:cNvSpPr/>
            <p:nvPr/>
          </p:nvSpPr>
          <p:spPr>
            <a:xfrm>
              <a:off x="551383" y="2731567"/>
              <a:ext cx="9073009" cy="923330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意义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：两</a:t>
              </a:r>
              <a:r>
                <a:rPr lang="zh-CN" altLang="en-US" sz="2000" b="1" dirty="0">
                  <a:latin typeface="+mn-ea"/>
                  <a:ea typeface="+mn-ea"/>
                </a:rPr>
                <a:t>个元素在欧氏空间中</a:t>
              </a:r>
              <a:r>
                <a:rPr lang="zh-CN" altLang="en-US" sz="2000" b="1" dirty="0" smtClean="0">
                  <a:latin typeface="+mn-ea"/>
                  <a:ea typeface="+mn-ea"/>
                </a:rPr>
                <a:t>的几何距离，用于</a:t>
              </a:r>
              <a:r>
                <a:rPr lang="zh-CN" altLang="en-US" sz="2000" b="1" dirty="0">
                  <a:latin typeface="+mn-ea"/>
                  <a:ea typeface="+mn-ea"/>
                </a:rPr>
                <a:t>标识两个标量元素的</a:t>
              </a:r>
              <a:r>
                <a:rPr lang="zh-CN" altLang="en-US" sz="2000" b="1" dirty="0" smtClean="0">
                  <a:latin typeface="+mn-ea"/>
                  <a:ea typeface="+mn-ea"/>
                </a:rPr>
                <a:t>相似度。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333333"/>
                  </a:solidFill>
                  <a:latin typeface="+mn-ea"/>
                  <a:ea typeface="+mn-ea"/>
                </a:rPr>
                <a:t> 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  <a:ea typeface="+mn-ea"/>
                </a:rPr>
                <a:t>        </a:t>
              </a:r>
              <a:r>
                <a:rPr lang="zh-CN" altLang="en-US" sz="2000" b="1" dirty="0" smtClean="0"/>
                <a:t>将样本数据代入，</a:t>
              </a:r>
              <a:r>
                <a:rPr lang="zh-CN" altLang="en-US" sz="2000" b="1" dirty="0"/>
                <a:t>即</a:t>
              </a:r>
              <a:r>
                <a:rPr lang="zh-CN" altLang="en-US" sz="2000" b="1" dirty="0" smtClean="0"/>
                <a:t>得</a:t>
              </a:r>
              <a:r>
                <a:rPr lang="zh-CN" altLang="en-US" sz="2000" b="1" dirty="0"/>
                <a:t>两者的欧氏距离为：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00056" y="3221211"/>
              <a:ext cx="4104456" cy="397518"/>
            </a:xfrm>
            <a:prstGeom prst="rect">
              <a:avLst/>
            </a:prstGeom>
          </p:spPr>
        </p:pic>
      </p:grpSp>
      <p:sp>
        <p:nvSpPr>
          <p:cNvPr id="14" name="圆角矩形标注 13"/>
          <p:cNvSpPr/>
          <p:nvPr/>
        </p:nvSpPr>
        <p:spPr>
          <a:xfrm>
            <a:off x="983431" y="4365104"/>
            <a:ext cx="3672409" cy="677271"/>
          </a:xfrm>
          <a:prstGeom prst="wedgeRoundRectCallout">
            <a:avLst>
              <a:gd name="adj1" fmla="val 42507"/>
              <a:gd name="adj2" fmla="val -100111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5725" indent="-85725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多维空间中衡量两点间距离的方法</a:t>
            </a:r>
            <a:endParaRPr lang="en-US" altLang="zh-CN" sz="1800" b="1" dirty="0" smtClean="0">
              <a:solidFill>
                <a:schemeClr val="tx1"/>
              </a:solidFill>
              <a:latin typeface="+mn-ea"/>
            </a:endParaRPr>
          </a:p>
          <a:p>
            <a:pPr marL="85725" indent="-85725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对曼哈顿、欧式、切比雪夫的推广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51383" y="3645024"/>
            <a:ext cx="9132660" cy="778118"/>
            <a:chOff x="551383" y="3193231"/>
            <a:chExt cx="9132660" cy="778118"/>
          </a:xfrm>
        </p:grpSpPr>
        <p:sp>
          <p:nvSpPr>
            <p:cNvPr id="12" name="矩形 11"/>
            <p:cNvSpPr/>
            <p:nvPr/>
          </p:nvSpPr>
          <p:spPr>
            <a:xfrm>
              <a:off x="551383" y="3193231"/>
              <a:ext cx="9073009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+mn-ea"/>
                  <a:ea typeface="+mn-ea"/>
                </a:rPr>
                <a:t>用于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度量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标量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相似度</a:t>
              </a:r>
              <a:r>
                <a:rPr lang="zh-CN" altLang="en-US" sz="2000" b="1" dirty="0">
                  <a:latin typeface="+mn-ea"/>
                  <a:ea typeface="+mn-ea"/>
                </a:rPr>
                <a:t>的</a:t>
              </a:r>
              <a:r>
                <a:rPr lang="zh-CN" altLang="en-US" sz="2000" b="1" dirty="0" smtClean="0">
                  <a:latin typeface="+mn-ea"/>
                  <a:ea typeface="+mn-ea"/>
                </a:rPr>
                <a:t>还有：闵可夫</a:t>
              </a:r>
              <a:r>
                <a:rPr lang="zh-CN" altLang="en-US" sz="2000" b="1" dirty="0">
                  <a:latin typeface="+mn-ea"/>
                  <a:ea typeface="+mn-ea"/>
                </a:rPr>
                <a:t>斯基</a:t>
              </a:r>
              <a:r>
                <a:rPr lang="zh-CN" altLang="en-US" sz="2000" b="1" dirty="0" smtClean="0">
                  <a:latin typeface="+mn-ea"/>
                  <a:ea typeface="+mn-ea"/>
                </a:rPr>
                <a:t>距离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曼哈顿距离、切比雪夫距离</a:t>
              </a:r>
              <a:r>
                <a:rPr lang="en-US" altLang="zh-CN" sz="2000" b="1" dirty="0" smtClean="0">
                  <a:latin typeface="+mn-ea"/>
                  <a:ea typeface="+mn-ea"/>
                </a:rPr>
                <a:t>)…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1555" y="3697287"/>
              <a:ext cx="4392488" cy="27406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5262809" y="4581128"/>
                <a:ext cx="6161783" cy="124649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说明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：式中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是一个正实数参数。当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时，曼哈顿距离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                             当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时：欧式距离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                             当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𝒑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→∞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时：切比雪夫距离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2809" y="4581128"/>
                <a:ext cx="6161783" cy="1246495"/>
              </a:xfrm>
              <a:prstGeom prst="rect">
                <a:avLst/>
              </a:prstGeom>
              <a:blipFill>
                <a:blip r:embed="rId6"/>
                <a:stretch>
                  <a:fillRect l="-2172" r="-1283" b="-483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6887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51384" y="786649"/>
            <a:ext cx="9073008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b="1" dirty="0">
                <a:solidFill>
                  <a:srgbClr val="FF0000"/>
                </a:solidFill>
                <a:latin typeface="+mn-ea"/>
                <a:ea typeface="+mn-ea"/>
              </a:rPr>
              <a:t>⑵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、向量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由于向量具有有大小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方向</a:t>
            </a:r>
            <a:r>
              <a:rPr lang="zh-CN" altLang="en-US" sz="2000" b="1" dirty="0">
                <a:latin typeface="+mn-ea"/>
                <a:ea typeface="+mn-ea"/>
              </a:rPr>
              <a:t>，所以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闵可夫斯基距离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不是</a:t>
            </a:r>
            <a:r>
              <a:rPr lang="zh-CN" altLang="en-US" sz="2000" b="1" dirty="0" smtClean="0">
                <a:latin typeface="+mn-ea"/>
                <a:ea typeface="+mn-ea"/>
              </a:rPr>
              <a:t>度量相</a:t>
            </a:r>
            <a:r>
              <a:rPr lang="zh-CN" altLang="en-US" sz="2000" b="1" dirty="0">
                <a:latin typeface="+mn-ea"/>
                <a:ea typeface="+mn-ea"/>
              </a:rPr>
              <a:t>似</a:t>
            </a:r>
            <a:r>
              <a:rPr lang="zh-CN" altLang="en-US" sz="2000" b="1" dirty="0" smtClean="0">
                <a:latin typeface="+mn-ea"/>
                <a:ea typeface="+mn-ea"/>
              </a:rPr>
              <a:t>度</a:t>
            </a:r>
            <a:r>
              <a:rPr lang="zh-CN" altLang="en-US" sz="2000" b="1" dirty="0">
                <a:latin typeface="+mn-ea"/>
                <a:ea typeface="+mn-ea"/>
              </a:rPr>
              <a:t>的好</a:t>
            </a:r>
            <a:r>
              <a:rPr lang="zh-CN" altLang="en-US" sz="2000" b="1" dirty="0" smtClean="0">
                <a:latin typeface="+mn-ea"/>
                <a:ea typeface="+mn-ea"/>
              </a:rPr>
              <a:t>办法。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余弦度量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衡量两个向量在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方向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</a:t>
            </a:r>
            <a:r>
              <a:rPr lang="zh-CN" altLang="en-US" sz="2000" b="1" dirty="0" smtClean="0">
                <a:latin typeface="+mn-ea"/>
                <a:ea typeface="+mn-ea"/>
              </a:rPr>
              <a:t>的相似程度（余弦相似度）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51384" y="2113111"/>
            <a:ext cx="10276523" cy="1228716"/>
            <a:chOff x="551384" y="2113111"/>
            <a:chExt cx="10276523" cy="122871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551384" y="2113111"/>
                  <a:ext cx="10276523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二维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或高维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空间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中，两个向量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，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余弦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相似度：</a:t>
                  </a:r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2113111"/>
                  <a:ext cx="10276523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127" t="-30000" r="-949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7488" y="2702141"/>
              <a:ext cx="2088232" cy="63968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51384" y="3732592"/>
                <a:ext cx="11256406" cy="1271567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其中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：“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”是两个向量间的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夹角</a:t>
                </a:r>
                <a:endParaRPr lang="en-US" altLang="zh-CN" sz="1800" b="1" dirty="0" smtClean="0">
                  <a:solidFill>
                    <a:srgbClr val="0000FF"/>
                  </a:solidFill>
                  <a:latin typeface="+mn-ea"/>
                  <a:ea typeface="+mn-ea"/>
                </a:endParaRPr>
              </a:p>
              <a:p>
                <a:pPr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     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”是两个向量的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点积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内积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𝒀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     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”分别是向量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zh-CN" altLang="en-US" sz="1800" b="1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的“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模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”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长度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+</m:t>
                        </m:r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+…+</m:t>
                        </m:r>
                        <m:sSubSup>
                          <m:sSub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bSup>
                      </m:e>
                    </m:rad>
                  </m:oMath>
                </a14:m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732592"/>
                <a:ext cx="11256406" cy="1271567"/>
              </a:xfrm>
              <a:prstGeom prst="rect">
                <a:avLst/>
              </a:prstGeom>
              <a:blipFill>
                <a:blip r:embed="rId4"/>
                <a:stretch>
                  <a:fillRect l="-1190" t="-6635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191" y="2671637"/>
            <a:ext cx="5890209" cy="85128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550637" y="5276118"/>
            <a:ext cx="7921627" cy="961802"/>
            <a:chOff x="550637" y="5276118"/>
            <a:chExt cx="7921627" cy="961802"/>
          </a:xfrm>
        </p:grpSpPr>
        <p:sp>
          <p:nvSpPr>
            <p:cNvPr id="6" name="矩形 5"/>
            <p:cNvSpPr/>
            <p:nvPr/>
          </p:nvSpPr>
          <p:spPr>
            <a:xfrm>
              <a:off x="4295800" y="5276118"/>
              <a:ext cx="4176464" cy="96180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：两</a:t>
              </a:r>
              <a:r>
                <a:rPr lang="zh-CN" altLang="en-US" sz="1800" b="1" dirty="0">
                  <a:latin typeface="+mn-ea"/>
                  <a:ea typeface="+mn-ea"/>
                </a:rPr>
                <a:t>个向量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完全相似</a:t>
              </a:r>
              <a:r>
                <a:rPr lang="zh-CN" altLang="en-US" sz="1800" b="1" dirty="0">
                  <a:latin typeface="+mn-ea"/>
                  <a:ea typeface="+mn-ea"/>
                </a:rPr>
                <a:t>（方向相同</a:t>
              </a:r>
              <a:r>
                <a:rPr lang="zh-CN" altLang="en-US" sz="1800" b="1" dirty="0" smtClean="0">
                  <a:latin typeface="+mn-ea"/>
                  <a:ea typeface="+mn-ea"/>
                </a:rPr>
                <a:t>）</a:t>
              </a:r>
              <a:endParaRPr lang="en-US" altLang="zh-CN" sz="1800" b="1" dirty="0" smtClean="0">
                <a:latin typeface="+mn-ea"/>
                <a:ea typeface="+mn-ea"/>
              </a:endParaRPr>
            </a:p>
            <a:p>
              <a:pPr marL="285750" indent="-285750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−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r>
                <a:rPr lang="en-US" altLang="zh-CN" sz="1800" b="1" dirty="0" smtClean="0">
                  <a:latin typeface="+mn-ea"/>
                  <a:ea typeface="+mn-ea"/>
                </a:rPr>
                <a:t> </a:t>
              </a:r>
              <a:r>
                <a:rPr lang="zh-CN" altLang="en-US" sz="1800" b="1" dirty="0" smtClean="0">
                  <a:latin typeface="+mn-ea"/>
                  <a:ea typeface="+mn-ea"/>
                </a:rPr>
                <a:t>两</a:t>
              </a:r>
              <a:r>
                <a:rPr lang="zh-CN" altLang="en-US" sz="1800" b="1" dirty="0">
                  <a:latin typeface="+mn-ea"/>
                  <a:ea typeface="+mn-ea"/>
                </a:rPr>
                <a:t>个向量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完全相反</a:t>
              </a:r>
              <a:r>
                <a:rPr lang="zh-CN" altLang="en-US" sz="1800" b="1" dirty="0">
                  <a:latin typeface="+mn-ea"/>
                  <a:ea typeface="+mn-ea"/>
                </a:rPr>
                <a:t>（方向相反</a:t>
              </a:r>
              <a:r>
                <a:rPr lang="zh-CN" altLang="en-US" sz="1800" b="1" dirty="0" smtClean="0">
                  <a:latin typeface="+mn-ea"/>
                  <a:ea typeface="+mn-ea"/>
                </a:rPr>
                <a:t>）</a:t>
              </a:r>
              <a:endParaRPr lang="en-US" altLang="zh-CN" sz="1800" b="1" dirty="0" smtClean="0">
                <a:latin typeface="+mn-ea"/>
                <a:ea typeface="+mn-ea"/>
              </a:endParaRPr>
            </a:p>
            <a:p>
              <a:pPr marL="285750" indent="-285750">
                <a:lnSpc>
                  <a:spcPts val="25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0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：两</a:t>
              </a:r>
              <a:r>
                <a:rPr lang="zh-CN" altLang="en-US" sz="1800" b="1" dirty="0">
                  <a:latin typeface="+mn-ea"/>
                  <a:ea typeface="+mn-ea"/>
                </a:rPr>
                <a:t>个向量正交（方向垂直）或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无关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50637" y="5276118"/>
              <a:ext cx="3513782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latin typeface="+mn-ea"/>
                  <a:ea typeface="+mn-ea"/>
                </a:rPr>
                <a:t>余弦相似度的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值域</a:t>
              </a:r>
              <a:r>
                <a:rPr lang="zh-CN" altLang="en-US" sz="2000" b="1" dirty="0" smtClean="0">
                  <a:latin typeface="+mn-ea"/>
                  <a:ea typeface="+mn-ea"/>
                </a:rPr>
                <a:t>为</a:t>
              </a:r>
              <a:r>
                <a:rPr lang="en-US" altLang="zh-CN" sz="2000" b="1" dirty="0" smtClean="0">
                  <a:latin typeface="+mn-ea"/>
                  <a:ea typeface="+mn-ea"/>
                </a:rPr>
                <a:t>[</a:t>
              </a:r>
              <a:r>
                <a:rPr lang="en-US" altLang="zh-CN" sz="2000" b="1" dirty="0">
                  <a:latin typeface="+mn-ea"/>
                  <a:ea typeface="+mn-ea"/>
                </a:rPr>
                <a:t>−1,1]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363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 bwMode="auto">
          <a:xfrm>
            <a:off x="593558" y="200363"/>
            <a:ext cx="132243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聚类</a:t>
            </a:r>
            <a:r>
              <a:rPr lang="zh-CN" altLang="en-US" sz="2400" b="1" dirty="0">
                <a:solidFill>
                  <a:schemeClr val="tx1"/>
                </a:solidFill>
                <a:latin typeface="+mn-ea"/>
                <a:ea typeface="+mn-ea"/>
              </a:rPr>
              <a:t>算法</a:t>
            </a:r>
            <a:endParaRPr lang="en-US" altLang="zh-CN" sz="2400" b="1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1384" y="836712"/>
            <a:ext cx="11016729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聚类</a:t>
            </a:r>
            <a:r>
              <a:rPr lang="zh-CN" altLang="en-US" sz="2000" b="1" dirty="0" smtClean="0">
                <a:latin typeface="+mn-ea"/>
                <a:ea typeface="+mn-ea"/>
              </a:rPr>
              <a:t>：给定一个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数据集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latin typeface="+mn-ea"/>
                <a:ea typeface="+mn-ea"/>
              </a:rPr>
              <a:t>，其中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每个样本</a:t>
            </a:r>
            <a:r>
              <a:rPr lang="zh-CN" altLang="en-US" sz="2000" b="1" dirty="0" smtClean="0">
                <a:latin typeface="+mn-ea"/>
                <a:ea typeface="+mn-ea"/>
              </a:rPr>
              <a:t>具有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个特征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使用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某种算法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将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划分成</a:t>
            </a:r>
            <a:r>
              <a: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个子集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要求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同一个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子集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内部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各个样本之间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相似度高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不同子集之间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相似度低</a:t>
            </a:r>
            <a:r>
              <a:rPr lang="zh-CN" altLang="en-US" sz="2000" b="1" dirty="0" smtClean="0">
                <a:latin typeface="+mn-ea"/>
                <a:ea typeface="+mn-ea"/>
              </a:rPr>
              <a:t>，其中</a:t>
            </a:r>
            <a:r>
              <a:rPr lang="zh-CN" altLang="en-US" sz="2000" b="1" dirty="0">
                <a:latin typeface="+mn-ea"/>
                <a:ea typeface="+mn-ea"/>
              </a:rPr>
              <a:t>每个</a:t>
            </a:r>
            <a:r>
              <a:rPr lang="zh-CN" altLang="en-US" sz="2000" b="1" dirty="0" smtClean="0">
                <a:latin typeface="+mn-ea"/>
                <a:ea typeface="+mn-ea"/>
              </a:rPr>
              <a:t>子集称为一个“类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簇”。（将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  <a:ea typeface="+mn-ea"/>
              </a:rPr>
              <a:t>分为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个小组，组内相似度高，组外相似度低）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543060" y="2154109"/>
            <a:ext cx="9657396" cy="1562923"/>
          </a:xfr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285750" lvl="1" indent="-285750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说明</a:t>
            </a:r>
            <a:r>
              <a:rPr lang="zh-CN" altLang="en-US" sz="2000" b="1" dirty="0" smtClean="0">
                <a:latin typeface="+mn-ea"/>
              </a:rPr>
              <a:t>：根据</a:t>
            </a:r>
            <a:r>
              <a:rPr lang="zh-CN" altLang="en-US" sz="2000" b="1" dirty="0">
                <a:latin typeface="+mn-ea"/>
              </a:rPr>
              <a:t>给定的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相似性评价标准</a:t>
            </a:r>
            <a:r>
              <a:rPr lang="zh-CN" altLang="en-US" sz="2000" b="1" dirty="0">
                <a:latin typeface="+mn-ea"/>
              </a:rPr>
              <a:t>，将一个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集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</a:rPr>
              <a:t>分成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若干个聚类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集合</a:t>
            </a:r>
            <a:r>
              <a:rPr lang="zh-CN" altLang="en-US" sz="2000" b="1" dirty="0" smtClean="0">
                <a:latin typeface="+mn-ea"/>
              </a:rPr>
              <a:t>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如</a:t>
            </a:r>
            <a:r>
              <a:rPr lang="en-US" altLang="zh-CN" sz="2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000" b="1" dirty="0">
                <a:latin typeface="+mn-ea"/>
              </a:rPr>
              <a:t>个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en-US" altLang="zh-CN" sz="2000" b="1" dirty="0">
              <a:latin typeface="+mn-ea"/>
            </a:endParaRPr>
          </a:p>
          <a:p>
            <a:pPr marL="630238" lvl="1" indent="-271463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</a:rPr>
              <a:t>一</a:t>
            </a:r>
            <a:r>
              <a:rPr lang="zh-CN" altLang="en-US" sz="2000" b="1" dirty="0">
                <a:latin typeface="+mn-ea"/>
              </a:rPr>
              <a:t>个好的聚类算法体现为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聚类的有效性</a:t>
            </a:r>
            <a:endParaRPr lang="en-US" altLang="zh-CN" sz="2000" b="1" dirty="0">
              <a:solidFill>
                <a:srgbClr val="0000FF"/>
              </a:solidFill>
              <a:latin typeface="+mn-ea"/>
            </a:endParaRPr>
          </a:p>
          <a:p>
            <a:pPr marL="630238" lvl="1" indent="-271463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聚类中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样本</a:t>
            </a:r>
            <a:r>
              <a:rPr lang="zh-CN" altLang="en-US" sz="2000" b="1" dirty="0" smtClean="0">
                <a:latin typeface="+mn-ea"/>
              </a:rPr>
              <a:t>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高相似性</a:t>
            </a:r>
            <a:endParaRPr lang="en-US" altLang="zh-CN" sz="2000" b="1" dirty="0">
              <a:solidFill>
                <a:srgbClr val="FF0000"/>
              </a:solidFill>
              <a:latin typeface="+mn-ea"/>
            </a:endParaRPr>
          </a:p>
          <a:p>
            <a:pPr marL="630238" lvl="1" indent="-271463">
              <a:lnSpc>
                <a:spcPts val="3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不同聚类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样本</a:t>
            </a:r>
            <a:r>
              <a:rPr lang="zh-CN" altLang="en-US" sz="2000" b="1" dirty="0" smtClean="0">
                <a:latin typeface="+mn-ea"/>
              </a:rPr>
              <a:t>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相似性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3867886"/>
            <a:ext cx="3299398" cy="209110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007768" y="3867169"/>
            <a:ext cx="7615905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分类与聚类的区别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30238" indent="-27146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latin typeface="+mn-ea"/>
                <a:ea typeface="+mn-ea"/>
              </a:rPr>
              <a:t>是“示例学习”。分类前应明确</a:t>
            </a:r>
            <a:r>
              <a:rPr lang="zh-CN" altLang="en-US" sz="2000" b="1" dirty="0">
                <a:latin typeface="+mn-ea"/>
                <a:ea typeface="+mn-ea"/>
              </a:rPr>
              <a:t>各个类别</a:t>
            </a:r>
            <a:r>
              <a:rPr lang="zh-CN" altLang="en-US" sz="2000" b="1" dirty="0" smtClean="0">
                <a:latin typeface="+mn-ea"/>
                <a:ea typeface="+mn-ea"/>
              </a:rPr>
              <a:t>，且每个样本均映射</a:t>
            </a:r>
            <a:r>
              <a:rPr lang="zh-CN" altLang="en-US" sz="2000" b="1" dirty="0">
                <a:latin typeface="+mn-ea"/>
                <a:ea typeface="+mn-ea"/>
              </a:rPr>
              <a:t>到一个</a:t>
            </a:r>
            <a:r>
              <a:rPr lang="zh-CN" altLang="en-US" sz="2000" b="1" dirty="0" smtClean="0">
                <a:latin typeface="+mn-ea"/>
                <a:ea typeface="+mn-ea"/>
              </a:rPr>
              <a:t>类别。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每个样本→类别标签，监督学习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630238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聚类</a:t>
            </a:r>
            <a:r>
              <a:rPr lang="zh-CN" altLang="en-US" sz="2000" b="1" dirty="0" smtClean="0">
                <a:latin typeface="+mn-ea"/>
                <a:ea typeface="+mn-ea"/>
              </a:rPr>
              <a:t>是“观察学习”。聚类</a:t>
            </a:r>
            <a:r>
              <a:rPr lang="zh-CN" altLang="en-US" sz="2000" b="1" dirty="0">
                <a:latin typeface="+mn-ea"/>
                <a:ea typeface="+mn-ea"/>
              </a:rPr>
              <a:t>前可以不知道</a:t>
            </a:r>
            <a:r>
              <a:rPr lang="zh-CN" altLang="en-US" sz="2000" b="1" dirty="0" smtClean="0">
                <a:latin typeface="+mn-ea"/>
                <a:ea typeface="+mn-ea"/>
              </a:rPr>
              <a:t>类别，甚至</a:t>
            </a:r>
            <a:r>
              <a:rPr lang="zh-CN" altLang="en-US" sz="2000" b="1" dirty="0">
                <a:latin typeface="+mn-ea"/>
                <a:ea typeface="+mn-ea"/>
              </a:rPr>
              <a:t>不给定类别</a:t>
            </a:r>
            <a:r>
              <a:rPr lang="zh-CN" altLang="en-US" sz="2000" b="1" dirty="0" smtClean="0">
                <a:latin typeface="+mn-ea"/>
                <a:ea typeface="+mn-ea"/>
              </a:rPr>
              <a:t>数量。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无监督学习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09235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6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63107" y="834578"/>
            <a:ext cx="9277309" cy="14875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给定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数据集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，将其中具有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相似性特征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聚类成团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（物以类聚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人以群分）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数据样本（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、无标签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输出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聚类结果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个类别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集合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团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簇）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目的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将数据集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个无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标签的数据样本，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个集合。（聚成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个类）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87388" y="224206"/>
            <a:ext cx="3924436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算法（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均值聚类）</a:t>
            </a:r>
            <a:endParaRPr lang="en-US" altLang="zh-CN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63107" y="2553866"/>
                <a:ext cx="11365541" cy="35394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算法步骤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en-US" altLang="zh-CN" sz="2000" b="1" dirty="0">
                    <a:latin typeface="+mn-ea"/>
                    <a:ea typeface="+mn-ea"/>
                  </a:rPr>
                  <a:t>①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2000" b="1" dirty="0">
                    <a:latin typeface="+mn-ea"/>
                    <a:ea typeface="+mn-ea"/>
                  </a:rPr>
                  <a:t>从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随机选取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样本，分别作为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个类的质心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几何中心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②、</a:t>
                </a:r>
                <a:r>
                  <a:rPr lang="zh-CN" altLang="en-US" sz="2000" b="1" dirty="0">
                    <a:latin typeface="+mn-ea"/>
                    <a:ea typeface="+mn-ea"/>
                  </a:rPr>
                  <a:t>分别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计算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每一个样本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个质心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距离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相似度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，然后根据设定的阈值，将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个质心相似度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分别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划归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到</a:t>
                </a:r>
                <a:r>
                  <a:rPr lang="zh-CN" altLang="en-US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该</a:t>
                </a:r>
                <a:r>
                  <a:rPr lang="zh-CN" altLang="en-US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质心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所在的类别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solidFill>
                    <a:srgbClr val="333333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en-US" altLang="zh-CN" sz="2000" b="1" dirty="0">
                    <a:latin typeface="+mn-ea"/>
                    <a:ea typeface="+mn-ea"/>
                  </a:rPr>
                  <a:t>③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、根据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初步的聚类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结果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重新计算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个类别中</a:t>
                </a:r>
                <a:r>
                  <a:rPr lang="zh-CN" altLang="en-US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新的质心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（分别计算</a:t>
                </a:r>
                <a:r>
                  <a:rPr lang="en-US" altLang="zh-CN" sz="18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b="1" dirty="0">
                    <a:latin typeface="+mn-ea"/>
                    <a:ea typeface="+mn-ea"/>
                  </a:rPr>
                  <a:t>个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类别中，所有样本的均值</a:t>
                </a:r>
                <a:r>
                  <a:rPr lang="zh-CN" altLang="en-US" sz="1800" b="1" dirty="0">
                    <a:latin typeface="+mn-ea"/>
                    <a:ea typeface="+mn-ea"/>
                  </a:rPr>
                  <a:t>）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④、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再一次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将</a:t>
                </a:r>
                <a:r>
                  <a:rPr lang="en-US" altLang="zh-CN" sz="2000" b="1" i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全部样本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按③计算得到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新质心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重新</a:t>
                </a:r>
                <a:r>
                  <a:rPr lang="zh-CN" altLang="en-US" sz="2000" b="1" dirty="0">
                    <a:latin typeface="+mn-ea"/>
                    <a:ea typeface="+mn-ea"/>
                  </a:rPr>
                  <a:t>聚类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。（新质心：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个类中的均值点）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  <a:spcAft>
                    <a:spcPts val="600"/>
                  </a:spcAft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⑤、重复③、④步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，直到聚类结果不再变化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⑥、输出最终的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个聚类结果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07" y="2553866"/>
                <a:ext cx="11365541" cy="3539430"/>
              </a:xfrm>
              <a:prstGeom prst="rect">
                <a:avLst/>
              </a:prstGeom>
              <a:blipFill>
                <a:blip r:embed="rId2"/>
                <a:stretch>
                  <a:fillRect l="-1340" t="-3614" r="-375" b="-22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879976" y="5294246"/>
            <a:ext cx="5688137" cy="7302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先初步挑选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个组长→聚合组员→再更新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000" b="1" dirty="0" smtClean="0">
                <a:latin typeface="+mn-ea"/>
                <a:ea typeface="+mn-ea"/>
              </a:rPr>
              <a:t>个新组长→再重新聚合组员</a:t>
            </a:r>
            <a:r>
              <a:rPr lang="en-US" altLang="zh-CN" sz="2000" b="1" dirty="0" smtClean="0">
                <a:latin typeface="+mn-ea"/>
                <a:ea typeface="+mn-ea"/>
              </a:rPr>
              <a:t>……(</a:t>
            </a:r>
            <a:r>
              <a:rPr lang="zh-CN" altLang="en-US" sz="2000" b="1" dirty="0" smtClean="0">
                <a:latin typeface="+mn-ea"/>
                <a:ea typeface="+mn-ea"/>
              </a:rPr>
              <a:t>小组不再变化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输出结果</a:t>
            </a:r>
            <a:r>
              <a:rPr lang="en-US" altLang="zh-CN" sz="2000" b="1" i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endParaRPr lang="en-US" altLang="zh-CN" sz="2000" b="1" i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0502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 bwMode="auto">
          <a:xfrm>
            <a:off x="575156" y="246077"/>
            <a:ext cx="1295817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算法思想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72877" y="2924944"/>
                <a:ext cx="10347659" cy="13465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②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步：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对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每一个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数据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样本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进行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聚类</a:t>
                </a:r>
                <a:endParaRPr lang="en-US" altLang="zh-CN" sz="2000" b="1" dirty="0">
                  <a:solidFill>
                    <a:srgbClr val="FF0000"/>
                  </a:solidFill>
                </a:endParaRPr>
              </a:p>
              <a:p>
                <a:pPr marL="185738" indent="-185738">
                  <a:lnSpc>
                    <a:spcPts val="3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计算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数据集</a:t>
                </a:r>
                <a:r>
                  <a:rPr lang="en-US" altLang="zh-CN" sz="2000" b="1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每一个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数据点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之间的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欧式距离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𝒋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𝒊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𝒋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+mn-ea"/>
                </a:endParaRPr>
              </a:p>
              <a:p>
                <a:pPr marL="185738" indent="-185738">
                  <a:lnSpc>
                    <a:spcPts val="35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归入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与其距离最近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的那个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聚类质心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所在的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聚类集合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中。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77" y="2924944"/>
                <a:ext cx="10347659" cy="1346522"/>
              </a:xfrm>
              <a:prstGeom prst="rect">
                <a:avLst/>
              </a:prstGeom>
              <a:blipFill>
                <a:blip r:embed="rId2"/>
                <a:stretch>
                  <a:fillRect l="-1532" t="-452" r="-177" b="-4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572877" y="930350"/>
                <a:ext cx="7251315" cy="13465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①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步：初始化聚类质心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5738" indent="-185738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初始化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个聚类的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质心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𝑪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𝒌</m:t>
                            </m:r>
                          </m:sub>
                        </m:sSub>
                      </m:e>
                    </m:d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𝒎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𝒌</m:t>
                        </m:r>
                      </m:e>
                    </m:d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185738" indent="-185738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聚类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𝒄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所在的类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集合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记为“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𝑮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877" y="930350"/>
                <a:ext cx="7251315" cy="1346522"/>
              </a:xfrm>
              <a:prstGeom prst="rect">
                <a:avLst/>
              </a:prstGeom>
              <a:blipFill rotWithShape="0">
                <a:blip r:embed="rId3"/>
                <a:stretch>
                  <a:fillRect l="-2187" t="-452" b="-4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圆角矩形标注 3"/>
              <p:cNvSpPr/>
              <p:nvPr/>
            </p:nvSpPr>
            <p:spPr>
              <a:xfrm>
                <a:off x="8386816" y="402996"/>
                <a:ext cx="2664296" cy="1012255"/>
              </a:xfrm>
              <a:prstGeom prst="wedgeRoundRectCallout">
                <a:avLst>
                  <a:gd name="adj1" fmla="val -71267"/>
                  <a:gd name="adj2" fmla="val 37888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85725" indent="-85725">
                  <a:lnSpc>
                    <a:spcPts val="26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第一次随机选了</a:t>
                </a:r>
                <a:r>
                  <a:rPr lang="en-US" altLang="zh-CN" sz="18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个组长</a:t>
                </a:r>
                <a:endParaRPr lang="en-US" altLang="zh-CN" sz="18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85725" indent="-85725">
                  <a:lnSpc>
                    <a:spcPts val="26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每个组长的名字为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en-US" altLang="zh-CN" sz="1800" b="1" dirty="0" smtClean="0">
                  <a:solidFill>
                    <a:schemeClr val="tx1"/>
                  </a:solidFill>
                  <a:latin typeface="+mn-ea"/>
                </a:endParaRPr>
              </a:p>
              <a:p>
                <a:pPr marL="85725" indent="-85725">
                  <a:lnSpc>
                    <a:spcPts val="26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每个组长所在的类是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" name="圆角矩形标注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816" y="402996"/>
                <a:ext cx="2664296" cy="1012255"/>
              </a:xfrm>
              <a:prstGeom prst="wedgeRoundRectCallout">
                <a:avLst>
                  <a:gd name="adj1" fmla="val -71267"/>
                  <a:gd name="adj2" fmla="val 37888"/>
                  <a:gd name="adj3" fmla="val 16667"/>
                </a:avLst>
              </a:prstGeom>
              <a:blipFill rotWithShape="0">
                <a:blip r:embed="rId4"/>
                <a:stretch>
                  <a:fillRect t="-4762" r="-1119" b="-7143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圆角矩形标注 16"/>
              <p:cNvSpPr/>
              <p:nvPr/>
            </p:nvSpPr>
            <p:spPr>
              <a:xfrm>
                <a:off x="8386816" y="2132854"/>
                <a:ext cx="3384377" cy="936104"/>
              </a:xfrm>
              <a:prstGeom prst="wedgeRoundRectCallout">
                <a:avLst>
                  <a:gd name="adj1" fmla="val -80283"/>
                  <a:gd name="adj2" fmla="val 78601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185738" indent="-185738">
                  <a:lnSpc>
                    <a:spcPts val="3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𝒅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值越小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越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相似</a:t>
                </a:r>
                <a:endParaRPr lang="en-US" altLang="zh-CN" sz="1800" b="1" dirty="0" smtClean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185738" indent="-185738">
                  <a:lnSpc>
                    <a:spcPts val="3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𝒂𝒓𝒈𝒎𝒊𝒏</m:t>
                            </m:r>
                          </m:e>
                          <m:lim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sSub>
                              <m:sSubPr>
                                <m:ctrlPr>
                                  <a:rPr lang="en-US" altLang="zh-CN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𝒄</m:t>
                                </m:r>
                              </m:e>
                              <m:sub>
                                <m:r>
                                  <a:rPr lang="en-US" altLang="zh-CN" sz="1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𝑪</m:t>
                            </m:r>
                          </m:lim>
                        </m:limLow>
                      </m:fName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𝒅</m:t>
                        </m:r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𝒄</m:t>
                            </m:r>
                          </m:e>
                          <m:sub>
                            <m:r>
                              <a:rPr lang="en-US" altLang="zh-CN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𝒋</m:t>
                            </m:r>
                          </m:sub>
                        </m:s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sz="18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7" name="圆角矩形标注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6816" y="2132854"/>
                <a:ext cx="3384377" cy="936104"/>
              </a:xfrm>
              <a:prstGeom prst="wedgeRoundRectCallout">
                <a:avLst>
                  <a:gd name="adj1" fmla="val -80283"/>
                  <a:gd name="adj2" fmla="val 78601"/>
                  <a:gd name="adj3" fmla="val 16667"/>
                </a:avLst>
              </a:prstGeom>
              <a:blipFill>
                <a:blip r:embed="rId5"/>
                <a:stretch>
                  <a:fillRect r="-1230"/>
                </a:stretch>
              </a:blipFill>
              <a:ln>
                <a:solidFill>
                  <a:srgbClr val="0000FF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连接符 20"/>
          <p:cNvCxnSpPr/>
          <p:nvPr/>
        </p:nvCxnSpPr>
        <p:spPr>
          <a:xfrm>
            <a:off x="572877" y="687478"/>
            <a:ext cx="7608461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内容占位符 2"/>
              <p:cNvSpPr txBox="1">
                <a:spLocks/>
              </p:cNvSpPr>
              <p:nvPr/>
            </p:nvSpPr>
            <p:spPr bwMode="auto">
              <a:xfrm>
                <a:off x="2639617" y="4340995"/>
                <a:ext cx="9145016" cy="1154607"/>
              </a:xfrm>
              <a:prstGeom prst="rect">
                <a:avLst/>
              </a:prstGeom>
              <a:noFill/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2075" indent="-92075" eaLnBrk="1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哪一个聚类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距离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最近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，就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归入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最近质心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所在的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聚类集合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800" b="1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相似度</a:t>
                </a:r>
                <a:r>
                  <a:rPr lang="en-US" altLang="zh-CN" sz="18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92075" indent="-92075" eaLnBrk="1" hangingPunct="1">
                  <a:lnSpc>
                    <a:spcPts val="3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个数据样本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，按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相似度大小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，分别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聚类到</a:t>
                </a:r>
                <a:r>
                  <a:rPr lang="en-US" altLang="zh-CN" sz="18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个集合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类别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使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每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一个数据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唯一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归属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于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某一个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聚类集合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。如此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，完成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第一轮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聚类</a:t>
                </a:r>
                <a:r>
                  <a: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操作。</a:t>
                </a:r>
              </a:p>
            </p:txBody>
          </p:sp>
        </mc:Choice>
        <mc:Fallback xmlns="">
          <p:sp>
            <p:nvSpPr>
              <p:cNvPr id="2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39617" y="4340995"/>
                <a:ext cx="9145016" cy="1154607"/>
              </a:xfrm>
              <a:prstGeom prst="rect">
                <a:avLst/>
              </a:prstGeom>
              <a:blipFill>
                <a:blip r:embed="rId6"/>
                <a:stretch>
                  <a:fillRect l="-1332" t="-2604" r="-932" b="-5729"/>
                </a:stretch>
              </a:blipFill>
              <a:ln w="9525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90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4" grpId="0" animBg="1"/>
      <p:bldP spid="17" grpId="0" animBg="1"/>
      <p:bldP spid="23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551384" y="908720"/>
            <a:ext cx="8136903" cy="1851306"/>
            <a:chOff x="551384" y="908720"/>
            <a:chExt cx="8136903" cy="18513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/>
                <p:cNvSpPr/>
                <p:nvPr/>
              </p:nvSpPr>
              <p:spPr>
                <a:xfrm>
                  <a:off x="551384" y="908720"/>
                  <a:ext cx="8136903" cy="76944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第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③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步：更新聚类质心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根据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第一轮聚类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结果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）</a:t>
                  </a:r>
                  <a:endPara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 marL="185738" indent="-185738">
                    <a:lnSpc>
                      <a:spcPts val="3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根据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第一轮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每个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聚类集合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中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所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归属的数据样本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更新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中的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质心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4" name="矩形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908720"/>
                  <a:ext cx="8136903" cy="769441"/>
                </a:xfrm>
                <a:prstGeom prst="rect">
                  <a:avLst/>
                </a:prstGeom>
                <a:blipFill>
                  <a:blip r:embed="rId2"/>
                  <a:stretch>
                    <a:fillRect l="-1873" t="-7143" r="-1199" b="-126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77240" y="1772816"/>
              <a:ext cx="1414904" cy="98721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7824192" y="1772816"/>
            <a:ext cx="3600400" cy="985465"/>
            <a:chOff x="7824192" y="1772816"/>
            <a:chExt cx="3600400" cy="9854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圆角矩形标注 7"/>
                <p:cNvSpPr/>
                <p:nvPr/>
              </p:nvSpPr>
              <p:spPr bwMode="auto">
                <a:xfrm>
                  <a:off x="7824192" y="1772816"/>
                  <a:ext cx="3600400" cy="360040"/>
                </a:xfrm>
                <a:prstGeom prst="wedgeRoundRectCallout">
                  <a:avLst>
                    <a:gd name="adj1" fmla="val -60803"/>
                    <a:gd name="adj2" fmla="val 27460"/>
                    <a:gd name="adj3" fmla="val 16667"/>
                  </a:avLst>
                </a:prstGeom>
                <a:noFill/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spcAft>
                      <a:spcPts val="600"/>
                    </a:spcAft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zh-CN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聚类集合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zh-CN" sz="1800" b="1" dirty="0" smtClean="0">
                      <a:latin typeface="+mn-ea"/>
                      <a:ea typeface="+mn-ea"/>
                    </a:rPr>
                    <a:t>中的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样本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zh-CN" sz="1800" b="1" dirty="0" smtClean="0">
                      <a:latin typeface="+mn-ea"/>
                      <a:ea typeface="+mn-ea"/>
                    </a:rPr>
                    <a:t>进行</a:t>
                  </a:r>
                  <a:r>
                    <a:rPr lang="zh-CN" altLang="zh-CN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累加</a:t>
                  </a:r>
                  <a:endPara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圆角矩形标注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24192" y="1772816"/>
                  <a:ext cx="3600400" cy="360040"/>
                </a:xfrm>
                <a:prstGeom prst="wedgeRoundRectCallout">
                  <a:avLst>
                    <a:gd name="adj1" fmla="val -60803"/>
                    <a:gd name="adj2" fmla="val 27460"/>
                    <a:gd name="adj3" fmla="val 16667"/>
                  </a:avLst>
                </a:prstGeom>
                <a:blipFill>
                  <a:blip r:embed="rId4"/>
                  <a:stretch>
                    <a:fillRect t="-19672" b="-13115"/>
                  </a:stretch>
                </a:blipFill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圆角矩形标注 8"/>
                <p:cNvSpPr/>
                <p:nvPr/>
              </p:nvSpPr>
              <p:spPr bwMode="auto">
                <a:xfrm>
                  <a:off x="7824192" y="2410506"/>
                  <a:ext cx="2952328" cy="347775"/>
                </a:xfrm>
                <a:prstGeom prst="wedgeRoundRectCallout">
                  <a:avLst>
                    <a:gd name="adj1" fmla="val -63183"/>
                    <a:gd name="adj2" fmla="val -23347"/>
                    <a:gd name="adj3" fmla="val 16667"/>
                  </a:avLst>
                </a:prstGeom>
                <a:noFill/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spcAft>
                      <a:spcPts val="600"/>
                    </a:spcAft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zh-CN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聚类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𝑮</m:t>
                          </m:r>
                        </m:e>
                        <m:sub>
                          <m:r>
                            <a:rPr lang="en-US" altLang="zh-CN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  <m:t>𝒋</m:t>
                          </m:r>
                        </m:sub>
                      </m:sSub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zh-CN" sz="1800" b="1" dirty="0" smtClean="0">
                      <a:latin typeface="+mn-ea"/>
                      <a:ea typeface="+mn-ea"/>
                    </a:rPr>
                    <a:t>包含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样本总</a:t>
                  </a:r>
                  <a:r>
                    <a:rPr lang="zh-CN" altLang="zh-CN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个数</a:t>
                  </a:r>
                  <a:endPara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圆角矩形标注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824192" y="2410506"/>
                  <a:ext cx="2952328" cy="347775"/>
                </a:xfrm>
                <a:prstGeom prst="wedgeRoundRectCallout">
                  <a:avLst>
                    <a:gd name="adj1" fmla="val -63183"/>
                    <a:gd name="adj2" fmla="val -23347"/>
                    <a:gd name="adj3" fmla="val 16667"/>
                  </a:avLst>
                </a:prstGeom>
                <a:blipFill>
                  <a:blip r:embed="rId5"/>
                  <a:stretch>
                    <a:fillRect t="-20339" r="-1996" b="-18644"/>
                  </a:stretch>
                </a:blipFill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标注 10"/>
              <p:cNvSpPr/>
              <p:nvPr/>
            </p:nvSpPr>
            <p:spPr bwMode="auto">
              <a:xfrm>
                <a:off x="551384" y="1979463"/>
                <a:ext cx="5253639" cy="720080"/>
              </a:xfrm>
              <a:prstGeom prst="wedgeRoundRectCallout">
                <a:avLst>
                  <a:gd name="adj1" fmla="val 52643"/>
                  <a:gd name="adj2" fmla="val -4362"/>
                  <a:gd name="adj3" fmla="val 16667"/>
                </a:avLst>
              </a:prstGeom>
              <a:noFill/>
              <a:ln w="12700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得到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每一个聚类集合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新质心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（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𝒄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𝒋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）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92075" indent="-92075" eaLnBrk="1" hangingPunct="1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新质心</a:t>
                </a:r>
                <a:r>
                  <a:rPr lang="zh-CN" altLang="en-US" sz="1800" b="1" dirty="0" smtClean="0">
                    <a:latin typeface="宋体" panose="02010600030101010101" pitchFamily="2" charset="-122"/>
                  </a:rPr>
                  <a:t>→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上一轮聚类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𝒋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中所有样本的均值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endParaRPr lang="en-US" altLang="zh-CN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圆角矩形标注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4" y="1979463"/>
                <a:ext cx="5253639" cy="720080"/>
              </a:xfrm>
              <a:prstGeom prst="wedgeRoundRectCallout">
                <a:avLst>
                  <a:gd name="adj1" fmla="val 52643"/>
                  <a:gd name="adj2" fmla="val -4362"/>
                  <a:gd name="adj3" fmla="val 16667"/>
                </a:avLst>
              </a:prstGeom>
              <a:blipFill>
                <a:blip r:embed="rId6"/>
                <a:stretch>
                  <a:fillRect l="-1578" t="-3333" b="-11667"/>
                </a:stretch>
              </a:blipFill>
              <a:ln w="12700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551385" y="2996952"/>
            <a:ext cx="10729191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第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④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步：循环迭代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（满足条件停止）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85738" indent="-185738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新聚类质心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基础上，按欧氏距离大小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相似度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每个待聚类样本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重新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入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一个聚类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中。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85738" indent="-185738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根据新的聚类结果，再次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更新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聚类质心，产生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新的质心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。（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均值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85738" indent="-185738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……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迭代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何时停止？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987613" y="4322624"/>
                <a:ext cx="4436980" cy="1318118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182563" indent="-182563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都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唯一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归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属于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某一个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聚类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2500"/>
                  </a:lnSpc>
                  <a:spcAft>
                    <a:spcPts val="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任取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聚类，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其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中所有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样本，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均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质心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欧式距离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最小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或小于设定的阈值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，而与另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聚类质心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的欧氏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距离一定很大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7613" y="4322624"/>
                <a:ext cx="4436980" cy="1318118"/>
              </a:xfrm>
              <a:prstGeom prst="rect">
                <a:avLst/>
              </a:prstGeom>
              <a:blipFill>
                <a:blip r:embed="rId7"/>
                <a:stretch>
                  <a:fillRect l="-2740" t="-5505" r="-1096" b="-963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7840" y="4535835"/>
            <a:ext cx="6409208" cy="10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018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6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72403F3-F061-4B0C-9FFB-BA30650292BA}"/>
                  </a:ext>
                </a:extLst>
              </p:cNvPr>
              <p:cNvSpPr/>
              <p:nvPr/>
            </p:nvSpPr>
            <p:spPr>
              <a:xfrm>
                <a:off x="551711" y="977454"/>
                <a:ext cx="9288706" cy="37439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 algn="just">
                  <a:lnSpc>
                    <a:spcPts val="33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𝒎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维数据</a:t>
                </a:r>
                <a14:m>
                  <m:oMath xmlns:m="http://schemas.openxmlformats.org/officeDocument/2006/math">
                    <m:r>
                      <a:rPr lang="en-US" altLang="zh-CN" sz="2000" b="1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类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，使得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每一个类中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方差</a:t>
                </a:r>
                <a:r>
                  <a:rPr lang="zh-CN" altLang="zh-CN" sz="2000" b="1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最小化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sz="2000" b="1" dirty="0">
                  <a:solidFill>
                    <a:schemeClr val="tx1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C72403F3-F061-4B0C-9FFB-BA30650292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711" y="977454"/>
                <a:ext cx="9288706" cy="374398"/>
              </a:xfrm>
              <a:prstGeom prst="rect">
                <a:avLst/>
              </a:prstGeom>
              <a:blipFill>
                <a:blip r:embed="rId2"/>
                <a:stretch>
                  <a:fillRect l="-1248" t="-6452" r="-591" b="-37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标注 7"/>
              <p:cNvSpPr/>
              <p:nvPr/>
            </p:nvSpPr>
            <p:spPr>
              <a:xfrm>
                <a:off x="4583832" y="344513"/>
                <a:ext cx="5400600" cy="267686"/>
              </a:xfrm>
              <a:prstGeom prst="wedgeRoundRectCallout">
                <a:avLst>
                  <a:gd name="adj1" fmla="val 21622"/>
                  <a:gd name="adj2" fmla="val 188770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类中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每个样本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，与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该类中所有样本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均值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偏离程度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8" name="圆角矩形标注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3832" y="344513"/>
                <a:ext cx="5400600" cy="267686"/>
              </a:xfrm>
              <a:prstGeom prst="wedgeRoundRectCallout">
                <a:avLst>
                  <a:gd name="adj1" fmla="val 21622"/>
                  <a:gd name="adj2" fmla="val 188770"/>
                  <a:gd name="adj3" fmla="val 16667"/>
                </a:avLst>
              </a:prstGeom>
              <a:blipFill>
                <a:blip r:embed="rId3"/>
                <a:stretch>
                  <a:fillRect l="-2252" t="-14286" r="-676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598276" y="217559"/>
            <a:ext cx="168130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另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一种解释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48348" y="1484784"/>
            <a:ext cx="8716004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方差</a:t>
            </a:r>
            <a:r>
              <a:rPr lang="zh-CN" altLang="en-US" sz="2000" b="1" dirty="0" smtClean="0">
                <a:latin typeface="+mn-ea"/>
                <a:ea typeface="+mn-ea"/>
              </a:rPr>
              <a:t>：衡量</a:t>
            </a:r>
            <a:r>
              <a:rPr lang="zh-CN" altLang="en-US" sz="2000" b="1" dirty="0">
                <a:latin typeface="+mn-ea"/>
                <a:ea typeface="+mn-ea"/>
              </a:rPr>
              <a:t>一组数据波动</a:t>
            </a:r>
            <a:r>
              <a:rPr lang="zh-CN" altLang="en-US" sz="2000" b="1" dirty="0" smtClean="0">
                <a:latin typeface="+mn-ea"/>
                <a:ea typeface="+mn-ea"/>
              </a:rPr>
              <a:t>大小，</a:t>
            </a:r>
            <a:r>
              <a:rPr lang="zh-CN" altLang="en-US" sz="2000" b="1" dirty="0">
                <a:latin typeface="+mn-ea"/>
                <a:ea typeface="+mn-ea"/>
              </a:rPr>
              <a:t>反映了每个数据与平均数之间的偏离程度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48348" y="3801814"/>
            <a:ext cx="11019765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更新质心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取类别中，所有数据样本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latin typeface="+mn-ea"/>
              </a:rPr>
              <a:t>算术平均数。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所有数据样本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均值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方差最小</a:t>
            </a:r>
            <a:r>
              <a:rPr lang="zh-CN" altLang="en-US" sz="2000" b="1" dirty="0" smtClean="0">
                <a:latin typeface="+mn-ea"/>
                <a:ea typeface="+mn-ea"/>
              </a:rPr>
              <a:t>：类中所有数据样本与质心的偏离度最小。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每一个样本离质心的距离都小于某个阈值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839416" y="1988840"/>
                <a:ext cx="7347853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latin typeface="+mn-ea"/>
                    <a:ea typeface="+mn-ea"/>
                  </a:rPr>
                  <a:t>对于一组数据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，其</a:t>
                </a:r>
                <a:r>
                  <a:rPr lang="zh-CN" altLang="en-US" sz="2000" b="1" dirty="0">
                    <a:latin typeface="+mn-ea"/>
                    <a:ea typeface="+mn-ea"/>
                  </a:rPr>
                  <a:t>平均数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</m:acc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，则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方差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的计算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公式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416" y="1988840"/>
                <a:ext cx="7347853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2158" t="-29412" r="-1826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组合 21"/>
          <p:cNvGrpSpPr/>
          <p:nvPr/>
        </p:nvGrpSpPr>
        <p:grpSpPr>
          <a:xfrm>
            <a:off x="4481586" y="2654544"/>
            <a:ext cx="3987020" cy="795651"/>
            <a:chOff x="5951984" y="2699351"/>
            <a:chExt cx="3987020" cy="795651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1984" y="2706679"/>
              <a:ext cx="2030593" cy="780997"/>
            </a:xfrm>
            <a:prstGeom prst="rect">
              <a:avLst/>
            </a:prstGeom>
          </p:spPr>
        </p:pic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665962" y="2699351"/>
              <a:ext cx="1273042" cy="79565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7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76" y="908720"/>
            <a:ext cx="3769529" cy="1337702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598277" y="2276872"/>
            <a:ext cx="3841539" cy="864096"/>
            <a:chOff x="746799" y="3082892"/>
            <a:chExt cx="3268851" cy="7287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内容占位符 2"/>
                <p:cNvSpPr txBox="1">
                  <a:spLocks/>
                </p:cNvSpPr>
                <p:nvPr/>
              </p:nvSpPr>
              <p:spPr bwMode="auto">
                <a:xfrm>
                  <a:off x="746799" y="3082892"/>
                  <a:ext cx="1859567" cy="3600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𝒊</m:t>
                      </m:r>
                    </m:oMath>
                  </a14:m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个聚类的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方差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：</a:t>
                  </a:r>
                  <a:endParaRPr lang="en-US" altLang="zh-CN" sz="2000" b="1" dirty="0"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46799" y="3082892"/>
                  <a:ext cx="1859567" cy="36004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6964" t="-21429" r="-5571" b="-428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59243" y="3341943"/>
              <a:ext cx="2056407" cy="469659"/>
            </a:xfrm>
            <a:prstGeom prst="rect">
              <a:avLst/>
            </a:prstGeom>
          </p:spPr>
        </p:pic>
      </p:grp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4521478" y="941609"/>
            <a:ext cx="7046635" cy="1304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最小化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每个聚类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方差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方差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：衡量</a:t>
            </a:r>
            <a:r>
              <a:rPr lang="zh-CN" altLang="en-US" sz="2000" b="1" u="wavyDbl" dirty="0">
                <a:latin typeface="+mn-ea"/>
                <a:cs typeface="Times New Roman" panose="02020603050405020304" pitchFamily="18" charset="0"/>
              </a:rPr>
              <a:t>变量</a:t>
            </a:r>
            <a:r>
              <a:rPr lang="en-US" altLang="zh-CN" sz="2000" b="1" u="wavyDbl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wavyDbl" dirty="0">
                <a:latin typeface="+mn-ea"/>
                <a:cs typeface="Times New Roman" panose="02020603050405020304" pitchFamily="18" charset="0"/>
              </a:rPr>
              <a:t>观察值</a:t>
            </a:r>
            <a:r>
              <a:rPr lang="en-US" altLang="zh-CN" sz="2000" b="1" u="wavyDbl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b="1" u="wavyDbl" dirty="0" smtClean="0">
                <a:latin typeface="+mn-ea"/>
                <a:cs typeface="Times New Roman" panose="02020603050405020304" pitchFamily="18" charset="0"/>
              </a:rPr>
              <a:t>样本均值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之间的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差异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波动性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欧氏距离与方差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量纲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相同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023992" y="2564904"/>
            <a:ext cx="5501832" cy="1815388"/>
            <a:chOff x="5220072" y="1744516"/>
            <a:chExt cx="3370602" cy="181538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516216" y="2419853"/>
              <a:ext cx="1545388" cy="114005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圆角矩形标注 11"/>
                <p:cNvSpPr/>
                <p:nvPr/>
              </p:nvSpPr>
              <p:spPr bwMode="auto">
                <a:xfrm>
                  <a:off x="5220072" y="1744516"/>
                  <a:ext cx="3370602" cy="710506"/>
                </a:xfrm>
                <a:prstGeom prst="wedgeRoundRectCallout">
                  <a:avLst>
                    <a:gd name="adj1" fmla="val -63223"/>
                    <a:gd name="adj2" fmla="val -54926"/>
                    <a:gd name="adj3" fmla="val 16667"/>
                  </a:avLst>
                </a:prstGeom>
                <a:noFill/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2075" indent="-92075" eaLnBrk="1" hangingPunct="1">
                    <a:lnSpc>
                      <a:spcPts val="2700"/>
                    </a:lnSpc>
                    <a:spcAft>
                      <a:spcPts val="600"/>
                    </a:spcAft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zh-CN" sz="2000" b="1" dirty="0" smtClean="0">
                      <a:latin typeface="+mn-ea"/>
                      <a:ea typeface="+mn-ea"/>
                    </a:rPr>
                    <a:t>对任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一个</a:t>
                  </a:r>
                  <a:r>
                    <a:rPr lang="zh-CN" altLang="zh-CN" sz="2000" b="1" dirty="0" smtClean="0">
                      <a:latin typeface="+mn-ea"/>
                      <a:ea typeface="+mn-ea"/>
                    </a:rPr>
                    <a:t>聚类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K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，</a:t>
                  </a:r>
                  <a:r>
                    <a:rPr lang="zh-CN" altLang="zh-CN" sz="2000" b="1" dirty="0" smtClean="0">
                      <a:latin typeface="+mn-ea"/>
                      <a:ea typeface="+mn-ea"/>
                    </a:rPr>
                    <a:t>从中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任选</a:t>
                  </a:r>
                  <a:r>
                    <a:rPr lang="zh-CN" altLang="zh-CN" sz="2000" b="1" dirty="0" smtClean="0">
                      <a:latin typeface="+mn-ea"/>
                      <a:ea typeface="+mn-ea"/>
                    </a:rPr>
                    <a:t>一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个</a:t>
                  </a:r>
                  <a:r>
                    <a:rPr lang="zh-CN" altLang="zh-CN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待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聚类样本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zh-CN" sz="2000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则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zh-CN" sz="2000" b="1" dirty="0" smtClean="0">
                      <a:latin typeface="+mn-ea"/>
                      <a:ea typeface="+mn-ea"/>
                    </a:rPr>
                    <a:t>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“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质心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”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欧氏距离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(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或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方差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)</a:t>
                  </a:r>
                  <a:r>
                    <a:rPr lang="zh-CN" altLang="zh-CN" sz="2000" b="1" dirty="0">
                      <a:latin typeface="+mn-ea"/>
                      <a:ea typeface="+mn-ea"/>
                    </a:rPr>
                    <a:t>一定最小。</a:t>
                  </a:r>
                  <a:endParaRPr kumimoji="0" lang="zh-CN" altLang="en-US" sz="2000" b="1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2" name="圆角矩形标注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20072" y="1744516"/>
                  <a:ext cx="3370602" cy="710506"/>
                </a:xfrm>
                <a:prstGeom prst="wedgeRoundRectCallout">
                  <a:avLst>
                    <a:gd name="adj1" fmla="val -63223"/>
                    <a:gd name="adj2" fmla="val -54926"/>
                    <a:gd name="adj3" fmla="val 16667"/>
                  </a:avLst>
                </a:prstGeom>
                <a:blipFill rotWithShape="0">
                  <a:blip r:embed="rId6"/>
                  <a:stretch>
                    <a:fillRect t="-1613" r="-780" b="-15323"/>
                  </a:stretch>
                </a:blipFill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4FC95C3E-CCF2-4B6A-99FA-941B935C2AA7}"/>
              </a:ext>
            </a:extLst>
          </p:cNvPr>
          <p:cNvSpPr/>
          <p:nvPr/>
        </p:nvSpPr>
        <p:spPr>
          <a:xfrm>
            <a:off x="407368" y="4437112"/>
            <a:ext cx="11449272" cy="17264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算法的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都是得到一个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化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类内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距离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最大化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类内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相似度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                               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最大化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类间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距离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化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类间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相似度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9875" indent="-26987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i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k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-means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最小化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聚类内部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数据样本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实现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最大化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同一个类内部各样本之间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相似度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，使最终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聚类结果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中，每个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聚类集合所包含的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数据样本之间呈现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出的差异性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最小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043827" y="3240241"/>
            <a:ext cx="559700" cy="751993"/>
            <a:chOff x="7043827" y="3240241"/>
            <a:chExt cx="559700" cy="751993"/>
          </a:xfrm>
        </p:grpSpPr>
        <p:sp>
          <p:nvSpPr>
            <p:cNvPr id="15" name="内容占位符 2"/>
            <p:cNvSpPr txBox="1">
              <a:spLocks/>
            </p:cNvSpPr>
            <p:nvPr/>
          </p:nvSpPr>
          <p:spPr bwMode="auto">
            <a:xfrm>
              <a:off x="7043827" y="3632194"/>
              <a:ext cx="559700" cy="3600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均值</a:t>
              </a:r>
              <a:endPara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cxnSp>
          <p:nvCxnSpPr>
            <p:cNvPr id="16" name="直接箭头连接符 15"/>
            <p:cNvCxnSpPr>
              <a:stCxn id="15" idx="0"/>
            </p:cNvCxnSpPr>
            <p:nvPr/>
          </p:nvCxnSpPr>
          <p:spPr>
            <a:xfrm flipV="1">
              <a:off x="7323677" y="3240241"/>
              <a:ext cx="0" cy="391953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组合 16"/>
          <p:cNvGrpSpPr/>
          <p:nvPr/>
        </p:nvGrpSpPr>
        <p:grpSpPr>
          <a:xfrm>
            <a:off x="652863" y="3470830"/>
            <a:ext cx="3498921" cy="770862"/>
            <a:chOff x="652863" y="3470830"/>
            <a:chExt cx="3498921" cy="770862"/>
          </a:xfrm>
        </p:grpSpPr>
        <p:sp>
          <p:nvSpPr>
            <p:cNvPr id="18" name="内容占位符 2"/>
            <p:cNvSpPr txBox="1">
              <a:spLocks/>
            </p:cNvSpPr>
            <p:nvPr/>
          </p:nvSpPr>
          <p:spPr bwMode="auto">
            <a:xfrm>
              <a:off x="652863" y="3685485"/>
              <a:ext cx="1554705" cy="360040"/>
            </a:xfrm>
            <a:prstGeom prst="rect">
              <a:avLst/>
            </a:prstGeom>
            <a:noFill/>
            <a:ln w="9525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耦合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&amp;</a:t>
              </a: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内聚</a:t>
              </a:r>
              <a:endParaRPr lang="en-US" altLang="zh-CN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9" name="内容占位符 2"/>
            <p:cNvSpPr txBox="1">
              <a:spLocks/>
            </p:cNvSpPr>
            <p:nvPr/>
          </p:nvSpPr>
          <p:spPr bwMode="auto">
            <a:xfrm>
              <a:off x="2560170" y="3470830"/>
              <a:ext cx="1591614" cy="770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ts val="3200"/>
                </a:lnSpc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类间松耦合</a:t>
              </a:r>
              <a:endParaRPr lang="en-US" altLang="zh-CN" sz="24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  <a:p>
              <a:pPr>
                <a:lnSpc>
                  <a:spcPts val="3200"/>
                </a:lnSpc>
                <a:spcBef>
                  <a:spcPct val="0"/>
                </a:spcBef>
                <a:buNone/>
              </a:pPr>
              <a:r>
                <a:rPr lang="zh-CN" altLang="en-US" sz="24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类内高内聚</a:t>
              </a:r>
              <a:endParaRPr lang="en-US" altLang="zh-CN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20" name="左大括号 19"/>
            <p:cNvSpPr/>
            <p:nvPr/>
          </p:nvSpPr>
          <p:spPr>
            <a:xfrm>
              <a:off x="2351902" y="3576609"/>
              <a:ext cx="153673" cy="609309"/>
            </a:xfrm>
            <a:prstGeom prst="leftBrace">
              <a:avLst>
                <a:gd name="adj1" fmla="val 60163"/>
                <a:gd name="adj2" fmla="val 50000"/>
              </a:avLst>
            </a:prstGeom>
            <a:ln w="22225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6223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C72403F3-F061-4B0C-9FFB-BA30650292BA}"/>
              </a:ext>
            </a:extLst>
          </p:cNvPr>
          <p:cNvSpPr/>
          <p:nvPr/>
        </p:nvSpPr>
        <p:spPr>
          <a:xfrm>
            <a:off x="551710" y="836712"/>
            <a:ext cx="11016729" cy="25776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9875" indent="-269875" algn="just">
              <a:lnSpc>
                <a:spcPts val="33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若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集</a:t>
            </a:r>
            <a:r>
              <a:rPr lang="en-US" altLang="zh-CN" sz="20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D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中</a:t>
            </a:r>
            <a:r>
              <a:rPr lang="zh-CN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可能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聚类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数目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较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大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，要求一个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特定的聚类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算法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总能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达到最优</a:t>
            </a:r>
            <a:r>
              <a:rPr lang="zh-CN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是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不切实际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ts val="33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所以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en-US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k-means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算法找到的是一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个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局部最优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r>
              <a:rPr lang="zh-CN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即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没有任何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其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它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聚类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结果，能够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让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各个类中</a:t>
            </a:r>
            <a:r>
              <a:rPr lang="zh-CN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方差更小</a:t>
            </a:r>
            <a:r>
              <a:rPr lang="zh-CN" altLang="zh-CN" sz="2000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，但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不能保证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找到</a:t>
            </a:r>
            <a:r>
              <a:rPr lang="zh-CN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全局最优</a:t>
            </a:r>
            <a:r>
              <a:rPr lang="zh-CN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chemeClr val="tx1"/>
              </a:solidFill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ts val="33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k-means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是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一个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易受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初始值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影响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迭代算法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可用</a:t>
            </a:r>
            <a:r>
              <a:rPr lang="zh-CN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不同初始值</a:t>
            </a:r>
            <a:r>
              <a:rPr lang="zh-CN" altLang="zh-CN" sz="2000" b="1" dirty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重复几次，以</a:t>
            </a: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达到</a:t>
            </a: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局部最优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  <a:p>
            <a:pPr marL="269875" indent="-269875" algn="just">
              <a:lnSpc>
                <a:spcPts val="3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常用初始化方法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Forgy</a:t>
            </a:r>
            <a:r>
              <a:rPr lang="zh-CN" altLang="en-US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Random Partition</a:t>
            </a:r>
            <a:endParaRPr lang="zh-CN" altLang="zh-CN" sz="2000" b="1" dirty="0">
              <a:latin typeface="Times New Roman" panose="02020603050405020304" pitchFamily="18" charset="0"/>
              <a:ea typeface="楷体_GB2312"/>
              <a:cs typeface="Times New Roman" panose="02020603050405020304" pitchFamily="18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911424" y="3741746"/>
            <a:ext cx="3300012" cy="705546"/>
          </a:xfrm>
          <a:prstGeom prst="wedgeRoundRectCallout">
            <a:avLst>
              <a:gd name="adj1" fmla="val 20720"/>
              <a:gd name="adj2" fmla="val -95323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从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</a:rPr>
              <a:t>数据集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中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随机选择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个样本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作为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各个初始类的中心点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质心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18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4740205" y="3741746"/>
            <a:ext cx="6324347" cy="705547"/>
          </a:xfrm>
          <a:prstGeom prst="wedgeRoundRectCallout">
            <a:avLst>
              <a:gd name="adj1" fmla="val -38173"/>
              <a:gd name="adj2" fmla="val -9815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先为</a:t>
            </a:r>
            <a:r>
              <a:rPr lang="zh-CN" altLang="en-US" sz="1800" b="1" u="wavyDbl" dirty="0" smtClean="0">
                <a:solidFill>
                  <a:schemeClr val="tx1"/>
                </a:solidFill>
                <a:latin typeface="+mn-ea"/>
              </a:rPr>
              <a:t>每一个样本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</a:rPr>
              <a:t>随机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指定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分配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一个聚类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</a:rPr>
              <a:t>然后计算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每个聚类的中心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，用这些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计算得到的中心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作为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初始类的质心点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</a:rPr>
              <a:t>。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2745333" y="4481642"/>
            <a:ext cx="8319219" cy="322416"/>
            <a:chOff x="2660968" y="5228826"/>
            <a:chExt cx="8319219" cy="322416"/>
          </a:xfrm>
        </p:grpSpPr>
        <p:sp>
          <p:nvSpPr>
            <p:cNvPr id="11" name="内容占位符 2"/>
            <p:cNvSpPr txBox="1">
              <a:spLocks/>
            </p:cNvSpPr>
            <p:nvPr/>
          </p:nvSpPr>
          <p:spPr bwMode="auto">
            <a:xfrm>
              <a:off x="2660968" y="5233960"/>
              <a:ext cx="1478459" cy="317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先随机选组长</a:t>
              </a:r>
              <a:endPara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2" name="内容占位符 2"/>
            <p:cNvSpPr txBox="1">
              <a:spLocks/>
            </p:cNvSpPr>
            <p:nvPr/>
          </p:nvSpPr>
          <p:spPr bwMode="auto">
            <a:xfrm>
              <a:off x="7883843" y="5228826"/>
              <a:ext cx="3096344" cy="3172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先随机分配组员，再计算组长</a:t>
              </a:r>
              <a:endParaRPr lang="en-US" altLang="zh-CN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3" name="内容占位符 2"/>
          <p:cNvSpPr txBox="1">
            <a:spLocks/>
          </p:cNvSpPr>
          <p:nvPr/>
        </p:nvSpPr>
        <p:spPr bwMode="auto">
          <a:xfrm>
            <a:off x="598276" y="217559"/>
            <a:ext cx="67318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说明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0233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D28EF23-9DF5-44CA-A275-2B793EE66407}"/>
                  </a:ext>
                </a:extLst>
              </p:cNvPr>
              <p:cNvSpPr/>
              <p:nvPr/>
            </p:nvSpPr>
            <p:spPr>
              <a:xfrm>
                <a:off x="622993" y="955612"/>
                <a:ext cx="10945119" cy="473206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准确率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accuracy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𝑨𝑪𝑪</m:t>
                    </m:r>
                    <m:r>
                      <a:rPr lang="en-US" altLang="zh-CN" sz="20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𝑻𝑵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𝑵</m:t>
                        </m:r>
                      </m:den>
                    </m:f>
                  </m:oMath>
                </a14:m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0713" indent="-257175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显然，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训练集中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正负样本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比例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不平衡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𝐴𝐶𝐶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不是一个度量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好方法。</a:t>
                </a:r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0713" indent="-257175">
                  <a:lnSpc>
                    <a:spcPts val="35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某种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恶性疾病很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罕见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万分之一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，模型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可将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所有患者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均识别为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负类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，从而保证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𝐴𝐶𝐶</m:t>
                    </m:r>
                  </m:oMath>
                </a14:m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取值极高，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但忽略了模型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应该关注的问题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（针对小样本的准确率）</a:t>
                </a:r>
                <a:endParaRPr lang="en-US" altLang="zh-CN" sz="2000" b="1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5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错误率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error rate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b="1" dirty="0" smtClean="0"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:  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𝒆𝒓𝒓𝒐𝒓𝑹𝒂𝒕𝒆</m:t>
                    </m:r>
                    <m:r>
                      <a:rPr lang="en-US" altLang="zh-CN" sz="2000" b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𝑭𝑷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𝑭𝑵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𝑵</m:t>
                        </m:r>
                      </m:den>
                    </m:f>
                  </m:oMath>
                </a14:m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显然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𝒆𝒓𝒓𝒐𝒓𝑹𝒂𝒕𝒆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𝑨𝑪𝑪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精确</a:t>
                </a: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率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precision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: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𝒑𝒓𝒆𝒄𝒊𝒔𝒊𝒐𝒏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𝑭𝑷</m:t>
                        </m:r>
                      </m:den>
                    </m:f>
                  </m:oMath>
                </a14:m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称：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查准率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0713" indent="-257175">
                  <a:lnSpc>
                    <a:spcPts val="3500"/>
                  </a:lnSpc>
                  <a:spcAft>
                    <a:spcPts val="18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为正例的样本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真正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正例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的比例。</a:t>
                </a:r>
                <a:endParaRPr lang="en-US" altLang="zh-CN" sz="2000" b="1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召回率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2000" b="1" dirty="0"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Recall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）：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𝒓𝒆𝒄𝒂𝒍𝒍</m:t>
                    </m:r>
                    <m:r>
                      <a:rPr lang="en-US" altLang="zh-CN" sz="2000" b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</m:num>
                      <m:den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𝑻𝑷</m:t>
                        </m:r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𝑭𝑵</m:t>
                        </m:r>
                      </m:den>
                    </m:f>
                  </m:oMath>
                </a14:m>
                <a:r>
                  <a:rPr lang="en-US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也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称：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查全率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 smtClean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620713" indent="-257175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所有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正例样本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被</a:t>
                </a:r>
                <a:r>
                  <a:rPr lang="zh-CN" altLang="zh-CN" sz="2000" b="1" dirty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模型预测为正例的</a:t>
                </a:r>
                <a:r>
                  <a:rPr lang="zh-CN" altLang="zh-CN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比例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000" b="1" dirty="0">
                  <a:solidFill>
                    <a:schemeClr val="tx1"/>
                  </a:solidFill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3D28EF23-9DF5-44CA-A275-2B793EE66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93" y="955612"/>
                <a:ext cx="10945119" cy="4732065"/>
              </a:xfrm>
              <a:prstGeom prst="rect">
                <a:avLst/>
              </a:prstGeom>
              <a:blipFill>
                <a:blip r:embed="rId2"/>
                <a:stretch>
                  <a:fillRect l="-1225" t="-2062" r="-334" b="-9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638722" y="306948"/>
            <a:ext cx="190541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latin typeface="+mn-ea"/>
                <a:ea typeface="+mn-ea"/>
              </a:rPr>
              <a:t>常用度量</a:t>
            </a:r>
            <a:r>
              <a:rPr lang="zh-CN" altLang="en-US" b="1" dirty="0">
                <a:latin typeface="+mn-ea"/>
                <a:ea typeface="+mn-ea"/>
              </a:rPr>
              <a:t>指标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98276" y="217559"/>
            <a:ext cx="369752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例：</a:t>
            </a:r>
            <a:r>
              <a:rPr lang="zh-CN" altLang="en-US" sz="2000" b="1" dirty="0"/>
              <a:t>对二维空间中的点进行聚类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51384" y="832036"/>
            <a:ext cx="871296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假设有</a:t>
            </a:r>
            <a:r>
              <a:rPr lang="zh-CN" altLang="en-US" sz="2000" b="1" dirty="0">
                <a:latin typeface="+mn-ea"/>
                <a:ea typeface="+mn-ea"/>
              </a:rPr>
              <a:t>一组二维空间中的点</a:t>
            </a:r>
            <a:r>
              <a:rPr lang="zh-CN" altLang="en-US" sz="2000" b="1" dirty="0" smtClean="0">
                <a:latin typeface="+mn-ea"/>
                <a:ea typeface="+mn-ea"/>
              </a:rPr>
              <a:t>，将</a:t>
            </a:r>
            <a:r>
              <a:rPr lang="zh-CN" altLang="en-US" sz="2000" b="1" dirty="0">
                <a:latin typeface="+mn-ea"/>
                <a:ea typeface="+mn-ea"/>
              </a:rPr>
              <a:t>这些</a:t>
            </a:r>
            <a:r>
              <a:rPr lang="zh-CN" altLang="en-US" sz="2000" b="1" dirty="0" smtClean="0">
                <a:latin typeface="+mn-ea"/>
                <a:ea typeface="+mn-ea"/>
              </a:rPr>
              <a:t>点分为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+mn-ea"/>
                <a:ea typeface="+mn-ea"/>
              </a:rPr>
              <a:t>个类。（聚为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000" b="1" dirty="0" smtClean="0">
                <a:latin typeface="+mn-ea"/>
                <a:ea typeface="+mn-ea"/>
              </a:rPr>
              <a:t>个类，即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k=2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886710" y="1234210"/>
            <a:ext cx="4123296" cy="1154162"/>
            <a:chOff x="886710" y="1234210"/>
            <a:chExt cx="4123296" cy="1154162"/>
          </a:xfrm>
        </p:grpSpPr>
        <p:sp>
          <p:nvSpPr>
            <p:cNvPr id="7" name="矩形 6"/>
            <p:cNvSpPr/>
            <p:nvPr/>
          </p:nvSpPr>
          <p:spPr>
            <a:xfrm>
              <a:off x="886710" y="1266636"/>
              <a:ext cx="1548501" cy="30777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初始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数据集：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2495600" y="1234210"/>
                  <a:ext cx="2514406" cy="1154162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en-US" altLang="zh-CN" sz="18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e>
                      </m:d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e>
                      </m:d>
                    </m:oMath>
                  </a14:m>
                  <a:endParaRPr lang="en-US" altLang="zh-CN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</a:pPr>
                  <a:r>
                    <a:rPr lang="en-US" altLang="zh-CN" sz="18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</m:oMath>
                  </a14:m>
                  <a:r>
                    <a:rPr lang="en-US" altLang="zh-CN" sz="18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</a:p>
                <a:p>
                  <a:pPr>
                    <a:lnSpc>
                      <a:spcPts val="3000"/>
                    </a:lnSpc>
                  </a:pPr>
                  <a:r>
                    <a:rPr lang="en-US" altLang="zh-CN" sz="18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3    </a:t>
                  </a:r>
                  <a14:m>
                    <m:oMath xmlns:m="http://schemas.openxmlformats.org/officeDocument/2006/math"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𝟗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𝟔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𝟖</m:t>
                          </m:r>
                        </m:e>
                      </m:d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𝟕</m:t>
                          </m:r>
                        </m:e>
                      </m:d>
                    </m:oMath>
                  </a14:m>
                  <a:endPara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600" y="1234210"/>
                  <a:ext cx="2514406" cy="1154162"/>
                </a:xfrm>
                <a:prstGeom prst="rect">
                  <a:avLst/>
                </a:prstGeom>
                <a:blipFill>
                  <a:blip r:embed="rId2"/>
                  <a:stretch>
                    <a:fillRect l="-5301" t="-521" b="-7292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6" name="组合 35"/>
          <p:cNvGrpSpPr/>
          <p:nvPr/>
        </p:nvGrpSpPr>
        <p:grpSpPr>
          <a:xfrm>
            <a:off x="551384" y="2671849"/>
            <a:ext cx="4975051" cy="692497"/>
            <a:chOff x="551384" y="2780928"/>
            <a:chExt cx="4975051" cy="692497"/>
          </a:xfrm>
        </p:grpSpPr>
        <p:sp>
          <p:nvSpPr>
            <p:cNvPr id="11" name="矩形 10"/>
            <p:cNvSpPr/>
            <p:nvPr/>
          </p:nvSpPr>
          <p:spPr>
            <a:xfrm>
              <a:off x="551384" y="2780928"/>
              <a:ext cx="345638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步骤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：</a:t>
              </a:r>
              <a:r>
                <a:rPr lang="zh-CN" altLang="en-US" sz="2000" b="1" dirty="0" smtClean="0">
                  <a:latin typeface="+mn-ea"/>
                  <a:ea typeface="+mn-ea"/>
                </a:rPr>
                <a:t>随机选</a:t>
              </a:r>
              <a:r>
                <a:rPr lang="en-US" altLang="zh-CN" sz="2000" b="1" dirty="0" smtClean="0">
                  <a:latin typeface="+mn-ea"/>
                  <a:ea typeface="+mn-ea"/>
                </a:rPr>
                <a:t>2</a:t>
              </a:r>
              <a:r>
                <a:rPr lang="zh-CN" altLang="en-US" sz="2000" b="1" dirty="0" smtClean="0">
                  <a:latin typeface="+mn-ea"/>
                  <a:ea typeface="+mn-ea"/>
                </a:rPr>
                <a:t>个初始质心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4173501" y="2780928"/>
              <a:ext cx="1352934" cy="6924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ts val="2700"/>
                </a:lnSpc>
              </a:pPr>
              <a:r>
                <a:rPr lang="zh-CN" altLang="en-US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质心</a:t>
              </a:r>
              <a:r>
                <a:rPr lang="en-US" altLang="zh-CN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</a:t>
              </a:r>
              <a:r>
                <a:rPr lang="zh-CN" altLang="en-US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：</a:t>
              </a:r>
              <a:r>
                <a: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1,2</a:t>
              </a:r>
              <a:r>
                <a:rPr lang="en-US" altLang="zh-CN" sz="18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</a:p>
            <a:p>
              <a:pPr>
                <a:lnSpc>
                  <a:spcPts val="2700"/>
                </a:lnSpc>
              </a:pPr>
              <a:r>
                <a:rPr lang="zh-CN" altLang="en-US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质心</a:t>
              </a:r>
              <a:r>
                <a:rPr lang="en-US" altLang="zh-CN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2</a:t>
              </a:r>
              <a:r>
                <a:rPr lang="en-US" altLang="zh-CN" sz="18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: </a:t>
              </a:r>
              <a:r>
                <a:rPr lang="en-US" altLang="zh-CN" sz="1800" b="1" dirty="0"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18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10,7</a:t>
              </a:r>
              <a:r>
                <a:rPr lang="en-US" altLang="zh-CN" sz="1800" b="1" dirty="0"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endParaRPr lang="zh-CN" altLang="en-US" sz="1800" b="1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551382" y="3561441"/>
            <a:ext cx="8928993" cy="6924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步骤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</a:rPr>
              <a:t>将</a:t>
            </a:r>
            <a:r>
              <a:rPr lang="zh-CN" altLang="en-US" sz="2000" b="1" dirty="0">
                <a:latin typeface="+mn-ea"/>
                <a:ea typeface="+mn-ea"/>
              </a:rPr>
              <a:t>每个点</a:t>
            </a:r>
            <a:r>
              <a:rPr lang="zh-CN" altLang="en-US" sz="2000" b="1" dirty="0" smtClean="0">
                <a:latin typeface="+mn-ea"/>
                <a:ea typeface="+mn-ea"/>
              </a:rPr>
              <a:t>分配给最近的质心所在的类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</a:rPr>
              <a:t>         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分别计算每个样本点与</a:t>
            </a:r>
            <a:r>
              <a:rPr lang="en-US" altLang="zh-CN" sz="1800" b="1" dirty="0" smtClean="0">
                <a:latin typeface="+mn-ea"/>
                <a:ea typeface="+mn-ea"/>
              </a:rPr>
              <a:t>2</a:t>
            </a:r>
            <a:r>
              <a:rPr lang="zh-CN" altLang="en-US" sz="1800" b="1" dirty="0" smtClean="0">
                <a:latin typeface="+mn-ea"/>
                <a:ea typeface="+mn-ea"/>
              </a:rPr>
              <a:t>个质心的欧式距离，</a:t>
            </a:r>
            <a:r>
              <a:rPr lang="zh-CN" altLang="en-US" sz="1800" b="1" dirty="0">
                <a:latin typeface="+mn-ea"/>
                <a:ea typeface="+mn-ea"/>
              </a:rPr>
              <a:t>并</a:t>
            </a:r>
            <a:r>
              <a:rPr lang="zh-CN" altLang="en-US" sz="1800" b="1" dirty="0" smtClean="0">
                <a:latin typeface="+mn-ea"/>
                <a:ea typeface="+mn-ea"/>
              </a:rPr>
              <a:t>将样本点</a:t>
            </a:r>
            <a:r>
              <a:rPr lang="zh-CN" altLang="en-US" sz="1800" b="1" dirty="0">
                <a:latin typeface="+mn-ea"/>
                <a:ea typeface="+mn-ea"/>
              </a:rPr>
              <a:t>分配给最近</a:t>
            </a:r>
            <a:r>
              <a:rPr lang="zh-CN" altLang="en-US" sz="1800" b="1" dirty="0" smtClean="0">
                <a:latin typeface="+mn-ea"/>
                <a:ea typeface="+mn-ea"/>
              </a:rPr>
              <a:t>的质心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248001" y="4471837"/>
            <a:ext cx="8672535" cy="647242"/>
            <a:chOff x="1680278" y="4865425"/>
            <a:chExt cx="8672535" cy="647242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80278" y="4930501"/>
              <a:ext cx="6347350" cy="582166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8175891" y="4865425"/>
              <a:ext cx="2176922" cy="641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点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(1,2)</a:t>
              </a:r>
              <a:r>
                <a:rPr lang="zh-CN" altLang="en-US" sz="1800" b="1" dirty="0" smtClean="0">
                  <a:latin typeface="+mn-ea"/>
                  <a:ea typeface="+mn-ea"/>
                </a:rPr>
                <a:t>离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质心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最近</a:t>
              </a:r>
              <a:endParaRPr lang="en-US" altLang="zh-CN" sz="1800" b="1" dirty="0" smtClean="0">
                <a:latin typeface="+mn-ea"/>
                <a:ea typeface="+mn-ea"/>
              </a:endParaRPr>
            </a:p>
            <a:p>
              <a:pPr>
                <a:lnSpc>
                  <a:spcPts val="2500"/>
                </a:lnSpc>
              </a:pPr>
              <a:r>
                <a:rPr lang="zh-CN" altLang="en-US" sz="1800" b="1" dirty="0" smtClean="0">
                  <a:latin typeface="+mn-ea"/>
                  <a:ea typeface="+mn-ea"/>
                </a:rPr>
                <a:t>分配给“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类</a:t>
              </a:r>
              <a:r>
                <a:rPr lang="en-US" altLang="zh-CN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”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279576" y="5245073"/>
            <a:ext cx="7228359" cy="717953"/>
            <a:chOff x="1692635" y="5663375"/>
            <a:chExt cx="7228359" cy="717953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2635" y="5663375"/>
              <a:ext cx="4869969" cy="717953"/>
            </a:xfrm>
            <a:prstGeom prst="rect">
              <a:avLst/>
            </a:prstGeom>
          </p:spPr>
        </p:pic>
        <p:sp>
          <p:nvSpPr>
            <p:cNvPr id="32" name="文本框 31"/>
            <p:cNvSpPr txBox="1"/>
            <p:nvPr/>
          </p:nvSpPr>
          <p:spPr>
            <a:xfrm>
              <a:off x="6744072" y="5707334"/>
              <a:ext cx="2176922" cy="64120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2500"/>
                </a:lnSpc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点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(1,4)</a:t>
              </a:r>
              <a:r>
                <a:rPr lang="zh-CN" altLang="en-US" sz="1800" b="1" dirty="0" smtClean="0">
                  <a:latin typeface="+mn-ea"/>
                  <a:ea typeface="+mn-ea"/>
                </a:rPr>
                <a:t>离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质心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最近</a:t>
              </a:r>
              <a:endParaRPr lang="en-US" altLang="zh-CN" sz="1800" b="1" dirty="0" smtClean="0">
                <a:latin typeface="+mn-ea"/>
                <a:ea typeface="+mn-ea"/>
              </a:endParaRPr>
            </a:p>
            <a:p>
              <a:pPr>
                <a:lnSpc>
                  <a:spcPts val="2500"/>
                </a:lnSpc>
              </a:pPr>
              <a:r>
                <a:rPr lang="zh-CN" altLang="en-US" sz="1800" b="1" dirty="0" smtClean="0">
                  <a:latin typeface="+mn-ea"/>
                  <a:ea typeface="+mn-ea"/>
                </a:rPr>
                <a:t>也分配给“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类</a:t>
              </a:r>
              <a:r>
                <a:rPr lang="en-US" altLang="zh-CN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1</a:t>
              </a:r>
              <a:r>
                <a:rPr lang="zh-CN" altLang="en-US" sz="1800" b="1" dirty="0" smtClean="0">
                  <a:latin typeface="+mn-ea"/>
                  <a:ea typeface="+mn-ea"/>
                </a:rPr>
                <a:t>”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</p:grpSp>
      <p:sp>
        <p:nvSpPr>
          <p:cNvPr id="35" name="圆角矩形标注 34"/>
          <p:cNvSpPr/>
          <p:nvPr/>
        </p:nvSpPr>
        <p:spPr>
          <a:xfrm>
            <a:off x="6672064" y="2542137"/>
            <a:ext cx="2143558" cy="692497"/>
          </a:xfrm>
          <a:prstGeom prst="wedgeRoundRectCallout">
            <a:avLst>
              <a:gd name="adj1" fmla="val -115889"/>
              <a:gd name="adj2" fmla="val -144804"/>
              <a:gd name="adj3" fmla="val 16667"/>
            </a:avLst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对其它所有样本点进行相同计算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8" name="内容占位符 2"/>
          <p:cNvSpPr txBox="1">
            <a:spLocks/>
          </p:cNvSpPr>
          <p:nvPr/>
        </p:nvSpPr>
        <p:spPr bwMode="auto">
          <a:xfrm>
            <a:off x="2381355" y="6051949"/>
            <a:ext cx="1566341" cy="2601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14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针对点</a:t>
            </a:r>
            <a:r>
              <a:rPr lang="en-US" altLang="zh-CN" sz="14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(1,0)  ……</a:t>
            </a:r>
            <a:endParaRPr lang="en-US" altLang="zh-CN" sz="14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7644171" y="1249628"/>
            <a:ext cx="3672408" cy="96180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85738" indent="-185738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第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次聚类结果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假设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类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en-US" altLang="zh-CN" sz="2000" b="1" dirty="0" smtClean="0">
                <a:latin typeface="+mn-ea"/>
                <a:ea typeface="+mn-ea"/>
              </a:rPr>
              <a:t>(1,2),(1,4),(1,0),(4,2)</a:t>
            </a:r>
          </a:p>
          <a:p>
            <a:pPr>
              <a:lnSpc>
                <a:spcPts val="25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类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sz="2000" b="1" dirty="0" smtClean="0">
                <a:latin typeface="+mn-ea"/>
                <a:ea typeface="+mn-ea"/>
                <a:sym typeface="Wingdings" panose="05000000000000000000" pitchFamily="2" charset="2"/>
              </a:rPr>
              <a:t>：</a:t>
            </a:r>
            <a:r>
              <a:rPr lang="en-US" altLang="zh-CN" sz="2000" b="1" dirty="0" smtClean="0">
                <a:latin typeface="+mn-ea"/>
                <a:ea typeface="+mn-ea"/>
                <a:sym typeface="Wingdings" panose="05000000000000000000" pitchFamily="2" charset="2"/>
              </a:rPr>
              <a:t>(9,6),</a:t>
            </a:r>
            <a:r>
              <a:rPr lang="en-US" altLang="zh-CN" sz="2000" b="1" dirty="0" smtClean="0">
                <a:latin typeface="+mn-ea"/>
                <a:ea typeface="+mn-ea"/>
              </a:rPr>
              <a:t>(10,8),(10,7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167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 animBg="1"/>
      <p:bldP spid="38" grpId="0"/>
      <p:bldP spid="4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51384" y="836712"/>
            <a:ext cx="338437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步骤</a:t>
            </a:r>
            <a:r>
              <a:rPr lang="en-US" altLang="zh-CN" sz="2000" b="1" dirty="0" smtClean="0">
                <a:solidFill>
                  <a:srgbClr val="FF0000"/>
                </a:solidFill>
                <a:latin typeface="-apple-system"/>
              </a:rPr>
              <a:t>3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：</a:t>
            </a:r>
            <a:r>
              <a:rPr lang="zh-CN" altLang="en-US" sz="2000" b="1" dirty="0" smtClean="0">
                <a:latin typeface="-apple-system"/>
              </a:rPr>
              <a:t>重新计算聚类质心</a:t>
            </a:r>
            <a:endParaRPr lang="zh-CN" altLang="en-US" sz="2000" b="1" dirty="0"/>
          </a:p>
        </p:txBody>
      </p:sp>
      <p:sp>
        <p:nvSpPr>
          <p:cNvPr id="14" name="矩形 13"/>
          <p:cNvSpPr/>
          <p:nvPr/>
        </p:nvSpPr>
        <p:spPr>
          <a:xfrm>
            <a:off x="1703512" y="1245694"/>
            <a:ext cx="619268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 smtClean="0">
                <a:latin typeface="+mn-ea"/>
                <a:ea typeface="+mn-ea"/>
              </a:rPr>
              <a:t>：将每个类中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所有点的均值</a:t>
            </a:r>
            <a:r>
              <a:rPr lang="zh-CN" altLang="en-US" sz="2000" b="1" dirty="0">
                <a:latin typeface="+mn-ea"/>
                <a:ea typeface="+mn-ea"/>
              </a:rPr>
              <a:t>作为新</a:t>
            </a:r>
            <a:r>
              <a:rPr lang="zh-CN" altLang="en-US" sz="2000" b="1" dirty="0" smtClean="0">
                <a:latin typeface="+mn-ea"/>
                <a:ea typeface="+mn-ea"/>
              </a:rPr>
              <a:t>的聚类中心）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571248" y="692696"/>
            <a:ext cx="6964912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96200" y="283892"/>
            <a:ext cx="3293880" cy="96180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85738" indent="-185738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第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轮聚类结果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假设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sym typeface="Wingdings" panose="05000000000000000000" pitchFamily="2" charset="2"/>
              </a:rPr>
              <a:t>)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类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r>
              <a:rPr lang="en-US" altLang="zh-CN" sz="1800" b="1" dirty="0" smtClean="0">
                <a:latin typeface="+mn-ea"/>
                <a:ea typeface="+mn-ea"/>
              </a:rPr>
              <a:t>(1,2),(1,4),(1,0),(4,2)</a:t>
            </a:r>
          </a:p>
          <a:p>
            <a:pPr>
              <a:lnSpc>
                <a:spcPts val="2500"/>
              </a:lnSpc>
            </a:pP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类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2</a:t>
            </a:r>
            <a:r>
              <a:rPr lang="zh-CN" altLang="en-US" sz="1800" b="1" dirty="0" smtClean="0">
                <a:latin typeface="+mn-ea"/>
                <a:ea typeface="+mn-ea"/>
                <a:sym typeface="Wingdings" panose="05000000000000000000" pitchFamily="2" charset="2"/>
              </a:rPr>
              <a:t>：</a:t>
            </a:r>
            <a:r>
              <a:rPr lang="en-US" altLang="zh-CN" sz="1800" b="1" dirty="0" smtClean="0">
                <a:latin typeface="+mn-ea"/>
                <a:ea typeface="+mn-ea"/>
                <a:sym typeface="Wingdings" panose="05000000000000000000" pitchFamily="2" charset="2"/>
              </a:rPr>
              <a:t>(9,6),</a:t>
            </a:r>
            <a:r>
              <a:rPr lang="en-US" altLang="zh-CN" sz="1800" b="1" dirty="0" smtClean="0">
                <a:latin typeface="+mn-ea"/>
                <a:ea typeface="+mn-ea"/>
              </a:rPr>
              <a:t>(10,8),(10,7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911424" y="1670952"/>
            <a:ext cx="7200799" cy="1538337"/>
            <a:chOff x="911424" y="1670952"/>
            <a:chExt cx="7200799" cy="1538337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1424" y="1670952"/>
              <a:ext cx="1080120" cy="753624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grpSp>
          <p:nvGrpSpPr>
            <p:cNvPr id="24" name="组合 23"/>
            <p:cNvGrpSpPr/>
            <p:nvPr/>
          </p:nvGrpSpPr>
          <p:grpSpPr>
            <a:xfrm>
              <a:off x="2423592" y="1781415"/>
              <a:ext cx="5688631" cy="643161"/>
              <a:chOff x="2423592" y="1781415"/>
              <a:chExt cx="5688631" cy="643161"/>
            </a:xfrm>
          </p:grpSpPr>
          <p:sp>
            <p:nvSpPr>
              <p:cNvPr id="16" name="内容占位符 2"/>
              <p:cNvSpPr txBox="1">
                <a:spLocks/>
              </p:cNvSpPr>
              <p:nvPr/>
            </p:nvSpPr>
            <p:spPr bwMode="auto">
              <a:xfrm>
                <a:off x="6528048" y="1922975"/>
                <a:ext cx="1584175" cy="360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 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(1.75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2.75)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423592" y="1781415"/>
                    <a:ext cx="4032448" cy="6431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anchor="t" anchorCtr="0" compatLnSpc="1">
                    <a:prstTxWarp prst="textNoShape">
                      <a:avLst/>
                    </a:prstTxWarp>
                  </a:bodyPr>
                  <a:lstStyle>
                    <a:lvl1pPr marL="469900" indent="-469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08050" indent="-436563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304925" indent="-395288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93863" indent="-3873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93913" indent="-398463" algn="l" rtl="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ts val="25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类</a:t>
                    </a:r>
                    <a:r>
                      <a:rPr lang="en-US" altLang="zh-CN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1</a:t>
                    </a: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的新质心</a:t>
                    </a:r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：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oMath>
                    </a14:m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坐标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(1+1+1+4)/4</a:t>
                    </a:r>
                    <a:r>
                      <a:rPr lang="en-US" altLang="zh-CN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=1.75</a:t>
                    </a:r>
                  </a:p>
                  <a:p>
                    <a:pPr>
                      <a:lnSpc>
                        <a:spcPts val="25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800" b="1" dirty="0">
                        <a:latin typeface="+mn-ea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            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oMath>
                    </a14:m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坐标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(2+4+1+4)/4</a:t>
                    </a:r>
                    <a:r>
                      <a:rPr lang="en-US" altLang="zh-CN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=2.75</a:t>
                    </a:r>
                    <a:endParaRPr lang="en-US" altLang="zh-CN" sz="1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23592" y="1781415"/>
                    <a:ext cx="4032448" cy="64316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3631" t="-12264" r="-908" b="-16981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5" name="组合 24"/>
            <p:cNvGrpSpPr/>
            <p:nvPr/>
          </p:nvGrpSpPr>
          <p:grpSpPr>
            <a:xfrm>
              <a:off x="2428861" y="2566128"/>
              <a:ext cx="5467339" cy="643161"/>
              <a:chOff x="2423592" y="1781415"/>
              <a:chExt cx="5467339" cy="643161"/>
            </a:xfrm>
          </p:grpSpPr>
          <p:sp>
            <p:nvSpPr>
              <p:cNvPr id="26" name="内容占位符 2"/>
              <p:cNvSpPr txBox="1">
                <a:spLocks/>
              </p:cNvSpPr>
              <p:nvPr/>
            </p:nvSpPr>
            <p:spPr bwMode="auto">
              <a:xfrm>
                <a:off x="6522780" y="1922975"/>
                <a:ext cx="1368151" cy="36004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ct val="0"/>
                  </a:spcBef>
                  <a:buNone/>
                </a:pPr>
                <a:r>
                  <a:rPr lang="zh-CN" altLang="en-US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⇒ 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(9.67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7)  </a:t>
                </a:r>
                <a:endParaRPr lang="en-US" altLang="zh-CN" sz="18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内容占位符 2"/>
                  <p:cNvSpPr txBox="1">
                    <a:spLocks/>
                  </p:cNvSpPr>
                  <p:nvPr/>
                </p:nvSpPr>
                <p:spPr bwMode="auto">
                  <a:xfrm>
                    <a:off x="2423592" y="1781415"/>
                    <a:ext cx="4027179" cy="643161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vert="horz" wrap="square" lIns="0" tIns="0" rIns="0" bIns="0" numCol="1" anchor="t" anchorCtr="0" compatLnSpc="1">
                    <a:prstTxWarp prst="textNoShape">
                      <a:avLst/>
                    </a:prstTxWarp>
                  </a:bodyPr>
                  <a:lstStyle>
                    <a:lvl1pPr marL="469900" indent="-46990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3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908050" indent="-436563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304925" indent="-395288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o"/>
                      <a:defRPr sz="23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93863" indent="-387350" algn="l" rtl="0" eaLnBrk="0" fontAlgn="base" hangingPunct="0">
                      <a:spcBef>
                        <a:spcPct val="20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n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93913" indent="-398463" algn="l" rtl="0" eaLnBrk="0" fontAlgn="base" hangingPunct="0">
                      <a:spcBef>
                        <a:spcPct val="25000"/>
                      </a:spcBef>
                      <a:spcAft>
                        <a:spcPct val="0"/>
                      </a:spcAft>
                      <a:buClr>
                        <a:schemeClr val="accent2"/>
                      </a:buClr>
                      <a:buFont typeface="Wingdings" panose="05000000000000000000" pitchFamily="2" charset="2"/>
                      <a:buChar char="§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0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Char char="•"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>
                      <a:lnSpc>
                        <a:spcPts val="2500"/>
                      </a:lnSpc>
                      <a:spcBef>
                        <a:spcPct val="0"/>
                      </a:spcBef>
                      <a:buNone/>
                    </a:pP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类</a:t>
                    </a:r>
                    <a:r>
                      <a:rPr lang="en-US" altLang="zh-CN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2</a:t>
                    </a:r>
                    <a:r>
                      <a:rPr lang="zh-CN" altLang="en-US" sz="1800" b="1" dirty="0" smtClean="0">
                        <a:solidFill>
                          <a:srgbClr val="FF0000"/>
                        </a:solidFill>
                        <a:latin typeface="+mn-ea"/>
                        <a:cs typeface="Times New Roman" panose="02020603050405020304" pitchFamily="18" charset="0"/>
                      </a:rPr>
                      <a:t>的新质心</a:t>
                    </a:r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：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oMath>
                    </a14:m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坐标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(9+10+10)/3</a:t>
                    </a:r>
                    <a:r>
                      <a:rPr lang="en-US" altLang="zh-CN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=9.67</a:t>
                    </a:r>
                  </a:p>
                  <a:p>
                    <a:pPr>
                      <a:lnSpc>
                        <a:spcPts val="2500"/>
                      </a:lnSpc>
                      <a:spcBef>
                        <a:spcPct val="0"/>
                      </a:spcBef>
                      <a:buNone/>
                    </a:pPr>
                    <a:r>
                      <a:rPr lang="en-US" altLang="zh-CN" sz="1800" b="1" dirty="0">
                        <a:latin typeface="+mn-ea"/>
                        <a:cs typeface="Times New Roman" panose="02020603050405020304" pitchFamily="18" charset="0"/>
                      </a:rPr>
                      <a:t> 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            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oMath>
                    </a14:m>
                    <a:r>
                      <a:rPr lang="zh-CN" altLang="en-US" sz="1800" b="1" dirty="0" smtClean="0">
                        <a:latin typeface="+mn-ea"/>
                        <a:cs typeface="Times New Roman" panose="02020603050405020304" pitchFamily="18" charset="0"/>
                      </a:rPr>
                      <a:t>坐标</a:t>
                    </a:r>
                    <a:r>
                      <a:rPr lang="en-US" altLang="zh-CN" sz="1800" b="1" dirty="0" smtClean="0">
                        <a:latin typeface="+mn-ea"/>
                        <a:cs typeface="Times New Roman" panose="02020603050405020304" pitchFamily="18" charset="0"/>
                      </a:rPr>
                      <a:t>(6+8+7)/3</a:t>
                    </a:r>
                    <a:r>
                      <a:rPr lang="en-US" altLang="zh-CN" sz="1800" b="1" dirty="0" smtClean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=7</a:t>
                    </a:r>
                    <a:endParaRPr lang="en-US" altLang="zh-CN" sz="1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7" name="内容占位符 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2423592" y="1781415"/>
                    <a:ext cx="4027179" cy="643161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3480" t="-12381" r="-756" b="-17143"/>
                    </a:stretch>
                  </a:blipFill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29" name="矩形 28"/>
          <p:cNvSpPr/>
          <p:nvPr/>
        </p:nvSpPr>
        <p:spPr>
          <a:xfrm>
            <a:off x="574257" y="3492401"/>
            <a:ext cx="926615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步骤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4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</a:rPr>
              <a:t>重复</a:t>
            </a:r>
            <a:r>
              <a:rPr lang="zh-CN" altLang="en-US" sz="2000" b="1" dirty="0">
                <a:latin typeface="+mn-ea"/>
                <a:ea typeface="+mn-ea"/>
              </a:rPr>
              <a:t>步骤</a:t>
            </a:r>
            <a:r>
              <a:rPr lang="en-US" altLang="zh-CN" sz="2000" b="1" dirty="0">
                <a:latin typeface="+mn-ea"/>
                <a:ea typeface="+mn-ea"/>
              </a:rPr>
              <a:t>2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en-US" altLang="zh-CN" sz="2000" b="1" dirty="0">
                <a:latin typeface="+mn-ea"/>
                <a:ea typeface="+mn-ea"/>
              </a:rPr>
              <a:t>3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直到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两个聚类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质心不再变化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或</a:t>
            </a:r>
            <a:r>
              <a:rPr lang="zh-CN" altLang="en-US" sz="2000" b="1" dirty="0">
                <a:latin typeface="+mn-ea"/>
                <a:ea typeface="+mn-ea"/>
              </a:rPr>
              <a:t>达到预设的迭代</a:t>
            </a:r>
            <a:r>
              <a:rPr lang="zh-CN" altLang="en-US" sz="2000" b="1" dirty="0" smtClean="0">
                <a:latin typeface="+mn-ea"/>
                <a:ea typeface="+mn-ea"/>
              </a:rPr>
              <a:t>次数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963277" y="3927636"/>
            <a:ext cx="10153128" cy="1641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直到类的质心不再</a:t>
            </a:r>
            <a:r>
              <a:rPr lang="zh-CN" altLang="en-US" sz="1800" b="1" dirty="0">
                <a:latin typeface="+mn-ea"/>
                <a:ea typeface="+mn-ea"/>
              </a:rPr>
              <a:t>显著</a:t>
            </a:r>
            <a:r>
              <a:rPr lang="zh-CN" altLang="en-US" sz="1800" b="1" dirty="0" smtClean="0">
                <a:latin typeface="+mn-ea"/>
                <a:ea typeface="+mn-ea"/>
              </a:rPr>
              <a:t>变化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或</a:t>
            </a:r>
            <a:r>
              <a:rPr lang="zh-CN" altLang="en-US" sz="1800" b="1" dirty="0">
                <a:latin typeface="+mn-ea"/>
                <a:ea typeface="+mn-ea"/>
              </a:rPr>
              <a:t>算法执行了预设的迭代</a:t>
            </a:r>
            <a:r>
              <a:rPr lang="zh-CN" altLang="en-US" sz="1800" b="1" dirty="0" smtClean="0">
                <a:latin typeface="+mn-ea"/>
                <a:ea typeface="+mn-ea"/>
              </a:rPr>
              <a:t>次数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实际</a:t>
            </a:r>
            <a:r>
              <a:rPr lang="zh-CN" altLang="en-US" sz="1800" b="1" dirty="0">
                <a:latin typeface="+mn-ea"/>
                <a:ea typeface="+mn-ea"/>
              </a:rPr>
              <a:t>应用中</a:t>
            </a:r>
            <a:r>
              <a:rPr lang="zh-CN" altLang="en-US" sz="1800" b="1" dirty="0" smtClean="0">
                <a:latin typeface="+mn-ea"/>
                <a:ea typeface="+mn-ea"/>
              </a:rPr>
              <a:t>，类质心通常</a:t>
            </a:r>
            <a:r>
              <a:rPr lang="zh-CN" altLang="en-US" sz="1800" b="1" dirty="0">
                <a:latin typeface="+mn-ea"/>
                <a:ea typeface="+mn-ea"/>
              </a:rPr>
              <a:t>会逐渐稳定下来，</a:t>
            </a:r>
            <a:r>
              <a:rPr lang="zh-CN" altLang="en-US" sz="1800" b="1" dirty="0" smtClean="0">
                <a:latin typeface="+mn-ea"/>
                <a:ea typeface="+mn-ea"/>
              </a:rPr>
              <a:t>并且样本点</a:t>
            </a:r>
            <a:r>
              <a:rPr lang="zh-CN" altLang="en-US" sz="1800" b="1" dirty="0">
                <a:latin typeface="+mn-ea"/>
                <a:ea typeface="+mn-ea"/>
              </a:rPr>
              <a:t>的分配也会趋于稳定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+mn-ea"/>
                <a:ea typeface="+mn-ea"/>
              </a:rPr>
              <a:t>由于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</a:t>
            </a:r>
            <a:r>
              <a:rPr lang="zh-CN" altLang="en-US" sz="1800" b="1" dirty="0">
                <a:latin typeface="+mn-ea"/>
                <a:ea typeface="+mn-ea"/>
              </a:rPr>
              <a:t>算法依赖于</a:t>
            </a:r>
            <a:r>
              <a:rPr lang="zh-CN" altLang="en-US" sz="1800" b="1" dirty="0" smtClean="0">
                <a:latin typeface="+mn-ea"/>
                <a:ea typeface="+mn-ea"/>
              </a:rPr>
              <a:t>初始类质心</a:t>
            </a:r>
            <a:r>
              <a:rPr lang="zh-CN" altLang="en-US" sz="1800" b="1" dirty="0">
                <a:latin typeface="+mn-ea"/>
                <a:ea typeface="+mn-ea"/>
              </a:rPr>
              <a:t>的选择，因此不同的</a:t>
            </a:r>
            <a:r>
              <a:rPr lang="zh-CN" altLang="en-US" sz="1800" b="1" dirty="0" smtClean="0">
                <a:latin typeface="+mn-ea"/>
                <a:ea typeface="+mn-ea"/>
              </a:rPr>
              <a:t>初始类质心，可能产生不同</a:t>
            </a:r>
            <a:r>
              <a:rPr lang="zh-CN" altLang="en-US" sz="1800" b="1" dirty="0">
                <a:latin typeface="+mn-ea"/>
                <a:ea typeface="+mn-ea"/>
              </a:rPr>
              <a:t>的聚类结果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此外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</a:t>
            </a:r>
            <a:r>
              <a:rPr lang="zh-CN" altLang="en-US" sz="1800" b="1" dirty="0">
                <a:latin typeface="+mn-ea"/>
                <a:ea typeface="+mn-ea"/>
              </a:rPr>
              <a:t>算法不保证找到全局最优解，但通常能够找到合理的局部最优解。</a:t>
            </a:r>
          </a:p>
        </p:txBody>
      </p:sp>
    </p:spTree>
    <p:extLst>
      <p:ext uri="{BB962C8B-B14F-4D97-AF65-F5344CB8AC3E}">
        <p14:creationId xmlns:p14="http://schemas.microsoft.com/office/powerpoint/2010/main" val="3755724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98276" y="254630"/>
            <a:ext cx="283342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例：</a:t>
            </a:r>
            <a:r>
              <a:rPr lang="zh-CN" altLang="en-US" sz="2000" b="1" dirty="0" smtClean="0"/>
              <a:t>国足在亚洲的水平</a:t>
            </a:r>
            <a:r>
              <a:rPr lang="zh-CN" altLang="en-US" sz="2000" b="1" dirty="0"/>
              <a:t>？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51384" y="836712"/>
            <a:ext cx="528170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2005~2010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年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间亚洲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15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只球队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大型杯赛成绩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568" y="2355032"/>
            <a:ext cx="8449937" cy="4299998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46653" y="1263521"/>
            <a:ext cx="11021459" cy="103874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185738" indent="-18573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latin typeface="+mn-ea"/>
                <a:ea typeface="+mn-ea"/>
              </a:rPr>
              <a:t>表中包括</a:t>
            </a:r>
            <a:r>
              <a:rPr lang="zh-CN" altLang="en-US" sz="2000" b="1" dirty="0">
                <a:latin typeface="+mn-ea"/>
                <a:ea typeface="+mn-ea"/>
              </a:rPr>
              <a:t>两次世界杯和一次亚洲</a:t>
            </a:r>
            <a:r>
              <a:rPr lang="zh-CN" altLang="en-US" sz="2000" b="1" dirty="0" smtClean="0">
                <a:latin typeface="+mn-ea"/>
                <a:ea typeface="+mn-ea"/>
              </a:rPr>
              <a:t>杯，数据预处理：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444500" indent="-17303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+mn-ea"/>
                <a:ea typeface="+mn-ea"/>
              </a:rPr>
              <a:t>对于世界杯：①进入决赛圈取最终排名；②未进决赛圈但进入</a:t>
            </a:r>
            <a:r>
              <a:rPr lang="zh-CN" altLang="en-US" sz="1600" b="1" dirty="0">
                <a:latin typeface="+mn-ea"/>
                <a:ea typeface="+mn-ea"/>
              </a:rPr>
              <a:t>预选赛十强</a:t>
            </a:r>
            <a:r>
              <a:rPr lang="zh-CN" altLang="en-US" sz="1600" b="1" dirty="0" smtClean="0">
                <a:latin typeface="+mn-ea"/>
                <a:ea typeface="+mn-ea"/>
              </a:rPr>
              <a:t>赛赋予</a:t>
            </a:r>
            <a:r>
              <a:rPr lang="en-US" altLang="zh-CN" sz="1600" b="1" dirty="0" smtClean="0">
                <a:latin typeface="+mn-ea"/>
                <a:ea typeface="+mn-ea"/>
              </a:rPr>
              <a:t>40</a:t>
            </a:r>
            <a:r>
              <a:rPr lang="zh-CN" altLang="en-US" sz="1600" b="1" dirty="0" smtClean="0">
                <a:latin typeface="+mn-ea"/>
                <a:ea typeface="+mn-ea"/>
              </a:rPr>
              <a:t>；③预选赛</a:t>
            </a:r>
            <a:r>
              <a:rPr lang="zh-CN" altLang="en-US" sz="1600" b="1" dirty="0">
                <a:latin typeface="+mn-ea"/>
                <a:ea typeface="+mn-ea"/>
              </a:rPr>
              <a:t>小组未</a:t>
            </a:r>
            <a:r>
              <a:rPr lang="zh-CN" altLang="en-US" sz="1600" b="1" dirty="0" smtClean="0">
                <a:latin typeface="+mn-ea"/>
                <a:ea typeface="+mn-ea"/>
              </a:rPr>
              <a:t>出线赋予</a:t>
            </a:r>
            <a:r>
              <a:rPr lang="en-US" altLang="zh-CN" sz="1600" b="1" dirty="0" smtClean="0">
                <a:latin typeface="+mn-ea"/>
                <a:ea typeface="+mn-ea"/>
              </a:rPr>
              <a:t>50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 marL="444500" indent="-173038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600" b="1" dirty="0" smtClean="0">
                <a:latin typeface="+mn-ea"/>
                <a:ea typeface="+mn-ea"/>
              </a:rPr>
              <a:t>对于</a:t>
            </a:r>
            <a:r>
              <a:rPr lang="zh-CN" altLang="en-US" sz="1600" b="1" dirty="0">
                <a:latin typeface="+mn-ea"/>
                <a:ea typeface="+mn-ea"/>
              </a:rPr>
              <a:t>亚洲</a:t>
            </a:r>
            <a:r>
              <a:rPr lang="zh-CN" altLang="en-US" sz="1600" b="1" dirty="0" smtClean="0">
                <a:latin typeface="+mn-ea"/>
                <a:ea typeface="+mn-ea"/>
              </a:rPr>
              <a:t>杯：①前</a:t>
            </a:r>
            <a:r>
              <a:rPr lang="zh-CN" altLang="en-US" sz="1600" b="1" dirty="0">
                <a:latin typeface="+mn-ea"/>
                <a:ea typeface="+mn-ea"/>
              </a:rPr>
              <a:t>四名取其</a:t>
            </a:r>
            <a:r>
              <a:rPr lang="zh-CN" altLang="en-US" sz="1600" b="1" dirty="0" smtClean="0">
                <a:latin typeface="+mn-ea"/>
                <a:ea typeface="+mn-ea"/>
              </a:rPr>
              <a:t>排名；②八</a:t>
            </a:r>
            <a:r>
              <a:rPr lang="zh-CN" altLang="en-US" sz="1600" b="1" dirty="0">
                <a:latin typeface="+mn-ea"/>
                <a:ea typeface="+mn-ea"/>
              </a:rPr>
              <a:t>强赋予</a:t>
            </a:r>
            <a:r>
              <a:rPr lang="en-US" altLang="zh-CN" sz="1600" b="1" dirty="0" smtClean="0">
                <a:latin typeface="+mn-ea"/>
                <a:ea typeface="+mn-ea"/>
              </a:rPr>
              <a:t>5</a:t>
            </a:r>
            <a:r>
              <a:rPr lang="zh-CN" altLang="en-US" sz="1600" b="1" dirty="0" smtClean="0">
                <a:latin typeface="+mn-ea"/>
                <a:ea typeface="+mn-ea"/>
              </a:rPr>
              <a:t>；③十六</a:t>
            </a:r>
            <a:r>
              <a:rPr lang="zh-CN" altLang="en-US" sz="1600" b="1" dirty="0">
                <a:latin typeface="+mn-ea"/>
                <a:ea typeface="+mn-ea"/>
              </a:rPr>
              <a:t>强赋予</a:t>
            </a:r>
            <a:r>
              <a:rPr lang="en-US" altLang="zh-CN" sz="1600" b="1" dirty="0" smtClean="0">
                <a:latin typeface="+mn-ea"/>
                <a:ea typeface="+mn-ea"/>
              </a:rPr>
              <a:t>9</a:t>
            </a:r>
            <a:r>
              <a:rPr lang="zh-CN" altLang="en-US" sz="1600" b="1" dirty="0" smtClean="0">
                <a:latin typeface="+mn-ea"/>
                <a:ea typeface="+mn-ea"/>
              </a:rPr>
              <a:t>；④预选赛未出现赋予</a:t>
            </a:r>
            <a:r>
              <a:rPr lang="en-US" altLang="zh-CN" sz="1600" b="1" dirty="0" smtClean="0">
                <a:latin typeface="+mn-ea"/>
                <a:ea typeface="+mn-ea"/>
              </a:rPr>
              <a:t>17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zh-CN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45206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24" y="1569426"/>
            <a:ext cx="7272808" cy="3724437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51384" y="908720"/>
            <a:ext cx="3318216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对数据进行</a:t>
            </a:r>
            <a:r>
              <a:rPr lang="en-US" altLang="zh-CN" sz="2000" b="1" dirty="0">
                <a:latin typeface="+mn-ea"/>
                <a:ea typeface="+mn-ea"/>
              </a:rPr>
              <a:t>[0,1]</a:t>
            </a:r>
            <a:r>
              <a:rPr lang="zh-CN" altLang="en-US" sz="2000" b="1" dirty="0" smtClean="0">
                <a:latin typeface="+mn-ea"/>
                <a:ea typeface="+mn-ea"/>
              </a:rPr>
              <a:t>规格化：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264" y="2852936"/>
            <a:ext cx="2875177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49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51384" y="836712"/>
            <a:ext cx="9577064" cy="20390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24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随机选择日本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巴林、泰国作为种子队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即三个类的质心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，初始化</a:t>
            </a:r>
            <a:r>
              <a:rPr lang="zh-CN" altLang="en-US" sz="2000" b="1" dirty="0">
                <a:latin typeface="+mn-ea"/>
                <a:ea typeface="+mn-ea"/>
              </a:rPr>
              <a:t>三</a:t>
            </a:r>
            <a:r>
              <a:rPr lang="zh-CN" altLang="en-US" sz="2000" b="1" dirty="0" smtClean="0">
                <a:latin typeface="+mn-ea"/>
                <a:ea typeface="+mn-ea"/>
              </a:rPr>
              <a:t>个类的质心：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333333"/>
                </a:solidFill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  <a:ea typeface="+mn-ea"/>
              </a:rPr>
              <a:t>  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日本</a:t>
            </a:r>
            <a:r>
              <a:rPr lang="en-US" altLang="zh-CN" sz="2000" b="1" dirty="0" smtClean="0">
                <a:latin typeface="+mn-ea"/>
                <a:ea typeface="+mn-ea"/>
              </a:rPr>
              <a:t>)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{0.3, 0, 0.19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</a:rPr>
              <a:t>   (</a:t>
            </a:r>
            <a:r>
              <a:rPr lang="zh-CN" altLang="en-US" sz="2000" b="1" dirty="0" smtClean="0">
                <a:latin typeface="+mn-ea"/>
                <a:ea typeface="+mn-ea"/>
              </a:rPr>
              <a:t>巴林</a:t>
            </a:r>
            <a:r>
              <a:rPr lang="en-US" altLang="zh-CN" sz="2000" b="1" dirty="0" smtClean="0">
                <a:latin typeface="+mn-ea"/>
                <a:ea typeface="+mn-ea"/>
              </a:rPr>
              <a:t>)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{0.7, 0.76, 0.5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</a:rPr>
              <a:t>   (</a:t>
            </a:r>
            <a:r>
              <a:rPr lang="zh-CN" altLang="en-US" sz="2000" b="1" dirty="0" smtClean="0">
                <a:latin typeface="+mn-ea"/>
                <a:ea typeface="+mn-ea"/>
              </a:rPr>
              <a:t>泰国</a:t>
            </a:r>
            <a:r>
              <a:rPr lang="en-US" altLang="zh-CN" sz="2000" b="1" dirty="0" smtClean="0">
                <a:latin typeface="+mn-ea"/>
                <a:ea typeface="+mn-ea"/>
              </a:rPr>
              <a:t>)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{1, 1, 0.5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551384" y="3781075"/>
            <a:ext cx="7056784" cy="30296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计算</a:t>
            </a:r>
            <a:r>
              <a:rPr lang="zh-CN" altLang="en-US" sz="2000" b="1" dirty="0">
                <a:latin typeface="+mn-ea"/>
                <a:ea typeface="+mn-ea"/>
              </a:rPr>
              <a:t>所有球队分别</a:t>
            </a:r>
            <a:r>
              <a:rPr lang="zh-CN" altLang="en-US" sz="2000" b="1" dirty="0" smtClean="0">
                <a:latin typeface="+mn-ea"/>
                <a:ea typeface="+mn-ea"/>
              </a:rPr>
              <a:t>对“三个质心点”的相似度（欧氏距离）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151784" y="1316827"/>
            <a:ext cx="4544411" cy="2327213"/>
            <a:chOff x="4151784" y="1271667"/>
            <a:chExt cx="4544411" cy="2327213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51784" y="1271667"/>
              <a:ext cx="4544411" cy="2327213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4367808" y="1660707"/>
              <a:ext cx="4328387" cy="1142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4367808" y="2737815"/>
              <a:ext cx="4328387" cy="1142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4367808" y="3139212"/>
              <a:ext cx="4328387" cy="11424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4134" y="3781075"/>
            <a:ext cx="4108489" cy="2852526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911424" y="4203958"/>
            <a:ext cx="6552728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从左到右：依次</a:t>
            </a:r>
            <a:r>
              <a:rPr lang="zh-CN" altLang="en-US" sz="1800" b="1" dirty="0">
                <a:latin typeface="+mn-ea"/>
                <a:ea typeface="+mn-ea"/>
              </a:rPr>
              <a:t>表示</a:t>
            </a:r>
            <a:r>
              <a:rPr lang="zh-CN" altLang="en-US" sz="1800" b="1" dirty="0" smtClean="0">
                <a:latin typeface="+mn-ea"/>
                <a:ea typeface="+mn-ea"/>
              </a:rPr>
              <a:t>各球队</a:t>
            </a:r>
            <a:r>
              <a:rPr lang="zh-CN" altLang="en-US" sz="1800" b="1" dirty="0">
                <a:latin typeface="+mn-ea"/>
                <a:ea typeface="+mn-ea"/>
              </a:rPr>
              <a:t>到</a:t>
            </a:r>
            <a:r>
              <a:rPr lang="zh-CN" altLang="en-US" sz="1800" b="1" dirty="0" smtClean="0">
                <a:latin typeface="+mn-ea"/>
                <a:ea typeface="+mn-ea"/>
              </a:rPr>
              <a:t>当前质心点</a:t>
            </a:r>
            <a:r>
              <a:rPr lang="zh-CN" altLang="en-US" sz="1800" b="1" dirty="0">
                <a:latin typeface="+mn-ea"/>
                <a:ea typeface="+mn-ea"/>
              </a:rPr>
              <a:t>的欧氏距离，将每支球队</a:t>
            </a:r>
            <a:r>
              <a:rPr lang="zh-CN" altLang="en-US" sz="1800" b="1" dirty="0" smtClean="0">
                <a:latin typeface="+mn-ea"/>
                <a:ea typeface="+mn-ea"/>
              </a:rPr>
              <a:t>分配到</a:t>
            </a:r>
            <a:r>
              <a:rPr lang="zh-CN" altLang="en-US" sz="1800" b="1" dirty="0">
                <a:latin typeface="+mn-ea"/>
                <a:ea typeface="+mn-ea"/>
              </a:rPr>
              <a:t>最近</a:t>
            </a:r>
            <a:r>
              <a:rPr lang="zh-CN" altLang="en-US" sz="1800" b="1" dirty="0" smtClean="0">
                <a:latin typeface="+mn-ea"/>
                <a:ea typeface="+mn-ea"/>
              </a:rPr>
              <a:t>的质心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类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，可得：中国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，日本</a:t>
            </a:r>
            <a:r>
              <a:rPr lang="en-US" altLang="zh-CN" sz="1800" b="1" dirty="0">
                <a:latin typeface="+mn-ea"/>
                <a:ea typeface="+mn-ea"/>
              </a:rPr>
              <a:t>A</a:t>
            </a:r>
            <a:r>
              <a:rPr lang="zh-CN" altLang="en-US" sz="1800" b="1" dirty="0">
                <a:latin typeface="+mn-ea"/>
                <a:ea typeface="+mn-ea"/>
              </a:rPr>
              <a:t>，韩国</a:t>
            </a:r>
            <a:r>
              <a:rPr lang="en-US" altLang="zh-CN" sz="1800" b="1" dirty="0">
                <a:latin typeface="+mn-ea"/>
                <a:ea typeface="+mn-ea"/>
              </a:rPr>
              <a:t>A</a:t>
            </a:r>
            <a:r>
              <a:rPr lang="zh-CN" altLang="en-US" sz="1800" b="1" dirty="0">
                <a:latin typeface="+mn-ea"/>
                <a:ea typeface="+mn-ea"/>
              </a:rPr>
              <a:t>，伊朗</a:t>
            </a:r>
            <a:r>
              <a:rPr lang="en-US" altLang="zh-CN" sz="1800" b="1" dirty="0">
                <a:latin typeface="+mn-ea"/>
                <a:ea typeface="+mn-ea"/>
              </a:rPr>
              <a:t>A</a:t>
            </a:r>
            <a:r>
              <a:rPr lang="zh-CN" altLang="en-US" sz="1800" b="1" dirty="0">
                <a:latin typeface="+mn-ea"/>
                <a:ea typeface="+mn-ea"/>
              </a:rPr>
              <a:t>，沙特</a:t>
            </a:r>
            <a:r>
              <a:rPr lang="en-US" altLang="zh-CN" sz="1800" b="1" dirty="0">
                <a:latin typeface="+mn-ea"/>
                <a:ea typeface="+mn-ea"/>
              </a:rPr>
              <a:t>A</a:t>
            </a:r>
            <a:r>
              <a:rPr lang="zh-CN" altLang="en-US" sz="1800" b="1" dirty="0">
                <a:latin typeface="+mn-ea"/>
                <a:ea typeface="+mn-ea"/>
              </a:rPr>
              <a:t>，伊拉克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，卡塔尔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，阿联酋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，乌兹别克斯坦</a:t>
            </a:r>
            <a:r>
              <a:rPr lang="en-US" altLang="zh-CN" sz="1800" b="1" dirty="0">
                <a:latin typeface="+mn-ea"/>
                <a:ea typeface="+mn-ea"/>
              </a:rPr>
              <a:t>B</a:t>
            </a:r>
            <a:r>
              <a:rPr lang="zh-CN" altLang="en-US" sz="1800" b="1" dirty="0">
                <a:latin typeface="+mn-ea"/>
                <a:ea typeface="+mn-ea"/>
              </a:rPr>
              <a:t>，泰国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，越南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，阿曼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，巴林</a:t>
            </a:r>
            <a:r>
              <a:rPr lang="en-US" altLang="zh-CN" sz="1800" b="1" dirty="0">
                <a:latin typeface="+mn-ea"/>
                <a:ea typeface="+mn-ea"/>
              </a:rPr>
              <a:t>B</a:t>
            </a:r>
            <a:r>
              <a:rPr lang="zh-CN" altLang="en-US" sz="1800" b="1" dirty="0">
                <a:latin typeface="+mn-ea"/>
                <a:ea typeface="+mn-ea"/>
              </a:rPr>
              <a:t>，朝鲜</a:t>
            </a:r>
            <a:r>
              <a:rPr lang="en-US" altLang="zh-CN" sz="1800" b="1" dirty="0">
                <a:latin typeface="+mn-ea"/>
                <a:ea typeface="+mn-ea"/>
              </a:rPr>
              <a:t>B</a:t>
            </a:r>
            <a:r>
              <a:rPr lang="zh-CN" altLang="en-US" sz="1800" b="1" dirty="0">
                <a:latin typeface="+mn-ea"/>
                <a:ea typeface="+mn-ea"/>
              </a:rPr>
              <a:t>，印尼</a:t>
            </a:r>
            <a:r>
              <a:rPr lang="en-US" altLang="zh-CN" sz="1800" b="1" dirty="0">
                <a:latin typeface="+mn-ea"/>
                <a:ea typeface="+mn-ea"/>
              </a:rPr>
              <a:t>C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17" name="矩形 16"/>
          <p:cNvSpPr/>
          <p:nvPr/>
        </p:nvSpPr>
        <p:spPr>
          <a:xfrm>
            <a:off x="911424" y="5449487"/>
            <a:ext cx="5616624" cy="117981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第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次聚类结果：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300"/>
              </a:lnSpc>
            </a:pP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A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日本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韩国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伊朗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沙特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B(</a:t>
            </a:r>
            <a:r>
              <a:rPr lang="zh-CN" altLang="en-US" sz="1800" b="1" dirty="0" smtClean="0">
                <a:latin typeface="+mn-ea"/>
                <a:ea typeface="+mn-ea"/>
              </a:rPr>
              <a:t>乌兹别克斯坦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巴林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朝鲜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2300"/>
              </a:lnSpc>
            </a:pPr>
            <a:r>
              <a:rPr lang="en-US" altLang="zh-CN" sz="1800" b="1" dirty="0" smtClean="0">
                <a:latin typeface="+mn-ea"/>
                <a:ea typeface="+mn-ea"/>
              </a:rPr>
              <a:t>C(</a:t>
            </a:r>
            <a:r>
              <a:rPr lang="zh-CN" altLang="en-US" sz="1800" b="1" dirty="0" smtClean="0">
                <a:latin typeface="+mn-ea"/>
                <a:ea typeface="+mn-ea"/>
              </a:rPr>
              <a:t>中国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伊拉克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卡塔尔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阿联酋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泰国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越南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阿曼</a:t>
            </a:r>
            <a:r>
              <a:rPr lang="en-US" altLang="zh-CN" sz="1800" b="1" dirty="0" smtClean="0">
                <a:latin typeface="+mn-ea"/>
                <a:ea typeface="+mn-ea"/>
              </a:rPr>
              <a:t>,</a:t>
            </a:r>
            <a:r>
              <a:rPr lang="zh-CN" altLang="en-US" sz="1800" b="1" dirty="0" smtClean="0">
                <a:latin typeface="+mn-ea"/>
                <a:ea typeface="+mn-ea"/>
              </a:rPr>
              <a:t>印尼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205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59330" y="846935"/>
            <a:ext cx="560867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根据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第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1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次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聚类结果</a:t>
            </a:r>
            <a:r>
              <a:rPr lang="zh-CN" altLang="en-US" sz="2000" b="1" dirty="0" smtClean="0">
                <a:latin typeface="+mn-ea"/>
                <a:ea typeface="+mn-ea"/>
              </a:rPr>
              <a:t>，更新各个类的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新质心点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  <a:ea typeface="+mn-ea"/>
              </a:rPr>
              <a:t>：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946361" y="1338634"/>
            <a:ext cx="10118191" cy="64120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en-US" altLang="zh-CN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1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类</a:t>
            </a:r>
            <a:r>
              <a:rPr lang="zh-CN" altLang="en-US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新中心点为：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{(0.3+0+0.24+0.3)/4=0.21, (0+0.15+0.76+0.76)/4=0.4175, (0.19+0.13+0.25+0.06)/4=0.1575} = {0.21, 0.4175, 0.1575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</a:t>
            </a:r>
          </a:p>
          <a:p>
            <a:pPr>
              <a:lnSpc>
                <a:spcPts val="2500"/>
              </a:lnSpc>
            </a:pPr>
            <a:r>
              <a:rPr lang="zh-CN" altLang="en-US" sz="1400" b="1" dirty="0" smtClean="0"/>
              <a:t>用理可计算</a:t>
            </a:r>
            <a:r>
              <a:rPr lang="zh-CN" altLang="en-US" sz="1400" b="1" dirty="0"/>
              <a:t>得到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B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类</a:t>
            </a:r>
            <a:r>
              <a:rPr lang="zh-CN" altLang="en-US" sz="1400" b="1" dirty="0" smtClean="0"/>
              <a:t>和</a:t>
            </a:r>
            <a:r>
              <a:rPr lang="en-US" altLang="zh-CN" sz="14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1400" b="1" dirty="0" smtClean="0">
                <a:solidFill>
                  <a:srgbClr val="FF0000"/>
                </a:solidFill>
              </a:rPr>
              <a:t>类</a:t>
            </a:r>
            <a:r>
              <a:rPr lang="zh-CN" altLang="en-US" sz="1400" b="1" dirty="0" smtClean="0"/>
              <a:t>的新质心点：</a:t>
            </a:r>
            <a:r>
              <a:rPr lang="en-US" altLang="zh-CN" sz="1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{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0.7, 0.7333, 0.4167}</a:t>
            </a:r>
            <a:r>
              <a:rPr lang="zh-CN" alt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{1, 0.94, 0.40625}</a:t>
            </a:r>
            <a:endParaRPr lang="zh-CN" alt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51384" y="2317996"/>
            <a:ext cx="4477188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迭代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用更新后的质心点再次聚类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0396" y="2317996"/>
            <a:ext cx="4034156" cy="233514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6360" y="2780012"/>
            <a:ext cx="5437671" cy="961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次迭代结果：中国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日本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韩国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伊朗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沙特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伊拉克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卡塔尔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阿联酋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乌兹别克斯坦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泰国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越南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阿曼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巴林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朝鲜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B,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印尼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endParaRPr lang="zh-CN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46360" y="3974074"/>
            <a:ext cx="5581688" cy="59997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与第</a:t>
            </a:r>
            <a:r>
              <a:rPr lang="en-US" altLang="zh-CN" sz="1800" b="1" dirty="0" smtClean="0"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latin typeface="+mn-ea"/>
                <a:ea typeface="+mn-ea"/>
              </a:rPr>
              <a:t>次比较，结果</a:t>
            </a:r>
            <a:r>
              <a:rPr lang="zh-CN" altLang="en-US" sz="1800" b="1" dirty="0">
                <a:latin typeface="+mn-ea"/>
                <a:ea typeface="+mn-ea"/>
              </a:rPr>
              <a:t>无变化，说明结果已收敛</a:t>
            </a:r>
            <a:r>
              <a:rPr lang="zh-CN" altLang="en-US" sz="1800" b="1" dirty="0" smtClean="0">
                <a:latin typeface="+mn-ea"/>
                <a:ea typeface="+mn-ea"/>
              </a:rPr>
              <a:t>，由此给</a:t>
            </a:r>
            <a:r>
              <a:rPr lang="zh-CN" altLang="en-US" sz="1800" b="1" dirty="0">
                <a:latin typeface="+mn-ea"/>
                <a:ea typeface="+mn-ea"/>
              </a:rPr>
              <a:t>出最终聚类</a:t>
            </a:r>
            <a:r>
              <a:rPr lang="zh-CN" altLang="en-US" sz="1800" b="1" dirty="0" smtClean="0">
                <a:latin typeface="+mn-ea"/>
                <a:ea typeface="+mn-ea"/>
              </a:rPr>
              <a:t>结果：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51430" y="4653136"/>
            <a:ext cx="5396542" cy="92333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A(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日本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韩国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伊朗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沙特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B(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乌兹别克斯坦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巴林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朝鲜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</a:p>
          <a:p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C(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中国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伊拉克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卡塔尔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阿联酋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泰国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越南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阿曼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,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印尼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)</a:t>
            </a:r>
            <a:endParaRPr lang="zh-CN" altLang="en-US" sz="1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6983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82668" y="980728"/>
            <a:ext cx="10801201" cy="330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上述数据分析不仅实现了聚类，</a:t>
            </a:r>
            <a:r>
              <a:rPr lang="zh-CN" altLang="en-US" sz="2000" b="1" dirty="0">
                <a:latin typeface="+mn-ea"/>
                <a:ea typeface="+mn-ea"/>
              </a:rPr>
              <a:t>还提供了</a:t>
            </a:r>
            <a:r>
              <a:rPr lang="zh-CN" altLang="en-US" sz="2000" b="1" dirty="0" smtClean="0">
                <a:latin typeface="+mn-ea"/>
                <a:ea typeface="+mn-ea"/>
              </a:rPr>
              <a:t>一些信息，如可定量分析</a:t>
            </a:r>
            <a:r>
              <a:rPr lang="zh-CN" altLang="en-US" sz="2000" b="1" dirty="0">
                <a:latin typeface="+mn-ea"/>
                <a:ea typeface="+mn-ea"/>
              </a:rPr>
              <a:t>出各个球队之间的</a:t>
            </a:r>
            <a:r>
              <a:rPr lang="zh-CN" altLang="en-US" sz="2000" b="1" dirty="0" smtClean="0">
                <a:latin typeface="+mn-ea"/>
                <a:ea typeface="+mn-ea"/>
              </a:rPr>
              <a:t>差距。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一流</a:t>
            </a:r>
            <a:r>
              <a:rPr lang="zh-CN" altLang="en-US" sz="2000" b="1" dirty="0">
                <a:latin typeface="+mn-ea"/>
                <a:ea typeface="+mn-ea"/>
              </a:rPr>
              <a:t>队伍中，日本与沙特水平最接近，而伊朗则相距他们较</a:t>
            </a:r>
            <a:r>
              <a:rPr lang="zh-CN" altLang="en-US" sz="2000" b="1" dirty="0" smtClean="0">
                <a:latin typeface="+mn-ea"/>
                <a:ea typeface="+mn-ea"/>
              </a:rPr>
              <a:t>远。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与伊朗的没落相符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乌兹别克斯坦</a:t>
            </a:r>
            <a:r>
              <a:rPr lang="zh-CN" altLang="en-US" sz="2000" b="1" dirty="0">
                <a:latin typeface="+mn-ea"/>
                <a:ea typeface="+mn-ea"/>
              </a:rPr>
              <a:t>和巴林虽然没有</a:t>
            </a:r>
            <a:r>
              <a:rPr lang="zh-CN" altLang="en-US" sz="2000" b="1" dirty="0" smtClean="0">
                <a:latin typeface="+mn-ea"/>
                <a:ea typeface="+mn-ea"/>
              </a:rPr>
              <a:t>打进两</a:t>
            </a:r>
            <a:r>
              <a:rPr lang="zh-CN" altLang="en-US" sz="2000" b="1" dirty="0">
                <a:latin typeface="+mn-ea"/>
                <a:ea typeface="+mn-ea"/>
              </a:rPr>
              <a:t>届世界杯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但</a:t>
            </a:r>
            <a:r>
              <a:rPr lang="zh-CN" altLang="en-US" sz="2000" b="1" dirty="0" smtClean="0">
                <a:latin typeface="+mn-ea"/>
                <a:ea typeface="+mn-ea"/>
              </a:rPr>
              <a:t>凭借预选赛</a:t>
            </a:r>
            <a:r>
              <a:rPr lang="zh-CN" altLang="en-US" sz="2000" b="1" dirty="0">
                <a:latin typeface="+mn-ea"/>
                <a:ea typeface="+mn-ea"/>
              </a:rPr>
              <a:t>和亚洲</a:t>
            </a:r>
            <a:r>
              <a:rPr lang="zh-CN" altLang="en-US" sz="2000" b="1" dirty="0" smtClean="0">
                <a:latin typeface="+mn-ea"/>
                <a:ea typeface="+mn-ea"/>
              </a:rPr>
              <a:t>杯的</a:t>
            </a:r>
            <a:r>
              <a:rPr lang="zh-CN" altLang="en-US" sz="2000" b="1" dirty="0">
                <a:latin typeface="+mn-ea"/>
                <a:ea typeface="+mn-ea"/>
              </a:rPr>
              <a:t>出色</a:t>
            </a:r>
            <a:r>
              <a:rPr lang="zh-CN" altLang="en-US" sz="2000" b="1" dirty="0" smtClean="0">
                <a:latin typeface="+mn-ea"/>
                <a:ea typeface="+mn-ea"/>
              </a:rPr>
              <a:t>表现，占据</a:t>
            </a:r>
            <a:r>
              <a:rPr lang="en-US" altLang="zh-CN" sz="2000" b="1" dirty="0">
                <a:latin typeface="+mn-ea"/>
                <a:ea typeface="+mn-ea"/>
              </a:rPr>
              <a:t>B</a:t>
            </a:r>
            <a:r>
              <a:rPr lang="zh-CN" altLang="en-US" sz="2000" b="1" dirty="0">
                <a:latin typeface="+mn-ea"/>
                <a:ea typeface="+mn-ea"/>
              </a:rPr>
              <a:t>组</a:t>
            </a:r>
            <a:r>
              <a:rPr lang="zh-CN" altLang="en-US" sz="2000" b="1" dirty="0" smtClean="0">
                <a:latin typeface="+mn-ea"/>
                <a:ea typeface="+mn-ea"/>
              </a:rPr>
              <a:t>一席之地。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朝鲜</a:t>
            </a:r>
            <a:r>
              <a:rPr lang="zh-CN" altLang="en-US" sz="2000" b="1" dirty="0">
                <a:latin typeface="+mn-ea"/>
                <a:ea typeface="+mn-ea"/>
              </a:rPr>
              <a:t>由于打入了</a:t>
            </a:r>
            <a:r>
              <a:rPr lang="en-US" altLang="zh-CN" sz="2000" b="1" dirty="0">
                <a:latin typeface="+mn-ea"/>
                <a:ea typeface="+mn-ea"/>
              </a:rPr>
              <a:t>2010</a:t>
            </a:r>
            <a:r>
              <a:rPr lang="zh-CN" altLang="en-US" sz="2000" b="1" dirty="0">
                <a:latin typeface="+mn-ea"/>
                <a:ea typeface="+mn-ea"/>
              </a:rPr>
              <a:t>世界杯</a:t>
            </a:r>
            <a:r>
              <a:rPr lang="zh-CN" altLang="en-US" sz="2000" b="1" dirty="0" smtClean="0">
                <a:latin typeface="+mn-ea"/>
                <a:ea typeface="+mn-ea"/>
              </a:rPr>
              <a:t>决赛圈也有幸</a:t>
            </a:r>
            <a:r>
              <a:rPr lang="zh-CN" altLang="en-US" sz="2000" b="1" dirty="0">
                <a:latin typeface="+mn-ea"/>
                <a:ea typeface="+mn-ea"/>
              </a:rPr>
              <a:t>进入</a:t>
            </a:r>
            <a:r>
              <a:rPr lang="en-US" altLang="zh-CN" sz="2000" b="1" dirty="0">
                <a:latin typeface="+mn-ea"/>
                <a:ea typeface="+mn-ea"/>
              </a:rPr>
              <a:t>B</a:t>
            </a:r>
            <a:r>
              <a:rPr lang="zh-CN" altLang="en-US" sz="2000" b="1" dirty="0" smtClean="0">
                <a:latin typeface="+mn-ea"/>
                <a:ea typeface="+mn-ea"/>
              </a:rPr>
              <a:t>组。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但同样夺得</a:t>
            </a:r>
            <a:r>
              <a:rPr lang="en-US" altLang="zh-CN" sz="2000" b="1" dirty="0">
                <a:latin typeface="+mn-ea"/>
                <a:ea typeface="+mn-ea"/>
              </a:rPr>
              <a:t>2007</a:t>
            </a:r>
            <a:r>
              <a:rPr lang="zh-CN" altLang="en-US" sz="2000" b="1" dirty="0">
                <a:latin typeface="+mn-ea"/>
                <a:ea typeface="+mn-ea"/>
              </a:rPr>
              <a:t>年亚洲杯的伊拉克</a:t>
            </a:r>
            <a:r>
              <a:rPr lang="zh-CN" altLang="en-US" sz="2000" b="1" dirty="0" smtClean="0">
                <a:latin typeface="+mn-ea"/>
                <a:ea typeface="+mn-ea"/>
              </a:rPr>
              <a:t>却仍处于三流。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亚洲</a:t>
            </a:r>
            <a:r>
              <a:rPr lang="zh-CN" altLang="en-US" sz="2000" b="1" dirty="0">
                <a:latin typeface="+mn-ea"/>
                <a:ea typeface="+mn-ea"/>
              </a:rPr>
              <a:t>杯</a:t>
            </a:r>
            <a:r>
              <a:rPr lang="zh-CN" altLang="en-US" sz="2000" b="1" dirty="0" smtClean="0">
                <a:latin typeface="+mn-ea"/>
                <a:ea typeface="+mn-ea"/>
              </a:rPr>
              <a:t>冠军不如世界杯决赛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7159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其它有趣信息</a:t>
            </a:r>
            <a:r>
              <a:rPr lang="en-US" altLang="zh-CN" sz="2000" b="1" dirty="0" smtClean="0">
                <a:latin typeface="+mn-ea"/>
                <a:ea typeface="+mn-ea"/>
              </a:rPr>
              <a:t>……</a:t>
            </a:r>
            <a:r>
              <a:rPr lang="zh-CN" altLang="en-US" sz="2000" b="1" dirty="0" smtClean="0">
                <a:latin typeface="+mn-ea"/>
                <a:ea typeface="+mn-ea"/>
              </a:rPr>
              <a:t>可进一步</a:t>
            </a:r>
            <a:r>
              <a:rPr lang="zh-CN" altLang="en-US" sz="2000" b="1" dirty="0">
                <a:latin typeface="+mn-ea"/>
                <a:ea typeface="+mn-ea"/>
              </a:rPr>
              <a:t>挖掘。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98276" y="254630"/>
            <a:ext cx="189732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聚类之外的信息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6294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63742" y="271041"/>
            <a:ext cx="187220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例：图像、文本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024" y="1044348"/>
            <a:ext cx="3806198" cy="343018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15440" y="4581128"/>
            <a:ext cx="4273048" cy="16030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ts val="2500"/>
              </a:lnSpc>
            </a:pP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文本分类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indent="-92075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多万篇论文，聚类到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29000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个类别。</a:t>
            </a:r>
            <a:endParaRPr lang="en-US" altLang="zh-C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2075" indent="-92075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包括：化学、工程、生物、传染病、生物信息、脑科学、社会科学、计算机科学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  <a:r>
              <a:rPr lang="zh-CN" alt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并给出每个类别中的代表单词。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384" y="985150"/>
            <a:ext cx="4464496" cy="4044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587186" y="250124"/>
            <a:ext cx="406865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K-means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均值聚类算法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的不足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62473" y="881872"/>
            <a:ext cx="10718104" cy="43858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需事先</a:t>
            </a:r>
            <a:r>
              <a:rPr lang="zh-CN" altLang="en-US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聚类数目</a:t>
            </a:r>
            <a:r>
              <a:rPr lang="en-US" altLang="zh-CN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endParaRPr lang="en-US" altLang="zh-CN" b="1" kern="100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20713" indent="-265113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一般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情况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下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事先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并不知道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集中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应该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成几个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需初始化聚类的质心</a:t>
            </a:r>
            <a:endParaRPr lang="en-US" altLang="zh-CN" b="1" kern="100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0713" indent="-265113" algn="just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初始</a:t>
            </a:r>
            <a:r>
              <a:rPr lang="zh-CN" altLang="en-US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质心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对聚类结果有较大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影响</a:t>
            </a:r>
            <a:endParaRPr lang="en-US" altLang="zh-CN" sz="2000" b="1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0713" indent="-265113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训练集中的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聚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成</a:t>
            </a:r>
            <a:r>
              <a:rPr lang="en-US" altLang="zh-CN" sz="2000" b="1" kern="1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个不同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类别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初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质心</a:t>
            </a:r>
            <a:r>
              <a:rPr lang="zh-CN" altLang="en-US" sz="2000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恰好都位于</a:t>
            </a:r>
            <a:r>
              <a:rPr lang="zh-CN" altLang="zh-CN" sz="2000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某个</a:t>
            </a:r>
            <a:r>
              <a:rPr lang="zh-CN" altLang="zh-CN" sz="2000" b="1" u="wavyDbl" kern="100" dirty="0">
                <a:latin typeface="+mn-ea"/>
                <a:ea typeface="+mn-ea"/>
                <a:cs typeface="Times New Roman" panose="02020603050405020304" pitchFamily="18" charset="0"/>
              </a:rPr>
              <a:t>聚类</a:t>
            </a:r>
            <a:r>
              <a:rPr lang="zh-CN" altLang="zh-CN" sz="2000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集合</a:t>
            </a:r>
            <a:r>
              <a:rPr lang="zh-CN" altLang="en-US" sz="2000" b="1" u="wavyDbl" kern="1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b="1" kern="100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5600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kern="100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     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sz="20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收敛</a:t>
            </a:r>
            <a:r>
              <a:rPr lang="zh-CN" altLang="en-US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会</a:t>
            </a:r>
            <a:r>
              <a:rPr lang="zh-CN" altLang="zh-CN" sz="2000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非常慢。</a:t>
            </a:r>
            <a:endParaRPr lang="zh-CN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迭代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执行，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时间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开销</a:t>
            </a:r>
            <a:r>
              <a:rPr lang="zh-CN" altLang="en-US" b="1" kern="100" dirty="0">
                <a:latin typeface="+mn-ea"/>
                <a:ea typeface="+mn-ea"/>
                <a:cs typeface="Times New Roman" panose="02020603050405020304" pitchFamily="18" charset="0"/>
              </a:rPr>
              <a:t>较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欧氏距离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假设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每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维度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之间</a:t>
            </a:r>
            <a:r>
              <a:rPr lang="zh-CN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重要性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相同</a:t>
            </a:r>
            <a:endParaRPr lang="en-US" altLang="zh-CN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0713" indent="-265113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实际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不同样本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不同维度上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权重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重要性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可以不一样。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8611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03919" y="228598"/>
            <a:ext cx="194766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 smtClean="0">
                <a:latin typeface="+mn-ea"/>
              </a:rPr>
              <a:t>10</a:t>
            </a:r>
            <a:r>
              <a:rPr lang="zh-CN" altLang="en-US" sz="2400" b="1" dirty="0" smtClean="0">
                <a:latin typeface="+mn-ea"/>
              </a:rPr>
              <a:t>、降维方法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1886" y="840716"/>
            <a:ext cx="11412186" cy="55399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PingFang SC"/>
              </a:rPr>
              <a:t>降维是一种</a:t>
            </a:r>
            <a:r>
              <a:rPr lang="zh-CN" altLang="en-US" sz="2000" b="1" dirty="0">
                <a:solidFill>
                  <a:srgbClr val="FF0000"/>
                </a:solidFill>
                <a:latin typeface="PingFang SC"/>
              </a:rPr>
              <a:t>减少数据特征数量</a:t>
            </a:r>
            <a:r>
              <a:rPr lang="zh-CN" altLang="en-US" sz="2000" b="1" dirty="0">
                <a:latin typeface="PingFang SC"/>
              </a:rPr>
              <a:t>的技术</a:t>
            </a:r>
            <a:r>
              <a:rPr lang="zh-CN" altLang="en-US" sz="2000" b="1" dirty="0" smtClean="0">
                <a:latin typeface="PingFang SC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目的是</a:t>
            </a:r>
            <a:r>
              <a:rPr lang="zh-CN" altLang="en-US" sz="2000" b="1" dirty="0" smtClean="0">
                <a:latin typeface="PingFang SC"/>
              </a:rPr>
              <a:t>降低</a:t>
            </a:r>
            <a:r>
              <a:rPr lang="zh-CN" altLang="en-US" sz="2000" b="1" dirty="0">
                <a:latin typeface="PingFang SC"/>
              </a:rPr>
              <a:t>计算复杂度、减小过拟合风险、提高模型性能，并使高维数据更易于可视化和</a:t>
            </a:r>
            <a:r>
              <a:rPr lang="zh-CN" altLang="en-US" sz="2000" b="1" dirty="0" smtClean="0">
                <a:latin typeface="PingFang SC"/>
              </a:rPr>
              <a:t>理解。</a:t>
            </a:r>
            <a:endParaRPr lang="en-US" altLang="zh-CN" sz="2000" b="1" dirty="0" smtClean="0">
              <a:latin typeface="PingFang SC"/>
            </a:endParaRPr>
          </a:p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分类</a:t>
            </a:r>
            <a:r>
              <a:rPr lang="zh-CN" altLang="en-US" sz="2000" b="1" dirty="0">
                <a:latin typeface="PingFang SC"/>
              </a:rPr>
              <a:t>：线性降维</a:t>
            </a:r>
            <a:r>
              <a:rPr lang="zh-CN" altLang="en-US" sz="2000" b="1" dirty="0" smtClean="0">
                <a:latin typeface="PingFang SC"/>
              </a:rPr>
              <a:t>方法、非线性</a:t>
            </a:r>
            <a:r>
              <a:rPr lang="zh-CN" altLang="en-US" sz="2000" b="1" dirty="0">
                <a:latin typeface="PingFang SC"/>
              </a:rPr>
              <a:t>降维</a:t>
            </a:r>
            <a:r>
              <a:rPr lang="zh-CN" altLang="en-US" sz="2000" b="1" dirty="0" smtClean="0">
                <a:latin typeface="PingFang SC"/>
              </a:rPr>
              <a:t>方法</a:t>
            </a:r>
            <a:endParaRPr lang="en-US" altLang="zh-CN" sz="2000" b="1" dirty="0" smtClean="0">
              <a:latin typeface="PingFang SC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PingFang SC"/>
              </a:rPr>
              <a:t>常用方法</a:t>
            </a:r>
            <a:endParaRPr lang="en-US" altLang="zh-CN" sz="2000" b="1" dirty="0" smtClean="0">
              <a:solidFill>
                <a:srgbClr val="FF0000"/>
              </a:solidFill>
              <a:latin typeface="PingFang SC"/>
            </a:endParaRPr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主成分分析（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Principal Component Analysis</a:t>
            </a:r>
            <a:r>
              <a:rPr lang="zh-CN" altLang="en-US" sz="2000" b="1" dirty="0" smtClean="0">
                <a:latin typeface="+mn-ea"/>
              </a:rPr>
              <a:t>）</a:t>
            </a:r>
            <a:endParaRPr lang="en-US" altLang="zh-CN" sz="2000" b="1" dirty="0" smtClean="0">
              <a:latin typeface="+mn-ea"/>
            </a:endParaRPr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线性</a:t>
            </a:r>
            <a:r>
              <a:rPr lang="zh-CN" altLang="en-US" sz="2000" b="1" dirty="0" smtClean="0"/>
              <a:t>判别分析（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LDA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Linear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discriminant analysis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因子分析（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Factor Analysis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/>
              <a:t>奇异值分解（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SVD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Singular Value Decomposition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核</a:t>
            </a:r>
            <a:r>
              <a:rPr lang="zh-CN" altLang="en-US" sz="2000" b="1" dirty="0" smtClean="0"/>
              <a:t>主成分分析（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CCA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 Component Analysis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多维尺度</a:t>
            </a:r>
            <a:r>
              <a:rPr lang="zh-CN" altLang="en-US" sz="2000" b="1" dirty="0" smtClean="0"/>
              <a:t>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MDS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Multidimensional Scaling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局部线性</a:t>
            </a:r>
            <a:r>
              <a:rPr lang="zh-CN" altLang="en-US" sz="2000" b="1" dirty="0" smtClean="0"/>
              <a:t>嵌入（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LLE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Locally Linear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  <a:r>
              <a:rPr lang="zh-CN" altLang="en-US" sz="2000" b="1" dirty="0" smtClean="0"/>
              <a:t>）</a:t>
            </a:r>
            <a:endParaRPr lang="en-US" altLang="zh-CN" sz="2000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en-US" altLang="zh-CN" sz="2000" b="1" dirty="0">
                <a:latin typeface="+mn-ea"/>
              </a:rPr>
              <a:t>t-</a:t>
            </a:r>
            <a:r>
              <a:rPr lang="zh-CN" altLang="en-US" sz="2000" b="1" dirty="0">
                <a:latin typeface="+mn-ea"/>
              </a:rPr>
              <a:t>分布随机邻域</a:t>
            </a:r>
            <a:r>
              <a:rPr lang="zh-CN" altLang="en-US" sz="2000" b="1" dirty="0" smtClean="0">
                <a:latin typeface="+mn-ea"/>
              </a:rPr>
              <a:t>嵌入（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t-SNE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t-distributed Stochastic Neighbor Embedding</a:t>
            </a:r>
            <a:r>
              <a:rPr lang="zh-CN" altLang="en-US" sz="2000" b="1" dirty="0" smtClean="0">
                <a:latin typeface="+mn-ea"/>
              </a:rPr>
              <a:t>）</a:t>
            </a:r>
            <a:endParaRPr lang="en-US" altLang="zh-CN" sz="2000" b="1" dirty="0" smtClean="0">
              <a:latin typeface="+mn-ea"/>
            </a:endParaRPr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自</a:t>
            </a:r>
            <a:r>
              <a:rPr lang="zh-CN" altLang="en-US" sz="2000" b="1" dirty="0" smtClean="0"/>
              <a:t>编码器</a:t>
            </a:r>
            <a:r>
              <a:rPr lang="zh-CN" altLang="en-US" b="1" dirty="0" smtClean="0"/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Autoencoder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  <a:p>
            <a:pPr marL="631825" indent="-26987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/>
              <a:t>独立成分</a:t>
            </a:r>
            <a:r>
              <a:rPr lang="zh-CN" altLang="en-US" sz="2000" b="1" dirty="0" smtClean="0"/>
              <a:t>分析（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ICA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Independent component analysis</a:t>
            </a:r>
            <a:r>
              <a:rPr lang="zh-CN" altLang="en-US" sz="2000" b="1" dirty="0" smtClean="0"/>
              <a:t>）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04932" y="1556792"/>
            <a:ext cx="4099140" cy="1846659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180975" indent="-180975">
              <a:lnSpc>
                <a:spcPct val="150000"/>
              </a:lnSpc>
              <a:buClr>
                <a:srgbClr val="FF0000"/>
              </a:buClr>
              <a:buSzPct val="10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各</a:t>
            </a:r>
            <a:r>
              <a:rPr lang="zh-CN" altLang="en-US" sz="2000" b="1" dirty="0">
                <a:solidFill>
                  <a:srgbClr val="0000FF"/>
                </a:solidFill>
                <a:latin typeface="PingFang SC"/>
              </a:rPr>
              <a:t>有优劣，适用于不同类型的数据和任务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，实际</a:t>
            </a:r>
            <a:r>
              <a:rPr lang="zh-CN" altLang="en-US" sz="2000" b="1" dirty="0">
                <a:solidFill>
                  <a:srgbClr val="0000FF"/>
                </a:solidFill>
                <a:latin typeface="PingFang SC"/>
              </a:rPr>
              <a:t>应用中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，需要</a:t>
            </a:r>
            <a:r>
              <a:rPr lang="zh-CN" altLang="en-US" sz="2000" b="1" dirty="0">
                <a:solidFill>
                  <a:srgbClr val="0000FF"/>
                </a:solidFill>
                <a:latin typeface="PingFang SC"/>
              </a:rPr>
              <a:t>结合数据的具体特征和任务要求，选择合适的降维</a:t>
            </a:r>
            <a:r>
              <a:rPr lang="zh-CN" altLang="en-US" sz="2000" b="1" dirty="0" smtClean="0">
                <a:solidFill>
                  <a:srgbClr val="0000FF"/>
                </a:solidFill>
                <a:latin typeface="PingFang SC"/>
              </a:rPr>
              <a:t>方法</a:t>
            </a:r>
            <a:r>
              <a:rPr lang="zh-CN" altLang="en-US" sz="2000" b="1" dirty="0">
                <a:solidFill>
                  <a:srgbClr val="0000FF"/>
                </a:solidFill>
                <a:latin typeface="PingFang SC"/>
              </a:rPr>
              <a:t>。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889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95361" y="908720"/>
            <a:ext cx="11249556" cy="3528392"/>
            <a:chOff x="595361" y="908720"/>
            <a:chExt cx="11249556" cy="352839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8496A42D-CAB1-4D02-8694-45036D2769BB}"/>
                    </a:ext>
                  </a:extLst>
                </p:cNvPr>
                <p:cNvSpPr/>
                <p:nvPr/>
              </p:nvSpPr>
              <p:spPr>
                <a:xfrm>
                  <a:off x="595361" y="908720"/>
                  <a:ext cx="11249556" cy="270452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实际应用中，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精确率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查准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召回率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查全</a:t>
                  </a:r>
                  <a:r>
                    <a:rPr lang="en-US" altLang="zh-CN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之间是</a:t>
                  </a:r>
                  <a:r>
                    <a:rPr lang="zh-CN" altLang="zh-CN" b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相互矛盾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endParaRPr lang="en-US" altLang="zh-CN" b="1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  <a:p>
                  <a:pPr marL="620713" indent="-257175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solidFill>
                        <a:srgbClr val="0000FF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如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：若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将所有样本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均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分类为正例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使得召回率</a:t>
                  </a:r>
                  <a:r>
                    <a:rPr lang="en-US" altLang="zh-CN" b="1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查全</a:t>
                  </a:r>
                  <a:r>
                    <a:rPr lang="en-US" altLang="zh-CN" b="1" dirty="0" smtClean="0">
                      <a:solidFill>
                        <a:schemeClr val="tx1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为</a:t>
                  </a:r>
                  <a:r>
                    <a:rPr lang="en-US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100</a:t>
                  </a:r>
                  <a:r>
                    <a:rPr lang="en-US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%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，但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精确</a:t>
                  </a:r>
                  <a:r>
                    <a:rPr lang="zh-CN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率极低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endParaRPr lang="en-US" altLang="zh-CN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  <a:p>
                  <a:pPr marL="620713" indent="-257175"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因此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为综合</a:t>
                  </a:r>
                  <a:r>
                    <a:rPr lang="zh-CN" altLang="zh-CN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考虑精确率和召回率，可采用</a:t>
                  </a:r>
                  <a:r>
                    <a:rPr lang="en-US" altLang="zh-CN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F1-score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。</a:t>
                  </a:r>
                  <a:r>
                    <a:rPr lang="zh-CN" altLang="en-US" b="1" dirty="0" smtClean="0"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（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综合</a:t>
                  </a:r>
                  <a:r>
                    <a:rPr lang="zh-CN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分类</a:t>
                  </a:r>
                  <a:r>
                    <a:rPr lang="zh-CN" altLang="zh-CN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率</a:t>
                  </a:r>
                  <a:r>
                    <a:rPr lang="zh-CN" altLang="en-US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endParaRPr lang="zh-CN" altLang="zh-CN" b="1" dirty="0">
                    <a:solidFill>
                      <a:schemeClr val="tx1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endParaRPr>
                </a:p>
                <a:p>
                  <a:pPr indent="266700" algn="just">
                    <a:lnSpc>
                      <a:spcPct val="150000"/>
                    </a:lnSpc>
                    <a:spcAft>
                      <a:spcPts val="0"/>
                    </a:spcAft>
                  </a:pPr>
                  <a:r>
                    <a:rPr lang="en-US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          </a:t>
                  </a:r>
                  <a:r>
                    <a:rPr lang="en-US" altLang="zh-CN" b="1" kern="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       </a:t>
                  </a:r>
                  <a:r>
                    <a:rPr lang="zh-CN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综合分类率（</a:t>
                  </a:r>
                  <a:r>
                    <a:rPr lang="en-US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F1-score</a:t>
                  </a:r>
                  <a:r>
                    <a:rPr lang="zh-CN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）</a:t>
                  </a:r>
                  <a:r>
                    <a:rPr lang="en-US" altLang="zh-CN" b="1" kern="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:</a:t>
                  </a:r>
                  <a:r>
                    <a:rPr lang="en-US" altLang="zh-CN" b="1" kern="0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ea typeface="楷体_GB2312"/>
                      <a:cs typeface="Times New Roman" panose="02020603050405020304" pitchFamily="18" charset="0"/>
                    </a:rPr>
                    <a:t>     </a:t>
                  </a:r>
                  <a14:m>
                    <m:oMath xmlns:m="http://schemas.openxmlformats.org/officeDocument/2006/math">
                      <m:f>
                        <m:fPr>
                          <m:ctrlPr>
                            <a:rPr lang="zh-CN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𝟐</m:t>
                          </m:r>
                        </m:num>
                        <m:den>
                          <m:f>
                            <m:fPr>
                              <m:ctrlPr>
                                <a:rPr lang="zh-CN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𝑷𝒓𝒆𝒄𝒊𝒔𝒊𝒐𝒏</m:t>
                              </m:r>
                            </m:den>
                          </m:f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altLang="zh-CN" b="1" i="1" kern="1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等线" panose="02010600030101010101" pitchFamily="2" charset="-122"/>
                                  <a:cs typeface="Times New Roman" panose="02020603050405020304" pitchFamily="18" charset="0"/>
                                </a:rPr>
                                <m:t>𝑹𝒆𝒄𝒂𝒍𝒍</m:t>
                              </m:r>
                            </m:den>
                          </m:f>
                        </m:den>
                      </m:f>
                      <m:r>
                        <a:rPr lang="en-US" altLang="zh-CN" b="1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b="1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𝟐</m:t>
                      </m:r>
                      <m:r>
                        <a:rPr lang="en-US" altLang="zh-CN" b="1" i="1" kern="10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lang="zh-CN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𝑷𝒓𝒆𝒄𝒊𝒔𝒊𝒐𝒏</m:t>
                          </m:r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×</m:t>
                          </m:r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𝑹𝒆𝒄𝒂𝒍𝒍</m:t>
                          </m:r>
                        </m:num>
                        <m:den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𝑷𝒓𝒆𝒄𝒊𝒔𝒊𝒐𝒏</m:t>
                          </m:r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+</m:t>
                          </m:r>
                          <m:r>
                            <a:rPr lang="en-US" altLang="zh-CN" b="1" i="1" kern="1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𝑹𝒆𝒄𝒂𝒍𝒍</m:t>
                          </m:r>
                        </m:den>
                      </m:f>
                    </m:oMath>
                  </a14:m>
                  <a:endParaRPr lang="zh-CN" altLang="zh-CN" b="1" kern="100" dirty="0">
                    <a:solidFill>
                      <a:schemeClr val="tx1"/>
                    </a:solidFill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" name="矩形 1">
                  <a:extLst>
                    <a:ext uri="{FF2B5EF4-FFF2-40B4-BE49-F238E27FC236}">
                      <a16:creationId xmlns:a16="http://schemas.microsoft.com/office/drawing/2014/main" id="{8496A42D-CAB1-4D02-8694-45036D2769B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361" y="908720"/>
                  <a:ext cx="11249556" cy="2704523"/>
                </a:xfrm>
                <a:prstGeom prst="rect">
                  <a:avLst/>
                </a:prstGeom>
                <a:blipFill>
                  <a:blip r:embed="rId2"/>
                  <a:stretch>
                    <a:fillRect l="-1247" r="-130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7864" y="3789040"/>
              <a:ext cx="3558576" cy="64807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8496A42D-CAB1-4D02-8694-45036D2769BB}"/>
              </a:ext>
            </a:extLst>
          </p:cNvPr>
          <p:cNvSpPr/>
          <p:nvPr/>
        </p:nvSpPr>
        <p:spPr>
          <a:xfrm>
            <a:off x="595361" y="4856926"/>
            <a:ext cx="11249556" cy="876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lnSpc>
                <a:spcPts val="36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F1-score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是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精确率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和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召回率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调和平均数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，在</a:t>
            </a:r>
            <a:r>
              <a:rPr lang="zh-CN" altLang="zh-CN" b="1" u="wavyDbl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尽可能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提高精确率和召回率同时，</a:t>
            </a:r>
            <a:r>
              <a:rPr lang="zh-CN" altLang="zh-CN" b="1" u="wavyDbl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也希望</a:t>
            </a:r>
            <a:r>
              <a:rPr lang="zh-CN" altLang="zh-CN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两者之间的差异</a:t>
            </a:r>
            <a:r>
              <a:rPr lang="zh-CN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尽可能小</a:t>
            </a:r>
            <a:r>
              <a:rPr lang="zh-CN" altLang="zh-CN" b="1" dirty="0">
                <a:solidFill>
                  <a:schemeClr val="tx1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1660" y="251356"/>
            <a:ext cx="61068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fr-FR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主成分分析</a:t>
            </a:r>
            <a:r>
              <a:rPr lang="zh-CN" altLang="fr-FR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fr-FR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principal </a:t>
            </a:r>
            <a:r>
              <a:rPr lang="fr-FR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analysis</a:t>
            </a:r>
            <a:r>
              <a:rPr lang="zh-CN" altLang="fr-F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53654" y="814734"/>
            <a:ext cx="11574993" cy="5052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一</a:t>
            </a:r>
            <a:r>
              <a:rPr lang="zh-CN" altLang="en-US" sz="2000" b="1" dirty="0" smtClean="0">
                <a:latin typeface="+mn-ea"/>
                <a:ea typeface="+mn-ea"/>
              </a:rPr>
              <a:t>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降维</a:t>
            </a:r>
            <a:r>
              <a:rPr lang="zh-CN" altLang="en-US" sz="2000" b="1" dirty="0">
                <a:latin typeface="+mn-ea"/>
                <a:ea typeface="+mn-ea"/>
              </a:rPr>
              <a:t>方法，在将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高维</a:t>
            </a:r>
            <a:r>
              <a:rPr lang="zh-CN" altLang="en-US" sz="2000" b="1" dirty="0">
                <a:latin typeface="+mn-ea"/>
                <a:ea typeface="+mn-ea"/>
              </a:rPr>
              <a:t>数</a:t>
            </a:r>
            <a:r>
              <a:rPr lang="zh-CN" altLang="en-US" sz="2000" b="1" dirty="0" smtClean="0">
                <a:latin typeface="+mn-ea"/>
                <a:ea typeface="+mn-ea"/>
              </a:rPr>
              <a:t>据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变换为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低维</a:t>
            </a:r>
            <a:r>
              <a:rPr lang="zh-CN" altLang="en-US" sz="2000" b="1" dirty="0">
                <a:latin typeface="+mn-ea"/>
                <a:ea typeface="+mn-ea"/>
              </a:rPr>
              <a:t>数据的同时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尽可能多的保留原始数据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的信息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latin typeface="+mn-ea"/>
                <a:ea typeface="+mn-ea"/>
              </a:rPr>
              <a:t>       （</a:t>
            </a:r>
            <a:r>
              <a:rPr lang="zh-CN" altLang="en-US" sz="2000" b="1" dirty="0">
                <a:latin typeface="+mn-ea"/>
                <a:ea typeface="+mn-ea"/>
              </a:rPr>
              <a:t>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b="1" dirty="0">
                <a:latin typeface="+mn-ea"/>
                <a:ea typeface="+mn-ea"/>
              </a:rPr>
              <a:t>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高维</a:t>
            </a:r>
            <a:r>
              <a:rPr lang="zh-CN" altLang="en-US" sz="2000" b="1" dirty="0">
                <a:latin typeface="+mn-ea"/>
                <a:ea typeface="+mn-ea"/>
              </a:rPr>
              <a:t>空间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变换到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低维</a:t>
            </a:r>
            <a:r>
              <a:rPr lang="zh-CN" altLang="en-US" sz="2000" b="1" dirty="0" smtClean="0">
                <a:latin typeface="+mn-ea"/>
                <a:ea typeface="+mn-ea"/>
              </a:rPr>
              <a:t>空间；监督学习方法）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271463" indent="-271463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原因</a:t>
            </a:r>
            <a:r>
              <a:rPr lang="zh-CN" altLang="en-US" sz="2000" b="1" dirty="0" smtClean="0">
                <a:latin typeface="+mn-ea"/>
                <a:ea typeface="+mn-ea"/>
              </a:rPr>
              <a:t>：机器学习中，对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高维数据</a:t>
            </a:r>
            <a:r>
              <a:rPr lang="zh-CN" altLang="en-US" sz="2000" b="1" dirty="0" smtClean="0">
                <a:latin typeface="+mn-ea"/>
                <a:ea typeface="+mn-ea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降维</a:t>
            </a:r>
            <a:r>
              <a:rPr lang="zh-CN" altLang="en-US" sz="2000" b="1" dirty="0" smtClean="0">
                <a:latin typeface="+mn-ea"/>
                <a:ea typeface="+mn-ea"/>
              </a:rPr>
              <a:t>，是希望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找到一个合适的低维空间</a:t>
            </a:r>
            <a:r>
              <a:rPr lang="zh-CN" altLang="en-US" sz="2000" b="1" dirty="0" smtClean="0">
                <a:latin typeface="+mn-ea"/>
                <a:ea typeface="+mn-ea"/>
              </a:rPr>
              <a:t>，在此低维空间中学习，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solidFill>
                  <a:srgbClr val="333333"/>
                </a:solidFill>
                <a:latin typeface="+mn-ea"/>
                <a:ea typeface="+mn-ea"/>
              </a:rPr>
              <a:t>        </a:t>
            </a:r>
            <a:r>
              <a:rPr lang="zh-CN" altLang="en-US" sz="2000" b="1" dirty="0" smtClean="0">
                <a:latin typeface="+mn-ea"/>
                <a:ea typeface="+mn-ea"/>
              </a:rPr>
              <a:t>能获得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比原始高维空间</a:t>
            </a:r>
            <a:r>
              <a:rPr lang="zh-CN" altLang="en-US" sz="2000" b="1" u="wavyDbl" dirty="0" smtClean="0">
                <a:latin typeface="+mn-ea"/>
                <a:ea typeface="+mn-ea"/>
              </a:rPr>
              <a:t>更好的性能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71463" indent="-271463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原理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正交变换</a:t>
            </a:r>
            <a:r>
              <a:rPr lang="zh-CN" altLang="en-US" sz="2000" b="1" dirty="0" smtClean="0">
                <a:latin typeface="+mn-ea"/>
                <a:ea typeface="+mn-ea"/>
              </a:rPr>
              <a:t>，将</a:t>
            </a:r>
            <a:r>
              <a:rPr lang="zh-CN" altLang="en-US" sz="2000" b="1" dirty="0">
                <a:latin typeface="+mn-ea"/>
                <a:ea typeface="+mn-ea"/>
              </a:rPr>
              <a:t>一组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可能线性相关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变量，转换</a:t>
            </a:r>
            <a:r>
              <a:rPr lang="zh-CN" altLang="en-US" sz="2000" b="1" dirty="0">
                <a:latin typeface="+mn-ea"/>
                <a:ea typeface="+mn-ea"/>
              </a:rPr>
              <a:t>为一组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不相关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变量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主成分</a:t>
            </a:r>
            <a:r>
              <a:rPr lang="zh-CN" altLang="en-US" sz="2000" b="1" dirty="0" smtClean="0">
                <a:latin typeface="+mn-ea"/>
                <a:ea typeface="+mn-ea"/>
              </a:rPr>
              <a:t>‌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。  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(</a:t>
            </a:r>
            <a:r>
              <a:rPr lang="zh-CN" altLang="en-US" sz="2000" b="1" dirty="0" smtClean="0">
                <a:latin typeface="+mn-ea"/>
                <a:ea typeface="+mn-ea"/>
              </a:rPr>
              <a:t>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主成分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代替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b="1" dirty="0" smtClean="0">
                <a:latin typeface="+mn-ea"/>
                <a:ea typeface="+mn-ea"/>
              </a:rPr>
              <a:t>，复杂问题简单化，化繁为简，易于计算</a:t>
            </a:r>
            <a:r>
              <a:rPr lang="en-US" altLang="zh-CN" sz="2000" b="1" dirty="0" smtClean="0">
                <a:latin typeface="+mn-ea"/>
                <a:ea typeface="+mn-ea"/>
              </a:rPr>
              <a:t>…)</a:t>
            </a:r>
          </a:p>
          <a:p>
            <a:pPr marL="1343025" indent="-269875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latin typeface="+mn-ea"/>
                <a:ea typeface="+mn-ea"/>
              </a:rPr>
              <a:t>主成分是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原始数据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线性组合</a:t>
            </a:r>
            <a:r>
              <a:rPr lang="zh-CN" altLang="en-US" sz="1800" b="1" dirty="0">
                <a:latin typeface="+mn-ea"/>
                <a:ea typeface="+mn-ea"/>
              </a:rPr>
              <a:t>，其</a:t>
            </a:r>
            <a:r>
              <a:rPr lang="zh-CN" altLang="en-US" sz="1800" b="1" dirty="0" smtClean="0">
                <a:latin typeface="+mn-ea"/>
                <a:ea typeface="+mn-ea"/>
              </a:rPr>
              <a:t>数量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小于</a:t>
            </a:r>
            <a:r>
              <a:rPr lang="zh-CN" altLang="en-US" sz="1800" b="1" dirty="0" smtClean="0">
                <a:latin typeface="+mn-ea"/>
                <a:ea typeface="+mn-ea"/>
              </a:rPr>
              <a:t>原始数据的个数。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343025" indent="-269875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通过正交变换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将</a:t>
            </a:r>
            <a:r>
              <a:rPr lang="zh-CN" altLang="en-US" sz="1800" b="1" dirty="0">
                <a:latin typeface="+mn-ea"/>
                <a:ea typeface="+mn-ea"/>
              </a:rPr>
              <a:t>原始数据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投影到</a:t>
            </a:r>
            <a:r>
              <a:rPr lang="zh-CN" altLang="en-US" sz="1800" b="1" dirty="0">
                <a:latin typeface="+mn-ea"/>
                <a:ea typeface="+mn-ea"/>
              </a:rPr>
              <a:t>一个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新坐标系</a:t>
            </a:r>
            <a:r>
              <a:rPr lang="zh-CN" altLang="en-US" sz="1800" b="1" dirty="0" smtClean="0">
                <a:latin typeface="+mn-ea"/>
                <a:ea typeface="+mn-ea"/>
              </a:rPr>
              <a:t>中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u="wavyDbl" dirty="0">
                <a:latin typeface="+mn-ea"/>
                <a:ea typeface="+mn-ea"/>
              </a:rPr>
              <a:t>每个主成分对应一个坐标轴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表示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原始数据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中多个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变量</a:t>
            </a:r>
            <a:r>
              <a:rPr lang="zh-CN" altLang="en-US" sz="1800" b="1" dirty="0" smtClean="0">
                <a:latin typeface="+mn-ea"/>
                <a:ea typeface="+mn-ea"/>
              </a:rPr>
              <a:t>，通过</a:t>
            </a:r>
            <a:r>
              <a:rPr lang="zh-CN" altLang="en-US" sz="1800" b="1" dirty="0">
                <a:latin typeface="+mn-ea"/>
                <a:ea typeface="+mn-ea"/>
              </a:rPr>
              <a:t>某种变换</a:t>
            </a:r>
            <a:r>
              <a:rPr lang="zh-CN" altLang="en-US" sz="1800" b="1" dirty="0" smtClean="0">
                <a:latin typeface="+mn-ea"/>
                <a:ea typeface="+mn-ea"/>
              </a:rPr>
              <a:t>得到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新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变量</a:t>
            </a:r>
            <a:r>
              <a:rPr lang="zh-CN" altLang="en-US" sz="1800" b="1" dirty="0">
                <a:latin typeface="+mn-ea"/>
                <a:ea typeface="+mn-ea"/>
              </a:rPr>
              <a:t>的变化范围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1343025" indent="-2698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第一主成分</a:t>
            </a:r>
            <a:r>
              <a:rPr lang="zh-CN" altLang="en-US" sz="1800" b="1" dirty="0">
                <a:latin typeface="+mn-ea"/>
                <a:ea typeface="+mn-ea"/>
              </a:rPr>
              <a:t>具有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最大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方差</a:t>
            </a:r>
            <a:r>
              <a:rPr lang="zh-CN" altLang="en-US" sz="1800" b="1" dirty="0">
                <a:latin typeface="+mn-ea"/>
                <a:ea typeface="+mn-ea"/>
              </a:rPr>
              <a:t>或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变异数</a:t>
            </a:r>
            <a:r>
              <a:rPr lang="zh-CN" altLang="en-US" sz="1800" b="1" dirty="0" smtClean="0">
                <a:latin typeface="+mn-ea"/>
                <a:ea typeface="+mn-ea"/>
              </a:rPr>
              <a:t>，可更多呈现原始数据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latin typeface="+mn-ea"/>
                <a:ea typeface="+mn-ea"/>
              </a:rPr>
              <a:t>差异。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后续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每个主成分</a:t>
            </a:r>
            <a:r>
              <a:rPr lang="zh-CN" altLang="en-US" sz="1800" b="1" u="wavyDbl" dirty="0">
                <a:latin typeface="+mn-ea"/>
                <a:ea typeface="+mn-ea"/>
              </a:rPr>
              <a:t>都与前面的主成分正交</a:t>
            </a:r>
            <a:r>
              <a:rPr lang="zh-CN" altLang="en-US" sz="1800" b="1" dirty="0" smtClean="0">
                <a:latin typeface="+mn-ea"/>
                <a:ea typeface="+mn-ea"/>
              </a:rPr>
              <a:t>，且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具有仅次于</a:t>
            </a:r>
            <a:r>
              <a:rPr lang="zh-CN" altLang="en-US" sz="1800" b="1" dirty="0">
                <a:latin typeface="+mn-ea"/>
                <a:ea typeface="+mn-ea"/>
              </a:rPr>
              <a:t>前一主成分的最大方差</a:t>
            </a:r>
            <a:r>
              <a:rPr lang="zh-CN" altLang="en-US" sz="1800" b="1" dirty="0" smtClean="0">
                <a:latin typeface="+mn-ea"/>
                <a:ea typeface="+mn-ea"/>
              </a:rPr>
              <a:t>‌。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主成分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按方差由大到小</a:t>
            </a:r>
            <a:r>
              <a:rPr lang="zh-CN" altLang="en-US" sz="1800" b="1" dirty="0" smtClean="0">
                <a:latin typeface="+mn-ea"/>
                <a:ea typeface="+mn-ea"/>
              </a:rPr>
              <a:t>排序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15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559496" y="2573399"/>
            <a:ext cx="3944076" cy="2142254"/>
            <a:chOff x="107504" y="2962227"/>
            <a:chExt cx="3944076" cy="2142254"/>
          </a:xfrm>
        </p:grpSpPr>
        <p:sp>
          <p:nvSpPr>
            <p:cNvPr id="6" name="圆角矩形标注 5"/>
            <p:cNvSpPr/>
            <p:nvPr/>
          </p:nvSpPr>
          <p:spPr bwMode="auto">
            <a:xfrm>
              <a:off x="107504" y="4509120"/>
              <a:ext cx="3944076" cy="595361"/>
            </a:xfrm>
            <a:prstGeom prst="wedgeRoundRectCallout">
              <a:avLst>
                <a:gd name="adj1" fmla="val -11962"/>
                <a:gd name="adj2" fmla="val -76948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92075" indent="-92075" eaLnBrk="1" hangingPunct="1">
                <a:buFont typeface="Arial" panose="020B0604020202020204" pitchFamily="34" charset="0"/>
                <a:buChar char="•"/>
              </a:pP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表示</a:t>
              </a:r>
              <a:r>
                <a:rPr lang="zh-CN" altLang="en-US" sz="1800" b="1" dirty="0">
                  <a:latin typeface="+mn-ea"/>
                  <a:ea typeface="+mn-ea"/>
                </a:rPr>
                <a:t>：百万级像素点</a:t>
              </a:r>
              <a:endParaRPr lang="en-US" altLang="zh-CN" sz="1800" b="1" dirty="0">
                <a:latin typeface="+mn-ea"/>
                <a:ea typeface="+mn-ea"/>
              </a:endParaRPr>
            </a:p>
            <a:p>
              <a:pPr marL="92075" indent="-92075" eaLnBrk="1" hangingPunct="1">
                <a:buFont typeface="Arial" panose="020B0604020202020204" pitchFamily="34" charset="0"/>
                <a:buChar char="•"/>
              </a:pP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认知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：提取主要</a:t>
              </a:r>
              <a:r>
                <a:rPr lang="zh-CN" altLang="en-US" sz="1800" b="1" dirty="0">
                  <a:latin typeface="+mn-ea"/>
                  <a:ea typeface="+mn-ea"/>
                </a:rPr>
                <a:t>特征，减少</a:t>
              </a:r>
              <a:r>
                <a:rPr lang="zh-CN" altLang="en-US" sz="1800" b="1" dirty="0" smtClean="0">
                  <a:latin typeface="+mn-ea"/>
                  <a:ea typeface="+mn-ea"/>
                </a:rPr>
                <a:t>数据维度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5656" y="2962227"/>
              <a:ext cx="1080120" cy="1299968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672064" y="1414688"/>
            <a:ext cx="4032449" cy="3888432"/>
            <a:chOff x="7392143" y="1412775"/>
            <a:chExt cx="4032449" cy="3888432"/>
          </a:xfrm>
        </p:grpSpPr>
        <p:pic>
          <p:nvPicPr>
            <p:cNvPr id="9" name="20221209_225053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5"/>
            <a:stretch>
              <a:fillRect/>
            </a:stretch>
          </p:blipFill>
          <p:spPr>
            <a:xfrm>
              <a:off x="7392143" y="1984020"/>
              <a:ext cx="3924917" cy="3317187"/>
            </a:xfrm>
            <a:prstGeom prst="rect">
              <a:avLst/>
            </a:prstGeom>
          </p:spPr>
        </p:pic>
        <p:sp>
          <p:nvSpPr>
            <p:cNvPr id="10" name="圆角矩形标注 9"/>
            <p:cNvSpPr/>
            <p:nvPr/>
          </p:nvSpPr>
          <p:spPr bwMode="auto">
            <a:xfrm>
              <a:off x="10272464" y="1412775"/>
              <a:ext cx="1152128" cy="360041"/>
            </a:xfrm>
            <a:prstGeom prst="wedgeRoundRectCallout">
              <a:avLst>
                <a:gd name="adj1" fmla="val -32500"/>
                <a:gd name="adj2" fmla="val 93096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92075" indent="-92075" eaLnBrk="1" hangingPunct="1">
                <a:buFont typeface="Arial" panose="020B0604020202020204" pitchFamily="34" charset="0"/>
                <a:buChar char="•"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识别过程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380310" y="802620"/>
            <a:ext cx="5643681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8775" indent="-358775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化繁为简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717550" indent="-266700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用</a:t>
            </a:r>
            <a:r>
              <a:rPr lang="zh-CN" altLang="en-US" sz="2000" b="1" dirty="0">
                <a:latin typeface="+mn-ea"/>
              </a:rPr>
              <a:t>主成分代替原始数据，复杂问题简单化，化繁为简，易于计算</a:t>
            </a:r>
            <a:r>
              <a:rPr lang="en-US" altLang="zh-CN" sz="2000" b="1" dirty="0" smtClean="0">
                <a:latin typeface="+mn-ea"/>
              </a:rPr>
              <a:t>…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87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 bwMode="auto">
          <a:xfrm>
            <a:off x="380311" y="836712"/>
            <a:ext cx="6336704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结构保持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642937" indent="-285750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高维数据降维后，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应保持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cs typeface="Times New Roman" panose="02020603050405020304" pitchFamily="18" charset="0"/>
              </a:rPr>
              <a:t>原始数据的固有结构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895350" indent="-182563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66FF"/>
                </a:solidFill>
                <a:latin typeface="+mn-ea"/>
                <a:cs typeface="Times New Roman" panose="02020603050405020304" pitchFamily="18" charset="0"/>
              </a:rPr>
              <a:t>图像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数据结构：视觉对象区域构成的空间分布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895350" indent="-182563">
              <a:lnSpc>
                <a:spcPts val="3200"/>
              </a:lnSpc>
              <a:spcBef>
                <a:spcPct val="0"/>
              </a:spcBef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66FF"/>
                </a:solidFill>
                <a:latin typeface="+mn-ea"/>
                <a:cs typeface="Times New Roman" panose="02020603050405020304" pitchFamily="18" charset="0"/>
              </a:rPr>
              <a:t>文本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数据结构：单词之间的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共现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相似或不相似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736" y="2924944"/>
            <a:ext cx="7606861" cy="2808312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398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80311" y="836712"/>
            <a:ext cx="10298692" cy="1863844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数学模型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协方差矩阵的特征值</a:t>
            </a:r>
            <a:r>
              <a:rPr lang="zh-CN" altLang="en-US" sz="2000" b="1" dirty="0" smtClean="0">
                <a:latin typeface="+mn-ea"/>
                <a:ea typeface="+mn-ea"/>
              </a:rPr>
              <a:t>分解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首先</a:t>
            </a:r>
            <a:r>
              <a:rPr lang="zh-CN" altLang="en-US" sz="2000" b="1" dirty="0"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原始数据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协方差矩阵</a:t>
            </a:r>
            <a:r>
              <a:rPr lang="zh-CN" altLang="en-US" sz="2000" b="1" dirty="0">
                <a:latin typeface="+mn-ea"/>
                <a:ea typeface="+mn-ea"/>
              </a:rPr>
              <a:t>，然后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对其特征值进行分解</a:t>
            </a:r>
            <a:r>
              <a:rPr lang="zh-CN" altLang="en-US" sz="2000" b="1" dirty="0">
                <a:latin typeface="+mn-ea"/>
                <a:ea typeface="+mn-ea"/>
              </a:rPr>
              <a:t>，得到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特征向量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特征值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特征向量</a:t>
            </a:r>
            <a:r>
              <a:rPr lang="zh-CN" altLang="en-US" sz="2000" b="1" dirty="0">
                <a:latin typeface="+mn-ea"/>
                <a:ea typeface="+mn-ea"/>
              </a:rPr>
              <a:t>代表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主成分的方向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特征值</a:t>
            </a:r>
            <a:r>
              <a:rPr lang="zh-CN" altLang="en-US" sz="2000" b="1" dirty="0">
                <a:latin typeface="+mn-ea"/>
                <a:ea typeface="+mn-ea"/>
              </a:rPr>
              <a:t>表示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每个主成分的方差大小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选择</a:t>
            </a:r>
            <a:r>
              <a:rPr lang="zh-CN" altLang="en-US" sz="2000" b="1" dirty="0">
                <a:latin typeface="+mn-ea"/>
                <a:ea typeface="+mn-ea"/>
              </a:rPr>
              <a:t>前几个特征值较大的特征向量</a:t>
            </a:r>
            <a:r>
              <a:rPr lang="zh-CN" altLang="en-US" sz="2000" b="1" dirty="0" smtClean="0">
                <a:latin typeface="+mn-ea"/>
                <a:ea typeface="+mn-ea"/>
              </a:rPr>
              <a:t>，构建</a:t>
            </a:r>
            <a:r>
              <a:rPr lang="zh-CN" altLang="en-US" sz="2000" b="1" dirty="0">
                <a:latin typeface="+mn-ea"/>
                <a:ea typeface="+mn-ea"/>
              </a:rPr>
              <a:t>新的特征空间，实现数据的降维</a:t>
            </a:r>
            <a:r>
              <a:rPr lang="zh-CN" altLang="en-US" sz="2000" b="1" dirty="0" smtClean="0">
                <a:latin typeface="+mn-ea"/>
                <a:ea typeface="+mn-ea"/>
              </a:rPr>
              <a:t>‌。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21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380311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03919" y="885327"/>
                <a:ext cx="11400153" cy="523220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⑴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数据中心化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‌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：对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原始数据进行中心化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处理（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将坐标原点放到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arial" panose="020B0604020202020204" pitchFamily="34" charset="0"/>
                  </a:rPr>
                  <a:t>数据集的质心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）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5838" indent="-263525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减去每个方向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维度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\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均值，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使数据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均值归零。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预处理、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标准化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、消除平均值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)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⑵、‌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计算协方差矩阵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‌：协方差矩阵反映了数据之间的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线性关系（不同维度）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5838" indent="-263525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计算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中心化以后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数据的协方差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矩阵，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可了解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数据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各个特征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之间的相关性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⑶、‌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特征值分解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‌：对协方差矩阵进行特征值分解，得到特征值和特征向量。（特征向量矩阵）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5838" indent="-263525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特征值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表示协方差矩阵中特征的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方差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代表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了数据的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主要变化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方向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即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主成分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⑷、‌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选择主成分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</a:rPr>
                  <a:t>‌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：主成分</a:t>
                </a:r>
                <a:r>
                  <a:rPr lang="zh-CN" altLang="en-US" sz="2000" b="1" dirty="0" smtClean="0"/>
                  <a:t>按方差由大</a:t>
                </a:r>
                <a:r>
                  <a:rPr lang="zh-CN" altLang="en-US" sz="2000" b="1" dirty="0"/>
                  <a:t>到小</a:t>
                </a:r>
                <a:r>
                  <a:rPr lang="zh-CN" altLang="en-US" sz="2000" b="1" dirty="0" smtClean="0"/>
                  <a:t>排列，</a:t>
                </a:r>
                <a:r>
                  <a:rPr lang="zh-CN" altLang="en-US" sz="2000" b="1" dirty="0"/>
                  <a:t>第一</a:t>
                </a:r>
                <a:r>
                  <a:rPr lang="zh-CN" altLang="en-US" sz="2000" b="1" dirty="0" smtClean="0"/>
                  <a:t>主成分方差</a:t>
                </a:r>
                <a:r>
                  <a:rPr lang="zh-CN" altLang="en-US" sz="2000" b="1" dirty="0"/>
                  <a:t>最大</a:t>
                </a:r>
                <a:r>
                  <a:rPr lang="zh-CN" altLang="en-US" sz="2000" b="1" dirty="0" smtClean="0"/>
                  <a:t>，后续主成分的方差依次减小，</a:t>
                </a:r>
                <a:endParaRPr lang="en-US" altLang="zh-CN" sz="2000" b="1" dirty="0" smtClean="0"/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/>
                  <a:t> </a:t>
                </a:r>
                <a:r>
                  <a:rPr lang="en-US" altLang="zh-CN" sz="2000" b="1" dirty="0" smtClean="0"/>
                  <a:t>                    </a:t>
                </a:r>
                <a:r>
                  <a:rPr lang="en-US" altLang="zh-CN" b="1" dirty="0" smtClean="0"/>
                  <a:t>  </a:t>
                </a:r>
                <a:r>
                  <a:rPr lang="zh-CN" altLang="en-US" sz="2000" b="1" dirty="0" smtClean="0"/>
                  <a:t>且</a:t>
                </a:r>
                <a:r>
                  <a:rPr lang="zh-CN" altLang="en-US" sz="2000" b="1" dirty="0"/>
                  <a:t>各主成分之间互不相关。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2663" indent="-26035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根据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特征值的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大小对特征向量排序，选择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个特征向量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作为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主成分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。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zh-CN" altLang="en-US" sz="1800" b="1" i="1">
                        <a:solidFill>
                          <a:srgbClr val="333333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保留新变量</a:t>
                </a:r>
                <a:r>
                  <a:rPr lang="en-US" altLang="zh-CN" sz="1800" b="1" dirty="0" smtClean="0">
                    <a:latin typeface="+mn-ea"/>
                  </a:rPr>
                  <a:t>/</a:t>
                </a:r>
                <a:r>
                  <a:rPr lang="zh-CN" altLang="en-US" sz="1800" b="1" dirty="0" smtClean="0">
                    <a:latin typeface="+mn-ea"/>
                  </a:rPr>
                  <a:t>主成分的</a:t>
                </a:r>
                <a:r>
                  <a:rPr lang="zh-CN" altLang="en-US" sz="1800" b="1" dirty="0">
                    <a:latin typeface="+mn-ea"/>
                  </a:rPr>
                  <a:t>数量</a:t>
                </a:r>
                <a:r>
                  <a:rPr lang="en-US" altLang="zh-CN" sz="1800" b="1" dirty="0" smtClean="0">
                    <a:solidFill>
                      <a:srgbClr val="333333"/>
                    </a:solidFill>
                    <a:latin typeface="+mn-ea"/>
                  </a:rPr>
                  <a:t>)</a:t>
                </a:r>
              </a:p>
              <a:p>
                <a:pPr marL="985838" indent="-263525">
                  <a:lnSpc>
                    <a:spcPts val="30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这些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对应的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特征值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，表示了数据中的方差。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⑸、‌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映射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重构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数据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</a:rPr>
                  <a:t>‌：将原始数据投影到主成分上，得到降维后的数据。</a:t>
                </a:r>
                <a:endParaRPr lang="en-US" altLang="zh-CN" sz="1800" b="1" dirty="0" smtClean="0">
                  <a:solidFill>
                    <a:srgbClr val="333333"/>
                  </a:solidFill>
                  <a:latin typeface="+mn-ea"/>
                </a:endParaRPr>
              </a:p>
              <a:p>
                <a:pPr marL="985838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降维后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333333"/>
                    </a:solidFill>
                    <a:latin typeface="+mn-ea"/>
                  </a:rPr>
                  <a:t>数据，在</a:t>
                </a:r>
                <a:r>
                  <a:rPr lang="zh-CN" altLang="en-US" sz="1800" b="1" dirty="0">
                    <a:solidFill>
                      <a:srgbClr val="333333"/>
                    </a:solidFill>
                    <a:latin typeface="+mn-ea"/>
                  </a:rPr>
                  <a:t>主成分方向上的方差最大。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19" y="885327"/>
                <a:ext cx="11400153" cy="5232202"/>
              </a:xfrm>
              <a:prstGeom prst="rect">
                <a:avLst/>
              </a:prstGeom>
              <a:blipFill>
                <a:blip r:embed="rId2"/>
                <a:stretch>
                  <a:fillRect l="-1337" t="-1048" r="-481" b="-5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/>
          <p:cNvSpPr txBox="1"/>
          <p:nvPr/>
        </p:nvSpPr>
        <p:spPr>
          <a:xfrm>
            <a:off x="403919" y="228598"/>
            <a:ext cx="13684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算法步骤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02169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1886" y="261109"/>
            <a:ext cx="9880577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333333"/>
                </a:solidFill>
                <a:latin typeface="+mn-ea"/>
              </a:rPr>
              <a:t>通过</a:t>
            </a:r>
            <a:r>
              <a:rPr lang="en-US" altLang="zh-CN" sz="24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</a:rPr>
              <a:t>，</a:t>
            </a:r>
            <a:r>
              <a:rPr lang="zh-CN" altLang="en-US" sz="2400" b="1" dirty="0" smtClean="0">
                <a:solidFill>
                  <a:srgbClr val="333333"/>
                </a:solidFill>
                <a:latin typeface="+mn-ea"/>
              </a:rPr>
              <a:t>可以：</a:t>
            </a:r>
            <a:endParaRPr lang="en-US" altLang="zh-CN" sz="1800" b="1" dirty="0" smtClean="0">
              <a:solidFill>
                <a:srgbClr val="333333"/>
              </a:solidFill>
              <a:latin typeface="+mn-ea"/>
            </a:endParaRPr>
          </a:p>
          <a:p>
            <a:pPr marL="625475" indent="-26511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</a:rPr>
              <a:t>得到</a:t>
            </a:r>
            <a:r>
              <a:rPr lang="zh-CN" altLang="en-US" sz="1800" b="1" dirty="0">
                <a:solidFill>
                  <a:srgbClr val="0066FF"/>
                </a:solidFill>
                <a:latin typeface="+mn-ea"/>
              </a:rPr>
              <a:t>数据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主要结构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信息</a:t>
            </a:r>
            <a:r>
              <a:rPr lang="zh-CN" altLang="en-US" sz="1800" b="1" dirty="0" smtClean="0">
                <a:latin typeface="+mn-ea"/>
              </a:rPr>
              <a:t>（主成分）</a:t>
            </a:r>
            <a:endParaRPr lang="en-US" altLang="zh-CN" sz="1800" b="1" dirty="0" smtClean="0">
              <a:latin typeface="+mn-ea"/>
            </a:endParaRPr>
          </a:p>
          <a:p>
            <a:pPr marL="625475" indent="-26511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降维的同时，能够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保留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</a:rPr>
              <a:t>原始数据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较多信息量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，便于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后续数据分析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和可视化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。（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信息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损失少）</a:t>
            </a:r>
            <a:endParaRPr lang="en-US" altLang="zh-CN" sz="1800" b="1" dirty="0" smtClean="0">
              <a:solidFill>
                <a:srgbClr val="333333"/>
              </a:solidFill>
              <a:latin typeface="+mn-ea"/>
            </a:endParaRPr>
          </a:p>
          <a:p>
            <a:pPr marL="625475" indent="-26511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优点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：能帮助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发现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数据中的</a:t>
            </a:r>
            <a:r>
              <a:rPr lang="zh-CN" altLang="en-US" sz="1800" b="1" dirty="0">
                <a:solidFill>
                  <a:srgbClr val="0066FF"/>
                </a:solidFill>
                <a:latin typeface="+mn-ea"/>
              </a:rPr>
              <a:t>隐藏模式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和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</a:rPr>
              <a:t>结构</a:t>
            </a:r>
            <a:endParaRPr lang="en-US" altLang="zh-CN" sz="1800" b="1" dirty="0" smtClean="0">
              <a:solidFill>
                <a:srgbClr val="0066FF"/>
              </a:solidFill>
              <a:latin typeface="+mn-ea"/>
            </a:endParaRPr>
          </a:p>
          <a:p>
            <a:pPr marL="625475" indent="-26511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缺点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：对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数据的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分布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假设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即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数据必须是各向同性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高斯分布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</a:rPr>
              <a:t>)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，以及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对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初始化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</a:rPr>
              <a:t>敏感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</a:rPr>
              <a:t>等。</a:t>
            </a:r>
            <a:endParaRPr lang="zh-CN" altLang="en-US" sz="1800" b="1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03917" y="2348880"/>
            <a:ext cx="11412187" cy="900259"/>
            <a:chOff x="403917" y="2276872"/>
            <a:chExt cx="11412187" cy="90025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403917" y="2276872"/>
              <a:ext cx="11412186" cy="0"/>
            </a:xfrm>
            <a:prstGeom prst="line">
              <a:avLst/>
            </a:prstGeom>
            <a:ln w="25400">
              <a:solidFill>
                <a:srgbClr val="C0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矩形 6"/>
            <p:cNvSpPr/>
            <p:nvPr/>
          </p:nvSpPr>
          <p:spPr>
            <a:xfrm>
              <a:off x="403918" y="2458986"/>
              <a:ext cx="11412186" cy="71814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28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先考虑一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个问题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：对于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正交属性空间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中的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样本点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数据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)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，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如何用一个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超平面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n-ea"/>
                </a:rPr>
                <a:t>(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直线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的高维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推广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n-ea"/>
                </a:rPr>
                <a:t>)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，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对</a:t>
              </a:r>
              <a:r>
                <a:rPr lang="zh-CN" altLang="en-US" sz="2000" b="1" dirty="0">
                  <a:solidFill>
                    <a:srgbClr val="0066FF"/>
                  </a:solidFill>
                  <a:latin typeface="+mn-ea"/>
                </a:rPr>
                <a:t>所有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样本进行</a:t>
              </a:r>
              <a:r>
                <a:rPr lang="zh-CN" altLang="en-US" sz="2000" b="1" dirty="0">
                  <a:solidFill>
                    <a:srgbClr val="0066FF"/>
                  </a:solidFill>
                  <a:latin typeface="+mn-ea"/>
                </a:rPr>
                <a:t>恰当的表达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？</a:t>
              </a:r>
              <a:endParaRPr lang="zh-CN" altLang="en-US" sz="2000" b="1" dirty="0">
                <a:latin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06285" y="3383269"/>
            <a:ext cx="11409818" cy="1422134"/>
            <a:chOff x="170326" y="1245034"/>
            <a:chExt cx="11409818" cy="1422134"/>
          </a:xfrm>
        </p:grpSpPr>
        <p:sp>
          <p:nvSpPr>
            <p:cNvPr id="9" name="矩形 8"/>
            <p:cNvSpPr/>
            <p:nvPr/>
          </p:nvSpPr>
          <p:spPr>
            <a:xfrm>
              <a:off x="2970085" y="1312635"/>
              <a:ext cx="8610059" cy="1115690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177800" indent="-177800">
                <a:lnSpc>
                  <a:spcPts val="29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二维平面中，</a:t>
              </a:r>
              <a:r>
                <a:rPr lang="zh-CN" altLang="en-US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坐标表示两个特征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，记为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特征</a:t>
              </a:r>
              <a:r>
                <a:rPr lang="en-US" altLang="zh-CN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1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和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特征</a:t>
              </a:r>
              <a:r>
                <a:rPr lang="en-US" altLang="zh-CN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2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。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(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方向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\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维度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)</a:t>
              </a:r>
            </a:p>
            <a:p>
              <a:pPr marL="177800" indent="-177800">
                <a:lnSpc>
                  <a:spcPts val="29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有一些</a:t>
              </a:r>
              <a:r>
                <a:rPr lang="zh-CN" altLang="en-US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样本分布</a:t>
              </a:r>
              <a:r>
                <a:rPr lang="en-US" altLang="zh-CN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(</a:t>
              </a:r>
              <a:r>
                <a:rPr lang="zh-CN" altLang="en-US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数据集</a:t>
              </a:r>
              <a:r>
                <a:rPr lang="en-US" altLang="zh-CN" sz="1800" b="1" i="0" dirty="0" smtClean="0">
                  <a:solidFill>
                    <a:srgbClr val="0066FF"/>
                  </a:solidFill>
                  <a:effectLst/>
                  <a:latin typeface="+mn-ea"/>
                </a:rPr>
                <a:t>)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，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每个样本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为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二维平面上的一个点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。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(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二维特征样本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\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数据</a:t>
              </a:r>
              <a:r>
                <a: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)</a:t>
              </a:r>
            </a:p>
            <a:p>
              <a:pPr marL="177800" indent="-177800">
                <a:lnSpc>
                  <a:spcPts val="2900"/>
                </a:lnSpc>
                <a:buClr>
                  <a:srgbClr val="FF0000"/>
                </a:buClr>
                <a:buFont typeface="Arial" panose="020B0604020202020204" pitchFamily="34" charset="0"/>
                <a:buChar char="•"/>
              </a:pP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对二维特征数据</a:t>
              </a:r>
              <a:r>
                <a:rPr lang="zh-CN" altLang="en-US" sz="1800" b="1" i="0" dirty="0" smtClean="0">
                  <a:solidFill>
                    <a:srgbClr val="FF0000"/>
                  </a:solidFill>
                  <a:effectLst/>
                  <a:latin typeface="+mn-ea"/>
                </a:rPr>
                <a:t>降维</a:t>
              </a:r>
              <a:r>
                <a:rPr lang="zh-CN" altLang="en-US" sz="1800" b="1" i="0" dirty="0" smtClean="0">
                  <a:solidFill>
                    <a:srgbClr val="181818"/>
                  </a:solidFill>
                  <a:effectLst/>
                  <a:latin typeface="+mn-ea"/>
                </a:rPr>
                <a:t>（从二维降到一维）</a:t>
              </a:r>
              <a:endParaRPr lang="zh-CN" altLang="en-US" sz="1800" b="1" dirty="0">
                <a:latin typeface="+mn-ea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0326" y="1245034"/>
              <a:ext cx="2709894" cy="1422134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945340" y="5037638"/>
            <a:ext cx="8415229" cy="839634"/>
            <a:chOff x="945340" y="4630918"/>
            <a:chExt cx="8309282" cy="839634"/>
          </a:xfrm>
        </p:grpSpPr>
        <p:grpSp>
          <p:nvGrpSpPr>
            <p:cNvPr id="12" name="组合 11"/>
            <p:cNvGrpSpPr/>
            <p:nvPr/>
          </p:nvGrpSpPr>
          <p:grpSpPr>
            <a:xfrm>
              <a:off x="945340" y="4791145"/>
              <a:ext cx="4589168" cy="519181"/>
              <a:chOff x="3315561" y="3263137"/>
              <a:chExt cx="4589168" cy="519181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3315561" y="3368840"/>
                <a:ext cx="2050524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需要保存的信息：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文本框 14"/>
                  <p:cNvSpPr txBox="1"/>
                  <p:nvPr/>
                </p:nvSpPr>
                <p:spPr>
                  <a:xfrm>
                    <a:off x="5366085" y="3263137"/>
                    <a:ext cx="2538644" cy="519181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  <m:r>
                                    <a:rPr lang="en-US" altLang="zh-CN" sz="20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𝒚</m:t>
                                      </m:r>
                                    </m:e>
                                    <m:sub>
                                      <m:r>
                                        <a:rPr lang="en-US" altLang="zh-CN" sz="2000" b="1" i="1" smtClean="0">
                                          <a:latin typeface="Cambria Math" panose="02040503050406030204" pitchFamily="18" charset="0"/>
                                        </a:rPr>
                                        <m:t>𝟓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m:oMathPara>
                    </a14:m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4" name="文本框 1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66085" y="3263137"/>
                    <a:ext cx="2538644" cy="519181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3" name="矩形 12"/>
            <p:cNvSpPr/>
            <p:nvPr/>
          </p:nvSpPr>
          <p:spPr>
            <a:xfrm>
              <a:off x="5943601" y="4630918"/>
              <a:ext cx="3311021" cy="839634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二维特征数据</a:t>
              </a:r>
              <a:endParaRPr lang="en-US" altLang="zh-CN" sz="2000" b="1" dirty="0" smtClean="0">
                <a:solidFill>
                  <a:srgbClr val="FF0000"/>
                </a:solidFill>
                <a:latin typeface="+mn-ea"/>
              </a:endParaRPr>
            </a:p>
            <a:p>
              <a:pPr marL="180975" indent="-180975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希望：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减少保存数据的维度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577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91886" y="854700"/>
            <a:ext cx="8222725" cy="346249"/>
          </a:xfrm>
          <a:prstGeom prst="rect">
            <a:avLst/>
          </a:prstGeom>
          <a:ln>
            <a:noFill/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二维特征降低到一维，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简单方法</a:t>
            </a:r>
            <a:r>
              <a:rPr lang="zh-CN" altLang="en-US" sz="2000" b="1" dirty="0" smtClean="0">
                <a:solidFill>
                  <a:srgbClr val="181818"/>
                </a:solidFill>
                <a:latin typeface="+mn-ea"/>
              </a:rPr>
              <a:t>：保留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一个特征，将另一个特征去掉。</a:t>
            </a:r>
            <a:endParaRPr lang="zh-CN" altLang="en-US" sz="2000" b="1" dirty="0">
              <a:latin typeface="+mn-ea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214154" y="2300104"/>
            <a:ext cx="10216940" cy="1380261"/>
            <a:chOff x="1214154" y="2179784"/>
            <a:chExt cx="10216940" cy="1380261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29945" y="2225065"/>
              <a:ext cx="2543820" cy="1334980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4154" y="2270346"/>
              <a:ext cx="2371254" cy="1244418"/>
            </a:xfrm>
            <a:prstGeom prst="rect">
              <a:avLst/>
            </a:prstGeom>
          </p:spPr>
        </p:pic>
        <p:sp>
          <p:nvSpPr>
            <p:cNvPr id="16" name="右箭头 15"/>
            <p:cNvSpPr/>
            <p:nvPr/>
          </p:nvSpPr>
          <p:spPr>
            <a:xfrm>
              <a:off x="3655013" y="2571741"/>
              <a:ext cx="616198" cy="64162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投影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887274" y="2179784"/>
              <a:ext cx="2543820" cy="1334980"/>
            </a:xfrm>
            <a:prstGeom prst="rect">
              <a:avLst/>
            </a:prstGeom>
          </p:spPr>
        </p:pic>
        <p:sp>
          <p:nvSpPr>
            <p:cNvPr id="21" name="右箭头 20"/>
            <p:cNvSpPr/>
            <p:nvPr/>
          </p:nvSpPr>
          <p:spPr>
            <a:xfrm>
              <a:off x="6855408" y="2571741"/>
              <a:ext cx="2011863" cy="64162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降维后的样本分布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91886" y="1321312"/>
            <a:ext cx="7657241" cy="2972642"/>
            <a:chOff x="391886" y="1321312"/>
            <a:chExt cx="7657241" cy="2972642"/>
          </a:xfrm>
        </p:grpSpPr>
        <p:sp>
          <p:nvSpPr>
            <p:cNvPr id="14" name="矩形 13"/>
            <p:cNvSpPr/>
            <p:nvPr/>
          </p:nvSpPr>
          <p:spPr>
            <a:xfrm>
              <a:off x="391886" y="1321312"/>
              <a:ext cx="1383634" cy="346249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ts val="2700"/>
                </a:lnSpc>
                <a:spcAft>
                  <a:spcPts val="60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两种选择</a:t>
              </a:r>
              <a:endParaRPr lang="zh-CN" altLang="en-US" sz="2000" b="1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698131" y="1845456"/>
                  <a:ext cx="7350995" cy="346249"/>
                </a:xfrm>
                <a:prstGeom prst="rect">
                  <a:avLst/>
                </a:prstGeom>
                <a:ln>
                  <a:noFill/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700"/>
                    </a:lnSpc>
                    <a:buClr>
                      <a:srgbClr val="FF0000"/>
                    </a:buClr>
                  </a:pPr>
                  <a:r>
                    <a:rPr lang="zh-CN" altLang="en-US" sz="2000" b="1" i="0" dirty="0" smtClean="0">
                      <a:effectLst/>
                      <a:latin typeface="+mn-ea"/>
                    </a:rPr>
                    <a:t>⑴、</a:t>
                  </a:r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选择保留特征</a:t>
                  </a:r>
                  <a:r>
                    <a:rPr lang="en-US" altLang="zh-CN" sz="2000" b="1" i="0" dirty="0" smtClean="0">
                      <a:solidFill>
                        <a:srgbClr val="FF0000"/>
                      </a:solidFill>
                      <a:effectLst/>
                      <a:latin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i="0" dirty="0" smtClean="0">
                      <a:effectLst/>
                      <a:latin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2626E2"/>
                      </a:solidFill>
                      <a:latin typeface="+mn-ea"/>
                    </a:rPr>
                    <a:t>去掉</a:t>
                  </a:r>
                  <a:r>
                    <a:rPr lang="zh-CN" altLang="en-US" sz="2000" b="1" i="0" dirty="0" smtClean="0">
                      <a:solidFill>
                        <a:srgbClr val="2626E2"/>
                      </a:solidFill>
                      <a:effectLst/>
                      <a:latin typeface="+mn-ea"/>
                    </a:rPr>
                    <a:t>特征</a:t>
                  </a:r>
                  <a:r>
                    <a:rPr lang="en-US" altLang="zh-CN" sz="2000" b="1" i="0" dirty="0" smtClean="0">
                      <a:solidFill>
                        <a:srgbClr val="2626E2"/>
                      </a:solidFill>
                      <a:effectLst/>
                      <a:latin typeface="+mn-ea"/>
                      <a:cs typeface="Times New Roman" panose="02020603050405020304" pitchFamily="18" charset="0"/>
                    </a:rPr>
                    <a:t>2</a:t>
                  </a:r>
                  <a:r>
                    <a:rPr lang="zh-CN" altLang="en-US" sz="2000" b="1" i="0" dirty="0" smtClean="0">
                      <a:solidFill>
                        <a:srgbClr val="2626E2"/>
                      </a:solidFill>
                      <a:effectLst/>
                      <a:latin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所有样本点，均被</a:t>
                  </a:r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映射到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轴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。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31" y="1845456"/>
                  <a:ext cx="7350995" cy="346249"/>
                </a:xfrm>
                <a:prstGeom prst="rect">
                  <a:avLst/>
                </a:prstGeom>
                <a:blipFill>
                  <a:blip r:embed="rId5"/>
                  <a:stretch>
                    <a:fillRect l="-2158" t="-24561" r="-1743" b="-29825"/>
                  </a:stretch>
                </a:blipFill>
                <a:ln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/>
                <p:cNvSpPr/>
                <p:nvPr/>
              </p:nvSpPr>
              <p:spPr>
                <a:xfrm>
                  <a:off x="698131" y="3909233"/>
                  <a:ext cx="7350996" cy="384721"/>
                </a:xfrm>
                <a:prstGeom prst="rect">
                  <a:avLst/>
                </a:prstGeom>
                <a:ln>
                  <a:noFill/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</a:pP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⑵、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选择保留特征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2</a:t>
                  </a:r>
                  <a:r>
                    <a:rPr lang="zh-CN" altLang="en-US" sz="2000" b="1" dirty="0" smtClean="0">
                      <a:latin typeface="+mn-ea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2626E2"/>
                      </a:solidFill>
                      <a:latin typeface="+mn-ea"/>
                    </a:rPr>
                    <a:t>去掉特征</a:t>
                  </a:r>
                  <a:r>
                    <a:rPr lang="en-US" altLang="zh-CN" sz="2000" b="1" dirty="0" smtClean="0">
                      <a:solidFill>
                        <a:srgbClr val="2626E2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dirty="0" smtClean="0">
                      <a:latin typeface="+mn-ea"/>
                    </a:rPr>
                    <a:t>：所有样本点，均被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映射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轴</a:t>
                  </a:r>
                  <a:r>
                    <a:rPr lang="zh-CN" altLang="en-US" sz="2000" b="1" dirty="0" smtClean="0">
                      <a:latin typeface="+mn-ea"/>
                    </a:rPr>
                    <a:t>。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3" name="矩形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8131" y="3909233"/>
                  <a:ext cx="7350996" cy="384721"/>
                </a:xfrm>
                <a:prstGeom prst="rect">
                  <a:avLst/>
                </a:prstGeom>
                <a:blipFill>
                  <a:blip r:embed="rId6"/>
                  <a:stretch>
                    <a:fillRect l="-2158" t="-14286" r="-1826" b="-31746"/>
                  </a:stretch>
                </a:blipFill>
                <a:ln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1214154" y="4478814"/>
            <a:ext cx="10379324" cy="1422994"/>
            <a:chOff x="1214154" y="4358494"/>
            <a:chExt cx="10379324" cy="1422994"/>
          </a:xfrm>
        </p:grpSpPr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1211" y="4358495"/>
              <a:ext cx="2714330" cy="1422993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4154" y="4447783"/>
              <a:ext cx="2371254" cy="1244418"/>
            </a:xfrm>
            <a:prstGeom prst="rect">
              <a:avLst/>
            </a:prstGeom>
          </p:spPr>
        </p:pic>
        <p:sp>
          <p:nvSpPr>
            <p:cNvPr id="28" name="右箭头 27"/>
            <p:cNvSpPr/>
            <p:nvPr/>
          </p:nvSpPr>
          <p:spPr>
            <a:xfrm>
              <a:off x="3585408" y="4749178"/>
              <a:ext cx="616198" cy="64162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投影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sp>
          <p:nvSpPr>
            <p:cNvPr id="29" name="右箭头 28"/>
            <p:cNvSpPr/>
            <p:nvPr/>
          </p:nvSpPr>
          <p:spPr>
            <a:xfrm>
              <a:off x="6855407" y="4749177"/>
              <a:ext cx="2011863" cy="641628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降维后的样本分布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887274" y="4358494"/>
              <a:ext cx="2706204" cy="1422993"/>
            </a:xfrm>
            <a:prstGeom prst="rect">
              <a:avLst/>
            </a:prstGeom>
          </p:spPr>
        </p:pic>
      </p:grpSp>
      <p:sp>
        <p:nvSpPr>
          <p:cNvPr id="34" name="文本框 33"/>
          <p:cNvSpPr txBox="1"/>
          <p:nvPr/>
        </p:nvSpPr>
        <p:spPr>
          <a:xfrm>
            <a:off x="9048329" y="257243"/>
            <a:ext cx="279184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哪一种降维方案好？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894011" y="2191705"/>
            <a:ext cx="692729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6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√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7868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427982" y="240630"/>
            <a:ext cx="71501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原因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19031" y="1074628"/>
            <a:ext cx="11343246" cy="2071080"/>
            <a:chOff x="419031" y="1074628"/>
            <a:chExt cx="11343246" cy="20710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>
                <a:xfrm>
                  <a:off x="4290666" y="1110253"/>
                  <a:ext cx="7471611" cy="153888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73050" indent="-273050">
                    <a:lnSpc>
                      <a:spcPts val="27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将原始样本点</a:t>
                  </a:r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投影到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轴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（留</a:t>
                  </a:r>
                  <a:r>
                    <a:rPr lang="en-US" altLang="zh-CN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1</a:t>
                  </a:r>
                  <a:r>
                    <a:rPr lang="zh-CN" altLang="en-US" sz="2000" b="1" dirty="0">
                      <a:solidFill>
                        <a:srgbClr val="181818"/>
                      </a:solidFill>
                      <a:latin typeface="+mn-ea"/>
                    </a:rPr>
                    <a:t>去</a:t>
                  </a:r>
                  <a:r>
                    <a:rPr lang="en-US" altLang="zh-CN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2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）</a:t>
                  </a:r>
                  <a:endPara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endParaRPr>
                </a:p>
                <a:p>
                  <a:pPr marL="541338" indent="-179388">
                    <a:lnSpc>
                      <a:spcPts val="27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投影后，点与点之间的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距离比较大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，即点与点之间有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较高的区分度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。</a:t>
                  </a:r>
                  <a:endPara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endParaRPr>
                </a:p>
                <a:p>
                  <a:pPr marL="541338" indent="-179388"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同样，由于点与点之间的</a:t>
                  </a:r>
                  <a:r>
                    <a:rPr lang="zh-CN" altLang="en-US" sz="1800" b="1" i="0" dirty="0" smtClean="0">
                      <a:solidFill>
                        <a:srgbClr val="0066FF"/>
                      </a:solidFill>
                      <a:effectLst/>
                      <a:latin typeface="+mn-ea"/>
                    </a:rPr>
                    <a:t>距离比较大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，能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更好保持</a:t>
                  </a:r>
                  <a:r>
                    <a:rPr lang="zh-CN" altLang="en-US" sz="1800" b="1" dirty="0" smtClean="0">
                      <a:solidFill>
                        <a:srgbClr val="0066FF"/>
                      </a:solidFill>
                      <a:latin typeface="+mn-ea"/>
                    </a:rPr>
                    <a:t>原有的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点与点之间的距离，更趋近于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原始样本点的分布情况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。</a:t>
                  </a:r>
                  <a:endParaRPr lang="zh-CN" altLang="en-US" sz="18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90666" y="1110253"/>
                  <a:ext cx="7471611" cy="1538883"/>
                </a:xfrm>
                <a:prstGeom prst="rect">
                  <a:avLst/>
                </a:prstGeom>
                <a:blipFill>
                  <a:blip r:embed="rId2"/>
                  <a:stretch>
                    <a:fillRect l="-1550" t="-5534" r="-1550" b="-5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9031" y="1074628"/>
              <a:ext cx="3946467" cy="2071080"/>
            </a:xfrm>
            <a:prstGeom prst="rect">
              <a:avLst/>
            </a:prstGeom>
          </p:spPr>
        </p:pic>
      </p:grpSp>
      <p:grpSp>
        <p:nvGrpSpPr>
          <p:cNvPr id="16" name="组合 15"/>
          <p:cNvGrpSpPr/>
          <p:nvPr/>
        </p:nvGrpSpPr>
        <p:grpSpPr>
          <a:xfrm>
            <a:off x="419031" y="3345818"/>
            <a:ext cx="11385041" cy="2075107"/>
            <a:chOff x="419031" y="3345818"/>
            <a:chExt cx="11385041" cy="207510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9031" y="3345818"/>
              <a:ext cx="3946373" cy="207510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4313099" y="3742860"/>
                  <a:ext cx="7490973" cy="87716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73050" indent="-27305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将原始样本点</a:t>
                  </a:r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投影到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000" b="1" i="0" dirty="0" smtClean="0">
                      <a:solidFill>
                        <a:srgbClr val="FF0000"/>
                      </a:solidFill>
                      <a:effectLst/>
                      <a:latin typeface="+mn-ea"/>
                    </a:rPr>
                    <a:t>轴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（留</a:t>
                  </a:r>
                  <a:r>
                    <a:rPr lang="en-US" altLang="zh-CN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2</a:t>
                  </a:r>
                  <a:r>
                    <a:rPr lang="zh-CN" altLang="en-US" sz="2000" b="1" dirty="0" smtClean="0">
                      <a:solidFill>
                        <a:srgbClr val="181818"/>
                      </a:solidFill>
                      <a:latin typeface="+mn-ea"/>
                    </a:rPr>
                    <a:t>去</a:t>
                  </a:r>
                  <a:r>
                    <a:rPr lang="en-US" altLang="zh-CN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1</a:t>
                  </a:r>
                  <a:r>
                    <a:rPr lang="zh-CN" altLang="en-US" sz="2000" b="1" i="0" dirty="0" smtClean="0">
                      <a:solidFill>
                        <a:srgbClr val="181818"/>
                      </a:solidFill>
                      <a:effectLst/>
                      <a:latin typeface="+mn-ea"/>
                    </a:rPr>
                    <a:t>）</a:t>
                  </a:r>
                  <a:endPara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endParaRPr>
                </a:p>
                <a:p>
                  <a:pPr marL="541338" indent="-276225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Pingfang SC"/>
                    </a:rPr>
                    <a:t>点与点之间的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距离比较小</a:t>
                  </a:r>
                  <a:r>
                    <a:rPr lang="en-US" altLang="zh-CN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(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密</a:t>
                  </a:r>
                  <a:r>
                    <a:rPr lang="en-US" altLang="zh-CN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)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Pingfang SC"/>
                    </a:rPr>
                    <a:t>，与样本点的</a:t>
                  </a:r>
                  <a:r>
                    <a:rPr lang="zh-CN" altLang="en-US" sz="1800" b="1" i="0" dirty="0" smtClean="0">
                      <a:solidFill>
                        <a:srgbClr val="0066FF"/>
                      </a:solidFill>
                      <a:effectLst/>
                      <a:latin typeface="Pingfang SC"/>
                    </a:rPr>
                    <a:t>原始分布情况</a:t>
                  </a:r>
                  <a:r>
                    <a:rPr lang="zh-CN" altLang="en-US" sz="1800" b="1" i="0" dirty="0" smtClean="0">
                      <a:solidFill>
                        <a:srgbClr val="FF0000"/>
                      </a:solidFill>
                      <a:effectLst/>
                      <a:latin typeface="Pingfang SC"/>
                    </a:rPr>
                    <a:t>差别较大</a:t>
                  </a:r>
                  <a:r>
                    <a:rPr lang="zh-CN" altLang="en-US" sz="1800" b="1" i="0" dirty="0" smtClean="0">
                      <a:solidFill>
                        <a:srgbClr val="181818"/>
                      </a:solidFill>
                      <a:effectLst/>
                      <a:latin typeface="Pingfang SC"/>
                    </a:rPr>
                    <a:t>。</a:t>
                  </a:r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2" name="矩形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13099" y="3742860"/>
                  <a:ext cx="7490973" cy="877163"/>
                </a:xfrm>
                <a:prstGeom prst="rect">
                  <a:avLst/>
                </a:prstGeom>
                <a:blipFill>
                  <a:blip r:embed="rId5"/>
                  <a:stretch>
                    <a:fillRect l="-1547" r="-1629" b="-7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圆角矩形标注 14"/>
          <p:cNvSpPr/>
          <p:nvPr/>
        </p:nvSpPr>
        <p:spPr>
          <a:xfrm>
            <a:off x="7198632" y="5217175"/>
            <a:ext cx="3505879" cy="558141"/>
          </a:xfrm>
          <a:prstGeom prst="wedgeRoundRectCallout">
            <a:avLst>
              <a:gd name="adj1" fmla="val -22573"/>
              <a:gd name="adj2" fmla="val -90691"/>
              <a:gd name="adj3" fmla="val 16667"/>
            </a:avLst>
          </a:prstGeom>
          <a:noFill/>
          <a:ln>
            <a:solidFill>
              <a:srgbClr val="262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400" b="1" dirty="0">
                <a:solidFill>
                  <a:srgbClr val="FF0000"/>
                </a:solidFill>
              </a:rPr>
              <a:t>是否</a:t>
            </a:r>
            <a:r>
              <a:rPr lang="zh-CN" altLang="en-US" sz="2400" b="1" i="0" dirty="0" smtClean="0">
                <a:solidFill>
                  <a:srgbClr val="FF0000"/>
                </a:solidFill>
                <a:effectLst/>
                <a:latin typeface="Pingfang SC"/>
              </a:rPr>
              <a:t>有更好的降维方案？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54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91886" y="821888"/>
            <a:ext cx="9736562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3050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Pingfang SC"/>
              </a:rPr>
              <a:t>将二维平面中的原始样本点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Pingfang SC"/>
              </a:rPr>
              <a:t>投影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Pingfang SC"/>
              </a:rPr>
              <a:t>到一条直线上</a:t>
            </a:r>
            <a:endParaRPr lang="en-US" altLang="zh-CN" sz="2000" b="1" i="0" dirty="0" smtClean="0">
              <a:solidFill>
                <a:srgbClr val="181818"/>
              </a:solidFill>
              <a:effectLst/>
              <a:latin typeface="Pingfang SC"/>
            </a:endParaRPr>
          </a:p>
          <a:p>
            <a:pPr marL="273050" indent="-2730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Pingfang SC"/>
              </a:rPr>
              <a:t>即，在二维平面上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Pingfang SC"/>
              </a:rPr>
              <a:t>寻找一条直线</a:t>
            </a:r>
            <a:r>
              <a:rPr lang="en-US" altLang="zh-CN" sz="2000" b="1" i="0" dirty="0" smtClean="0">
                <a:solidFill>
                  <a:srgbClr val="FF0000"/>
                </a:solidFill>
                <a:effectLst/>
                <a:latin typeface="Pingfang SC"/>
              </a:rPr>
              <a:t>(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Pingfang SC"/>
              </a:rPr>
              <a:t>轴</a:t>
            </a:r>
            <a:r>
              <a:rPr lang="en-US" altLang="zh-CN" sz="2000" b="1" i="0" dirty="0" smtClean="0">
                <a:solidFill>
                  <a:srgbClr val="FF0000"/>
                </a:solidFill>
                <a:effectLst/>
                <a:latin typeface="Pingfang SC"/>
              </a:rPr>
              <a:t>\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Pingfang SC"/>
              </a:rPr>
              <a:t>超平面</a:t>
            </a:r>
            <a:r>
              <a:rPr lang="en-US" altLang="zh-CN" sz="2000" b="1" i="0" dirty="0" smtClean="0">
                <a:solidFill>
                  <a:srgbClr val="FF0000"/>
                </a:solidFill>
                <a:effectLst/>
                <a:latin typeface="Pingfang SC"/>
              </a:rPr>
              <a:t>)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Pingfang SC"/>
              </a:rPr>
              <a:t>，将所有样本点都映射到这条直线上。</a:t>
            </a:r>
            <a:endParaRPr lang="zh-CN" altLang="en-US" sz="20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3189510" y="3753627"/>
                <a:ext cx="8528358" cy="2346796"/>
              </a:xfrm>
              <a:prstGeom prst="rect">
                <a:avLst/>
              </a:prstGeom>
              <a:ln>
                <a:solidFill>
                  <a:srgbClr val="2626E2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273050" indent="-273050">
                  <a:lnSpc>
                    <a:spcPts val="28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降维后的样本与</a:t>
                </a:r>
                <a:r>
                  <a:rPr lang="zh-CN" altLang="en-US" sz="20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原始样本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的分布</a:t>
                </a:r>
                <a:r>
                  <a:rPr lang="zh-CN" altLang="en-US" sz="20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没有太大差距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，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且</a:t>
                </a:r>
                <a:r>
                  <a:rPr lang="zh-CN" altLang="en-US" sz="20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所有样本点都在同一条直线上</a:t>
                </a:r>
                <a:r>
                  <a:rPr lang="en-US" altLang="zh-CN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(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一个倾斜的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坐标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轴</a:t>
                </a:r>
                <a:r>
                  <a:rPr lang="en-US" altLang="zh-CN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)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，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即</a:t>
                </a:r>
                <a:r>
                  <a:rPr lang="zh-CN" altLang="en-US" sz="20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只有一个维度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。</a:t>
                </a:r>
                <a:endParaRPr lang="en-US" altLang="zh-CN" sz="2000" b="1" i="0" dirty="0" smtClean="0">
                  <a:solidFill>
                    <a:srgbClr val="181818"/>
                  </a:solidFill>
                  <a:effectLst/>
                  <a:latin typeface="+mn-ea"/>
                </a:endParaRPr>
              </a:p>
              <a:p>
                <a:pPr marL="273050" indent="-273050">
                  <a:lnSpc>
                    <a:spcPts val="28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还</a:t>
                </a:r>
                <a:r>
                  <a:rPr lang="zh-CN" altLang="en-US" sz="20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发现降维后：</a:t>
                </a:r>
                <a:endPara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endParaRPr>
              </a:p>
              <a:p>
                <a:pPr marL="360362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① 样本点到直线的距离更近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360362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b="1" i="0" dirty="0" smtClean="0">
                    <a:effectLst/>
                    <a:latin typeface="+mn-ea"/>
                  </a:rPr>
                  <a:t>② 点与点之间的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距离</a:t>
                </a:r>
                <a:r>
                  <a:rPr lang="zh-CN" altLang="en-US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，</a:t>
                </a:r>
                <a:r>
                  <a:rPr lang="zh-CN" altLang="en-US" sz="1800" b="1" i="0" dirty="0" smtClean="0">
                    <a:effectLst/>
                    <a:latin typeface="+mn-ea"/>
                  </a:rPr>
                  <a:t>比</a:t>
                </a:r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映射到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66FF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轴</a:t>
                </a:r>
                <a:r>
                  <a:rPr lang="zh-CN" altLang="en-US" sz="1800" b="1" i="0" dirty="0" smtClean="0">
                    <a:effectLst/>
                    <a:latin typeface="+mn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66FF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轴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更大</a:t>
                </a:r>
                <a:r>
                  <a:rPr lang="zh-CN" altLang="en-US" sz="1800" b="1" i="0" dirty="0" smtClean="0">
                    <a:effectLst/>
                    <a:latin typeface="+mn-ea"/>
                  </a:rPr>
                  <a:t>，</a:t>
                </a:r>
                <a:r>
                  <a:rPr lang="zh-CN" altLang="en-US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更接近原始样本点分布。</a:t>
                </a:r>
                <a:endParaRPr lang="en-US" altLang="zh-CN" sz="1800" b="1" i="0" dirty="0" smtClean="0">
                  <a:solidFill>
                    <a:srgbClr val="181818"/>
                  </a:solidFill>
                  <a:effectLst/>
                  <a:latin typeface="+mn-ea"/>
                </a:endParaRPr>
              </a:p>
              <a:p>
                <a:pPr marL="360362">
                  <a:lnSpc>
                    <a:spcPts val="2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181818"/>
                    </a:solidFill>
                    <a:latin typeface="+mn-ea"/>
                  </a:rPr>
                  <a:t> </a:t>
                </a:r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  </a:t>
                </a:r>
                <a:r>
                  <a: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(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距离更大</a:t>
                </a:r>
                <a:r>
                  <a:rPr lang="zh-CN" altLang="en-US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，说明</a:t>
                </a:r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点与点之间</a:t>
                </a:r>
                <a:r>
                  <a:rPr lang="zh-CN" altLang="en-US" sz="1800" b="1" i="0" dirty="0" smtClean="0">
                    <a:effectLst/>
                    <a:latin typeface="+mn-ea"/>
                  </a:rPr>
                  <a:t>的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区分度更明显</a:t>
                </a:r>
                <a:r>
                  <a:rPr lang="en-US" altLang="zh-CN" sz="1800" b="1" i="0" dirty="0" smtClean="0">
                    <a:solidFill>
                      <a:srgbClr val="181818"/>
                    </a:solidFill>
                    <a:effectLst/>
                    <a:latin typeface="+mn-ea"/>
                  </a:rPr>
                  <a:t>)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510" y="3753627"/>
                <a:ext cx="8528358" cy="2346796"/>
              </a:xfrm>
              <a:prstGeom prst="rect">
                <a:avLst/>
              </a:prstGeom>
              <a:blipFill>
                <a:blip r:embed="rId2"/>
                <a:stretch>
                  <a:fillRect l="-1285" t="-2842" r="-857" b="-2842"/>
                </a:stretch>
              </a:blipFill>
              <a:ln>
                <a:solidFill>
                  <a:srgbClr val="2626E2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671704" y="1799738"/>
            <a:ext cx="2284150" cy="4031828"/>
            <a:chOff x="671704" y="1799738"/>
            <a:chExt cx="2284150" cy="403182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705" y="1799738"/>
              <a:ext cx="2284149" cy="136785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1704" y="4455220"/>
              <a:ext cx="2284149" cy="1376346"/>
            </a:xfrm>
            <a:prstGeom prst="rect">
              <a:avLst/>
            </a:prstGeom>
          </p:spPr>
        </p:pic>
        <p:sp>
          <p:nvSpPr>
            <p:cNvPr id="10" name="下箭头 9"/>
            <p:cNvSpPr/>
            <p:nvPr/>
          </p:nvSpPr>
          <p:spPr>
            <a:xfrm>
              <a:off x="1463573" y="3316467"/>
              <a:ext cx="700410" cy="989882"/>
            </a:xfrm>
            <a:prstGeom prst="down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800" b="1" dirty="0" smtClean="0">
                  <a:solidFill>
                    <a:srgbClr val="FF0000"/>
                  </a:solidFill>
                </a:rPr>
                <a:t>降维后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9127" y="2620180"/>
            <a:ext cx="3984298" cy="1062480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16" name="矩形 15"/>
          <p:cNvSpPr/>
          <p:nvPr/>
        </p:nvSpPr>
        <p:spPr>
          <a:xfrm>
            <a:off x="3189509" y="1800483"/>
            <a:ext cx="8088091" cy="448841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73050" indent="-27305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181818"/>
                </a:solidFill>
                <a:latin typeface="+mn-ea"/>
              </a:rPr>
              <a:t>由此，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寻找</a:t>
            </a:r>
            <a:r>
              <a:rPr lang="zh-CN" altLang="en-US" sz="2000" b="1" i="0" dirty="0" smtClean="0">
                <a:solidFill>
                  <a:srgbClr val="2626E2"/>
                </a:solidFill>
                <a:effectLst/>
                <a:latin typeface="+mn-ea"/>
              </a:rPr>
              <a:t>最好降维方案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000" b="1" dirty="0">
                <a:solidFill>
                  <a:srgbClr val="181818"/>
                </a:solidFill>
                <a:latin typeface="+mn-ea"/>
              </a:rPr>
              <a:t>寻找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降维后样本点之间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的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间距更大的直线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8" name="圆角矩形标注 17"/>
          <p:cNvSpPr/>
          <p:nvPr/>
        </p:nvSpPr>
        <p:spPr>
          <a:xfrm>
            <a:off x="9418500" y="4522954"/>
            <a:ext cx="1339812" cy="626895"/>
          </a:xfrm>
          <a:prstGeom prst="wedgeRoundRectCallout">
            <a:avLst>
              <a:gd name="adj1" fmla="val -73662"/>
              <a:gd name="adj2" fmla="val 51826"/>
              <a:gd name="adj3" fmla="val 16667"/>
            </a:avLst>
          </a:prstGeom>
          <a:noFill/>
          <a:ln>
            <a:solidFill>
              <a:srgbClr val="2626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4138" indent="-84138">
              <a:lnSpc>
                <a:spcPts val="2500"/>
              </a:lnSpc>
              <a:buClr>
                <a:srgbClr val="0066FF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最近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重构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性</a:t>
            </a:r>
            <a:endParaRPr lang="en-US" altLang="zh-CN" sz="1800" b="1" dirty="0">
              <a:solidFill>
                <a:srgbClr val="333333"/>
              </a:solidFill>
              <a:latin typeface="+mn-ea"/>
            </a:endParaRPr>
          </a:p>
          <a:p>
            <a:pPr marL="84138" indent="-84138">
              <a:lnSpc>
                <a:spcPts val="2500"/>
              </a:lnSpc>
              <a:buClr>
                <a:srgbClr val="0066FF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最大可分性</a:t>
            </a:r>
            <a:endParaRPr lang="en-US" altLang="zh-CN" sz="1800" b="1" dirty="0">
              <a:solidFill>
                <a:srgbClr val="333333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2646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animBg="1"/>
      <p:bldP spid="18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52" y="1037183"/>
            <a:ext cx="2645195" cy="13881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25" y="928780"/>
            <a:ext cx="2024072" cy="148648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3014503" y="833335"/>
            <a:ext cx="8766991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3050" indent="-273050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</a:rPr>
              <a:t>理解：</a:t>
            </a:r>
            <a:r>
              <a:rPr lang="zh-CN" altLang="en-US" sz="2000" b="1" dirty="0" smtClean="0">
                <a:solidFill>
                  <a:srgbClr val="0066FF"/>
                </a:solidFill>
              </a:rPr>
              <a:t>寻找</a:t>
            </a:r>
            <a:r>
              <a:rPr lang="zh-CN" altLang="en-US" sz="2000" b="1" dirty="0" smtClean="0"/>
              <a:t>一个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新坐标系</a:t>
            </a:r>
            <a:r>
              <a:rPr lang="zh-CN" altLang="en-US" sz="2000" b="1" dirty="0" smtClean="0"/>
              <a:t>，使其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原点</a:t>
            </a:r>
            <a:r>
              <a:rPr lang="zh-CN" altLang="en-US" sz="2000" b="1" dirty="0" smtClean="0"/>
              <a:t>落在</a:t>
            </a:r>
            <a:r>
              <a:rPr lang="zh-CN" altLang="en-US" sz="2000" b="1" dirty="0" smtClean="0">
                <a:solidFill>
                  <a:srgbClr val="0066FF"/>
                </a:solidFill>
              </a:rPr>
              <a:t>样本分布</a:t>
            </a:r>
            <a:r>
              <a:rPr lang="zh-CN" altLang="en-US" sz="2000" b="1" dirty="0" smtClean="0"/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中心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质心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/>
              <a:t>，且样本沿坐标系方向分布。</a:t>
            </a:r>
            <a:endParaRPr lang="zh-CN" altLang="en-US" sz="2000" b="1" dirty="0"/>
          </a:p>
        </p:txBody>
      </p:sp>
      <p:grpSp>
        <p:nvGrpSpPr>
          <p:cNvPr id="36" name="组合 35"/>
          <p:cNvGrpSpPr/>
          <p:nvPr/>
        </p:nvGrpSpPr>
        <p:grpSpPr>
          <a:xfrm>
            <a:off x="3257288" y="1373861"/>
            <a:ext cx="8208807" cy="1573888"/>
            <a:chOff x="3850359" y="1987092"/>
            <a:chExt cx="7877674" cy="1538964"/>
          </a:xfrm>
        </p:grpSpPr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50359" y="2745073"/>
              <a:ext cx="3792329" cy="500874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21470" y="2405209"/>
              <a:ext cx="3706563" cy="1120847"/>
            </a:xfrm>
            <a:prstGeom prst="rect">
              <a:avLst/>
            </a:prstGeom>
          </p:spPr>
        </p:pic>
        <p:grpSp>
          <p:nvGrpSpPr>
            <p:cNvPr id="35" name="组合 34"/>
            <p:cNvGrpSpPr/>
            <p:nvPr/>
          </p:nvGrpSpPr>
          <p:grpSpPr>
            <a:xfrm>
              <a:off x="7346726" y="1987092"/>
              <a:ext cx="1150111" cy="611729"/>
              <a:chOff x="7346726" y="1987092"/>
              <a:chExt cx="1150111" cy="611729"/>
            </a:xfrm>
          </p:grpSpPr>
          <p:sp>
            <p:nvSpPr>
              <p:cNvPr id="33" name="右弧形箭头 32"/>
              <p:cNvSpPr/>
              <p:nvPr/>
            </p:nvSpPr>
            <p:spPr>
              <a:xfrm rot="16200000">
                <a:off x="7777403" y="1879386"/>
                <a:ext cx="288758" cy="1150111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7530756" y="1987092"/>
                <a:ext cx="78205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降维后</a:t>
                </a:r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p:grp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7808" y="2881359"/>
            <a:ext cx="2591025" cy="560881"/>
          </a:xfrm>
          <a:prstGeom prst="rect">
            <a:avLst/>
          </a:prstGeom>
        </p:spPr>
      </p:pic>
      <p:cxnSp>
        <p:nvCxnSpPr>
          <p:cNvPr id="41" name="直接箭头连接符 40"/>
          <p:cNvCxnSpPr/>
          <p:nvPr/>
        </p:nvCxnSpPr>
        <p:spPr>
          <a:xfrm>
            <a:off x="7307747" y="2424487"/>
            <a:ext cx="1470061" cy="5834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9522880" y="3361255"/>
            <a:ext cx="163629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391884" y="2971813"/>
                <a:ext cx="7982095" cy="103874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latin typeface="+mn-ea"/>
                  </a:rPr>
                  <a:t>样本数据在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原始空间</a:t>
                </a:r>
                <a:r>
                  <a:rPr lang="zh-CN" altLang="en-US" sz="1800" b="1" dirty="0">
                    <a:latin typeface="+mn-ea"/>
                  </a:rPr>
                  <a:t>中的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位置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并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未改变</a:t>
                </a:r>
                <a:r>
                  <a:rPr lang="zh-CN" altLang="en-US" sz="1800" b="1" dirty="0">
                    <a:latin typeface="+mn-ea"/>
                  </a:rPr>
                  <a:t>。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目的</a:t>
                </a:r>
                <a:r>
                  <a:rPr lang="zh-CN" altLang="en-US" sz="1800" b="1" dirty="0" smtClean="0">
                    <a:latin typeface="+mn-ea"/>
                  </a:rPr>
                  <a:t>只是</a:t>
                </a:r>
                <a:r>
                  <a:rPr lang="zh-CN" altLang="en-US" sz="1800" b="1" dirty="0">
                    <a:latin typeface="+mn-ea"/>
                  </a:rPr>
                  <a:t>通过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线性变换</a:t>
                </a:r>
                <a:r>
                  <a:rPr lang="zh-CN" altLang="en-US" sz="1800" b="1" dirty="0">
                    <a:latin typeface="+mn-ea"/>
                  </a:rPr>
                  <a:t>，将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原始数据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投影到</a:t>
                </a:r>
                <a:r>
                  <a:rPr lang="zh-CN" altLang="en-US" sz="1800" b="1" dirty="0">
                    <a:latin typeface="+mn-ea"/>
                  </a:rPr>
                  <a:t>一个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新坐标系</a:t>
                </a:r>
                <a:r>
                  <a:rPr lang="zh-CN" altLang="en-US" sz="1800" b="1" dirty="0" smtClean="0">
                    <a:latin typeface="+mn-ea"/>
                  </a:rPr>
                  <a:t>中，这个</a:t>
                </a:r>
                <a:r>
                  <a:rPr lang="zh-CN" altLang="en-US" sz="1800" b="1" u="wavyDbl" dirty="0" smtClean="0">
                    <a:latin typeface="+mn-ea"/>
                  </a:rPr>
                  <a:t>新坐标系</a:t>
                </a:r>
                <a:r>
                  <a:rPr lang="zh-CN" altLang="en-US" sz="1800" b="1" dirty="0" smtClean="0">
                    <a:latin typeface="+mn-ea"/>
                  </a:rPr>
                  <a:t>由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数据的主要变异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方向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维度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/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坐标轴方向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</a:rPr>
                  <a:t>定义。</a:t>
                </a:r>
                <a:r>
                  <a:rPr lang="en-US" altLang="zh-CN" sz="1800" b="1" dirty="0" smtClean="0"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1800" b="1" dirty="0" smtClean="0">
                    <a:latin typeface="+mn-ea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均为主成分，只是</a:t>
                </a:r>
                <a:r>
                  <a:rPr lang="zh-CN" altLang="en-US" sz="1800" b="1" u="wavyDbl" dirty="0" smtClean="0">
                    <a:solidFill>
                      <a:srgbClr val="FF0000"/>
                    </a:solidFill>
                    <a:latin typeface="+mn-ea"/>
                  </a:rPr>
                  <a:t>选择保留样本信息更多</a:t>
                </a:r>
                <a:r>
                  <a:rPr lang="zh-CN" altLang="en-US" sz="1800" b="1" dirty="0" smtClean="0">
                    <a:latin typeface="+mn-ea"/>
                  </a:rPr>
                  <a:t>的主成分</a:t>
                </a:r>
                <a:r>
                  <a:rPr lang="en-US" altLang="zh-CN" sz="1800" b="1" dirty="0" smtClean="0">
                    <a:latin typeface="+mn-ea"/>
                  </a:rPr>
                  <a:t>)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4" y="2971813"/>
                <a:ext cx="7982095" cy="1038746"/>
              </a:xfrm>
              <a:prstGeom prst="rect">
                <a:avLst/>
              </a:prstGeom>
              <a:blipFill>
                <a:blip r:embed="rId7"/>
                <a:stretch>
                  <a:fillRect l="-1298" t="-5882" r="-1298" b="-8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91885" y="4227135"/>
                <a:ext cx="7515429" cy="1808187"/>
              </a:xfrm>
              <a:prstGeom prst="rect">
                <a:avLst/>
              </a:prstGeom>
              <a:ln>
                <a:solidFill>
                  <a:srgbClr val="0066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更具体解释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：找出</a:t>
                </a:r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样本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数据中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最主要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的方面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代替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原始数据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625475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假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设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：数据集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或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维的，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共有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个数据</a:t>
                </a:r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181818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625475" indent="-269875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希望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：将这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个数据的维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度</a:t>
                </a:r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降到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sz="1800" b="1" i="1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，并且降维后，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355600">
                  <a:lnSpc>
                    <a:spcPts val="27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181818"/>
                    </a:solidFill>
                    <a:latin typeface="+mn-ea"/>
                  </a:rPr>
                  <a:t> </a:t>
                </a:r>
                <a:r>
                  <a:rPr lang="en-US" altLang="zh-CN" sz="1800" b="1" dirty="0" smtClean="0">
                    <a:solidFill>
                      <a:srgbClr val="181818"/>
                    </a:solidFill>
                    <a:latin typeface="+mn-ea"/>
                  </a:rPr>
                  <a:t>        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这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个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维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的数据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集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能尽可能代表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原始数据集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 marL="625475" indent="-269875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当然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：数据</a:t>
                </a:r>
                <a:r>
                  <a:rPr lang="zh-CN" altLang="en-US" sz="1800" b="1" u="wavyDbl" dirty="0" smtClean="0">
                    <a:solidFill>
                      <a:srgbClr val="181818"/>
                    </a:solidFill>
                    <a:latin typeface="+mn-ea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b="1" i="1" u="wavyDbl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u="wavyDbl" dirty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zh-CN" altLang="en-US" sz="1800" b="1" u="wavyDbl" dirty="0" smtClean="0">
                    <a:solidFill>
                      <a:srgbClr val="181818"/>
                    </a:solidFill>
                    <a:latin typeface="+mn-ea"/>
                  </a:rPr>
                  <a:t>降到</a:t>
                </a:r>
                <a14:m>
                  <m:oMath xmlns:m="http://schemas.openxmlformats.org/officeDocument/2006/math">
                    <m:r>
                      <a:rPr lang="en-US" altLang="zh-CN" sz="1800" b="1" i="1" u="wavyDbl" smtClean="0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1800" b="1" u="wavyDbl" dirty="0" smtClean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肯定会有损失</a:t>
                </a:r>
                <a:r>
                  <a:rPr lang="zh-CN" altLang="en-US" sz="1800" b="1" dirty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但希望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损失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尽可能小</a:t>
                </a:r>
                <a:r>
                  <a:rPr lang="zh-CN" altLang="en-US" sz="1800" b="1" dirty="0" smtClean="0">
                    <a:solidFill>
                      <a:srgbClr val="181818"/>
                    </a:solidFill>
                    <a:latin typeface="+mn-ea"/>
                  </a:rPr>
                  <a:t>。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5" y="4227135"/>
                <a:ext cx="7515429" cy="1808187"/>
              </a:xfrm>
              <a:prstGeom prst="rect">
                <a:avLst/>
              </a:prstGeom>
              <a:blipFill>
                <a:blip r:embed="rId8"/>
                <a:stretch>
                  <a:fillRect l="-1296" t="-3010" r="-1457" b="-4013"/>
                </a:stretch>
              </a:blipFill>
              <a:ln>
                <a:solidFill>
                  <a:srgbClr val="0066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组合 8"/>
          <p:cNvGrpSpPr/>
          <p:nvPr/>
        </p:nvGrpSpPr>
        <p:grpSpPr>
          <a:xfrm>
            <a:off x="6569242" y="3797636"/>
            <a:ext cx="5013194" cy="1243597"/>
            <a:chOff x="6569242" y="3725444"/>
            <a:chExt cx="5013194" cy="1243597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77808" y="3725444"/>
              <a:ext cx="2804628" cy="124359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cxnSp>
          <p:nvCxnSpPr>
            <p:cNvPr id="5" name="直接箭头连接符 4"/>
            <p:cNvCxnSpPr/>
            <p:nvPr/>
          </p:nvCxnSpPr>
          <p:spPr>
            <a:xfrm flipV="1">
              <a:off x="6569242" y="4343402"/>
              <a:ext cx="2208566" cy="312817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6674027" y="269231"/>
                <a:ext cx="5032553" cy="31425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5113" indent="-2651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如何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让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维数据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尽可能表示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原始数据？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4027" y="269231"/>
                <a:ext cx="5032553" cy="314253"/>
              </a:xfrm>
              <a:prstGeom prst="rect">
                <a:avLst/>
              </a:prstGeom>
              <a:blipFill>
                <a:blip r:embed="rId10"/>
                <a:stretch>
                  <a:fillRect l="-2303" t="-26923" r="-3152" b="-44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/>
              <p:cNvSpPr/>
              <p:nvPr/>
            </p:nvSpPr>
            <p:spPr>
              <a:xfrm>
                <a:off x="8544272" y="5305379"/>
                <a:ext cx="3038164" cy="769441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如上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:r>
                  <a:rPr lang="en-US" altLang="zh-CN" sz="2000" b="1" dirty="0">
                    <a:solidFill>
                      <a:srgbClr val="181818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维降到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181818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维</a:t>
                </a:r>
                <a:r>
                  <a:rPr lang="en-US" altLang="zh-CN" sz="2000" b="1" dirty="0" smtClean="0">
                    <a:solidFill>
                      <a:srgbClr val="181818"/>
                    </a:solidFill>
                    <a:latin typeface="+mn-ea"/>
                  </a:rPr>
                  <a:t>(2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降</a:t>
                </a:r>
                <a:r>
                  <a:rPr lang="en-US" altLang="zh-CN" sz="2000" b="1" dirty="0" smtClean="0">
                    <a:solidFill>
                      <a:srgbClr val="181818"/>
                    </a:solidFill>
                    <a:latin typeface="+mn-ea"/>
                  </a:rPr>
                  <a:t>1)</a:t>
                </a:r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solidFill>
                      <a:srgbClr val="FF0000"/>
                    </a:solidFill>
                  </a:rPr>
                  <a:t>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代表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endParaRPr lang="zh-CN" altLang="en-US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8" name="矩形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272" y="5305379"/>
                <a:ext cx="3038164" cy="769441"/>
              </a:xfrm>
              <a:prstGeom prst="rect">
                <a:avLst/>
              </a:prstGeom>
              <a:blipFill>
                <a:blip r:embed="rId11"/>
                <a:stretch>
                  <a:fillRect l="-5000" t="-6202" r="-3200" b="-10853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965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5" grpId="0"/>
      <p:bldP spid="2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25402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64796D81-F8E6-4D05-A8F4-D5FB997DA23A}"/>
              </a:ext>
            </a:extLst>
          </p:cNvPr>
          <p:cNvSpPr/>
          <p:nvPr/>
        </p:nvSpPr>
        <p:spPr>
          <a:xfrm>
            <a:off x="424059" y="1342048"/>
            <a:ext cx="9992421" cy="2639628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36000" rIns="0" bIns="0">
            <a:spAutoFit/>
          </a:bodyPr>
          <a:lstStyle/>
          <a:p>
            <a:pPr algn="ctr">
              <a:lnSpc>
                <a:spcPts val="2300"/>
              </a:lnSpc>
              <a:spcAft>
                <a:spcPts val="1200"/>
              </a:spcAft>
              <a:buClr>
                <a:schemeClr val="bg1"/>
              </a:buClr>
              <a:buSzPct val="80000"/>
            </a:pPr>
            <a:r>
              <a:rPr lang="zh-CN" altLang="en-US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⑴</a:t>
            </a:r>
            <a:r>
              <a:rPr lang="zh-CN" altLang="en-US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频率学派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大样本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-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大量重复相同实验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原因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频率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经验基础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是事件发生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频率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极限值（不考虑参数的先验分布）</a:t>
            </a:r>
            <a:endParaRPr lang="en-US" altLang="zh-CN" sz="1800" b="1" dirty="0" smtClean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观点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：既然客观世界的</a:t>
            </a:r>
            <a:r>
              <a:rPr lang="zh-CN" altLang="en-US" sz="1800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运行规律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是一定的，那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模型参数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也应该是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固定存在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的，而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数据是随机的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体现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zh-CN" sz="1800" b="1" dirty="0">
                <a:latin typeface="+mn-ea"/>
                <a:ea typeface="+mn-ea"/>
              </a:rPr>
              <a:t>是一个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未知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常量</a:t>
            </a:r>
            <a:r>
              <a:rPr lang="zh-CN" altLang="zh-CN" sz="1800" b="1" dirty="0" smtClean="0">
                <a:latin typeface="+mn-ea"/>
                <a:ea typeface="+mn-ea"/>
              </a:rPr>
              <a:t>，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数据</a:t>
            </a:r>
            <a:r>
              <a:rPr lang="zh-CN" altLang="zh-CN" sz="1800" b="1" dirty="0" smtClean="0">
                <a:latin typeface="+mn-ea"/>
                <a:ea typeface="+mn-ea"/>
              </a:rPr>
              <a:t>是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随机变量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目标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b="1" dirty="0" smtClean="0">
                <a:latin typeface="+mn-ea"/>
                <a:ea typeface="+mn-ea"/>
              </a:rPr>
              <a:t>通过观察数据，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估计</a:t>
            </a:r>
            <a:r>
              <a:rPr lang="zh-CN" altLang="en-US" sz="1800" b="1" dirty="0">
                <a:latin typeface="+mn-ea"/>
                <a:ea typeface="+mn-ea"/>
              </a:rPr>
              <a:t>这个未知的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常量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66700" indent="-266700" algn="just">
              <a:lnSpc>
                <a:spcPts val="23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方法</a:t>
            </a:r>
            <a:r>
              <a:rPr lang="zh-CN" altLang="en-US" sz="1800" b="1" dirty="0">
                <a:latin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</a:rPr>
              <a:t>最大似然估计</a:t>
            </a:r>
            <a:r>
              <a:rPr lang="en-US" altLang="zh-CN" sz="1800" b="1" dirty="0">
                <a:latin typeface="+mn-ea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MLE</a:t>
            </a:r>
            <a:r>
              <a:rPr lang="en-US" altLang="zh-CN" sz="1800" b="1" dirty="0">
                <a:latin typeface="+mn-ea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  <a:p>
            <a:pPr marL="266700" indent="-266700" algn="just">
              <a:lnSpc>
                <a:spcPts val="23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思想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给定</a:t>
            </a:r>
            <a:r>
              <a:rPr lang="zh-CN" altLang="en-US" sz="1800" b="1" dirty="0">
                <a:latin typeface="+mn-ea"/>
                <a:ea typeface="+mn-ea"/>
              </a:rPr>
              <a:t>数据情况下</a:t>
            </a:r>
            <a:r>
              <a:rPr lang="en-US" altLang="zh-CN" sz="1800" b="1" dirty="0">
                <a:latin typeface="+mn-ea"/>
                <a:ea typeface="+mn-ea"/>
              </a:rPr>
              <a:t>,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找到</a:t>
            </a:r>
            <a:r>
              <a:rPr lang="zh-CN" altLang="en-US" sz="1800" b="1" dirty="0">
                <a:latin typeface="+mn-ea"/>
                <a:ea typeface="+mn-ea"/>
              </a:rPr>
              <a:t>使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数据出现概率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最大</a:t>
            </a:r>
            <a:r>
              <a:rPr lang="zh-CN" altLang="en-US" sz="1800" b="1" dirty="0" smtClean="0">
                <a:latin typeface="+mn-ea"/>
                <a:ea typeface="+mn-ea"/>
              </a:rPr>
              <a:t>时的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zh-CN" altLang="zh-CN" sz="18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5243" y="274041"/>
            <a:ext cx="613481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5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、模型的参数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优化：频率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学派、贝叶斯学派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4059" y="876553"/>
            <a:ext cx="833623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观点有显著差异</a:t>
            </a:r>
            <a:r>
              <a:rPr lang="zh-CN" altLang="en-US" sz="2000" b="1" dirty="0" smtClean="0">
                <a:latin typeface="+mn-ea"/>
                <a:ea typeface="+mn-ea"/>
              </a:rPr>
              <a:t>，体现：对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参数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不确定性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处理</a:t>
            </a:r>
            <a:r>
              <a:rPr lang="zh-CN" altLang="en-US" sz="2000" b="1" dirty="0" smtClean="0">
                <a:latin typeface="+mn-ea"/>
                <a:ea typeface="+mn-ea"/>
              </a:rPr>
              <a:t>、如何</a:t>
            </a:r>
            <a:r>
              <a:rPr lang="zh-CN" altLang="en-US" sz="2000" b="1" dirty="0">
                <a:latin typeface="+mn-ea"/>
                <a:ea typeface="+mn-ea"/>
              </a:rPr>
              <a:t>利用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先验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知识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/>
              <p:nvPr/>
            </p:nvSpPr>
            <p:spPr>
              <a:xfrm>
                <a:off x="424059" y="4162544"/>
                <a:ext cx="11000533" cy="677553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36000" rIns="0" bIns="0">
                <a:spAutoFit/>
              </a:bodyPr>
              <a:lstStyle/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chemeClr val="bg1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8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抛硬币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正面向上的概率为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固定的未知常量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。抛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1000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次，正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600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、反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400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。认为这个已经发生的事件，反映了正面出现的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真实概率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。因此，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要做的事情</a:t>
                </a: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调整参数</a:t>
                </a:r>
                <a14:m>
                  <m:oMath xmlns:m="http://schemas.openxmlformats.org/officeDocument/2006/math">
                    <m:r>
                      <a:rPr lang="zh-CN" alt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，使正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600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、反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400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这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事件，出现的概率最大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18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9" y="4162544"/>
                <a:ext cx="11000533" cy="677553"/>
              </a:xfrm>
              <a:prstGeom prst="rect">
                <a:avLst/>
              </a:prstGeom>
              <a:blipFill>
                <a:blip r:embed="rId2"/>
                <a:stretch>
                  <a:fillRect l="-1274" t="-5310" r="-1107" b="-1238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/>
              <p:nvPr/>
            </p:nvSpPr>
            <p:spPr>
              <a:xfrm>
                <a:off x="424058" y="5009390"/>
                <a:ext cx="11000533" cy="1152042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36000" rIns="0" bIns="0">
                <a:spAutoFit/>
              </a:bodyPr>
              <a:lstStyle/>
              <a:p>
                <a:pPr marL="266700" indent="-266700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数学公式表示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：设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表示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观测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数据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抛的结果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-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正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600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/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反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400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表示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参数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正面</a:t>
                </a:r>
                <a:r>
                  <a:rPr lang="zh-CN" altLang="en-US" sz="2000" b="1" dirty="0">
                    <a:latin typeface="+mn-ea"/>
                    <a:ea typeface="+mn-ea"/>
                  </a:rPr>
                  <a:t>向上的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概率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似然函数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𝑷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固定的未知参数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观测数据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出现的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最大似然估计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：找到使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最大时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𝜽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058" y="5009390"/>
                <a:ext cx="11000533" cy="1152042"/>
              </a:xfrm>
              <a:prstGeom prst="rect">
                <a:avLst/>
              </a:prstGeom>
              <a:blipFill>
                <a:blip r:embed="rId3"/>
                <a:stretch>
                  <a:fillRect l="-997" t="-5236" b="-8377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7176121" y="2889766"/>
            <a:ext cx="4608511" cy="792088"/>
          </a:xfrm>
          <a:prstGeom prst="rect">
            <a:avLst/>
          </a:prstGeom>
          <a:solidFill>
            <a:schemeClr val="bg2"/>
          </a:solidFill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</a:rPr>
              <a:t>似然函数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概率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：给定</a:t>
            </a:r>
            <a:r>
              <a:rPr lang="zh-CN" altLang="en-US" sz="2000" b="1" dirty="0">
                <a:solidFill>
                  <a:schemeClr val="tx1"/>
                </a:solidFill>
              </a:rPr>
              <a:t>观测数据下，某个</a:t>
            </a:r>
            <a:r>
              <a:rPr lang="zh-CN" altLang="en-US" sz="2000" b="1" dirty="0">
                <a:solidFill>
                  <a:srgbClr val="0000FF"/>
                </a:solidFill>
              </a:rPr>
              <a:t>参数值</a:t>
            </a:r>
            <a:r>
              <a:rPr lang="zh-CN" altLang="en-US" sz="2000" b="1" dirty="0">
                <a:solidFill>
                  <a:schemeClr val="tx1"/>
                </a:solidFill>
              </a:rPr>
              <a:t>使得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该观测数据</a:t>
            </a:r>
            <a:r>
              <a:rPr lang="zh-CN" altLang="en-US" sz="2000" b="1" dirty="0">
                <a:solidFill>
                  <a:srgbClr val="0000FF"/>
                </a:solidFill>
              </a:rPr>
              <a:t>出现</a:t>
            </a:r>
            <a:r>
              <a:rPr lang="zh-CN" altLang="en-US" sz="2000" b="1" dirty="0">
                <a:solidFill>
                  <a:schemeClr val="tx1"/>
                </a:solidFill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</a:rPr>
              <a:t>可能性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大小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323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2" grpId="0" animBg="1"/>
      <p:bldP spid="13" grpId="0" animBg="1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382729" y="1372216"/>
                <a:ext cx="8004915" cy="897682"/>
              </a:xfrm>
              <a:prstGeom prst="rect">
                <a:avLst/>
              </a:prstGeom>
              <a:ln w="9525">
                <a:solidFill>
                  <a:srgbClr val="0066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⑵、如何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让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维数据</a:t>
                </a:r>
                <a:r>
                  <a:rPr lang="zh-CN" altLang="en-US" sz="2000" b="1" dirty="0">
                    <a:solidFill>
                      <a:srgbClr val="181818"/>
                    </a:solidFill>
                    <a:latin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尽可能表示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原始数据</a:t>
                </a:r>
                <a:r>
                  <a:rPr lang="zh-CN" altLang="en-US" sz="2000" b="1" dirty="0" smtClean="0">
                    <a:solidFill>
                      <a:srgbClr val="181818"/>
                    </a:solidFill>
                    <a:latin typeface="+mn-ea"/>
                  </a:rPr>
                  <a:t>？</a:t>
                </a:r>
                <a:endParaRPr lang="en-US" altLang="zh-CN" sz="2000" b="1" dirty="0" smtClean="0">
                  <a:solidFill>
                    <a:srgbClr val="181818"/>
                  </a:solidFill>
                  <a:latin typeface="+mn-ea"/>
                </a:endParaRPr>
              </a:p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</a:rPr>
                  <a:t>⑶、如何</a:t>
                </a:r>
                <a:r>
                  <a:rPr lang="zh-CN" altLang="en-US" sz="2000" b="1" dirty="0">
                    <a:latin typeface="+mn-ea"/>
                  </a:rPr>
                  <a:t>找到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这条</a:t>
                </a:r>
                <a:r>
                  <a:rPr lang="zh-CN" altLang="en-US" sz="2000" b="1" dirty="0">
                    <a:latin typeface="+mn-ea"/>
                  </a:rPr>
                  <a:t>使</a:t>
                </a:r>
                <a:r>
                  <a:rPr lang="zh-CN" altLang="en-US" sz="2000" b="1" dirty="0">
                    <a:solidFill>
                      <a:srgbClr val="0066FF"/>
                    </a:solidFill>
                    <a:latin typeface="+mn-ea"/>
                  </a:rPr>
                  <a:t>样本点之间</a:t>
                </a:r>
                <a:r>
                  <a:rPr lang="zh-CN" altLang="en-US" sz="2000" b="1" dirty="0">
                    <a:latin typeface="+mn-ea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间距最大</a:t>
                </a:r>
                <a:r>
                  <a:rPr lang="zh-CN" altLang="en-US" sz="2000" b="1" dirty="0">
                    <a:latin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直线</a:t>
                </a:r>
                <a:r>
                  <a:rPr lang="en-US" altLang="zh-CN" sz="2000" b="1" dirty="0">
                    <a:latin typeface="+mn-ea"/>
                  </a:rPr>
                  <a:t>(</a:t>
                </a:r>
                <a:r>
                  <a:rPr lang="zh-CN" altLang="en-US" sz="2000" b="1" dirty="0">
                    <a:latin typeface="+mn-ea"/>
                  </a:rPr>
                  <a:t>轴</a:t>
                </a:r>
                <a:r>
                  <a:rPr lang="en-US" altLang="zh-CN" sz="2000" b="1" dirty="0">
                    <a:latin typeface="+mn-ea"/>
                  </a:rPr>
                  <a:t>\</a:t>
                </a:r>
                <a:r>
                  <a:rPr lang="zh-CN" altLang="en-US" sz="2000" b="1" dirty="0">
                    <a:latin typeface="+mn-ea"/>
                  </a:rPr>
                  <a:t>超平面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>
                    <a:latin typeface="+mn-ea"/>
                  </a:rPr>
                  <a:t>？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2729" y="1372216"/>
                <a:ext cx="8004915" cy="897682"/>
              </a:xfrm>
              <a:prstGeom prst="rect">
                <a:avLst/>
              </a:prstGeom>
              <a:blipFill>
                <a:blip r:embed="rId2"/>
                <a:stretch>
                  <a:fillRect l="-1901" b="-8725"/>
                </a:stretch>
              </a:blipFill>
              <a:ln w="9525">
                <a:solidFill>
                  <a:srgbClr val="0066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8651752" y="1405803"/>
            <a:ext cx="2117845" cy="830505"/>
            <a:chOff x="9216200" y="1405803"/>
            <a:chExt cx="2117845" cy="830505"/>
          </a:xfrm>
        </p:grpSpPr>
        <p:sp>
          <p:nvSpPr>
            <p:cNvPr id="6" name="右箭头 5"/>
            <p:cNvSpPr/>
            <p:nvPr/>
          </p:nvSpPr>
          <p:spPr>
            <a:xfrm>
              <a:off x="9216200" y="1674059"/>
              <a:ext cx="324853" cy="267630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圆角矩形标注 6"/>
            <p:cNvSpPr/>
            <p:nvPr/>
          </p:nvSpPr>
          <p:spPr>
            <a:xfrm>
              <a:off x="9721539" y="1405803"/>
              <a:ext cx="1612506" cy="830505"/>
            </a:xfrm>
            <a:prstGeom prst="wedgeRoundRectCallout">
              <a:avLst>
                <a:gd name="adj1" fmla="val -49725"/>
                <a:gd name="adj2" fmla="val 31620"/>
                <a:gd name="adj3" fmla="val 16667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180975" indent="-180975">
                <a:lnSpc>
                  <a:spcPts val="3200"/>
                </a:lnSpc>
                <a:buClr>
                  <a:srgbClr val="0066FF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最近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重构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性</a:t>
              </a:r>
              <a:endParaRPr lang="en-US" altLang="zh-CN" sz="2000" b="1" dirty="0">
                <a:solidFill>
                  <a:srgbClr val="333333"/>
                </a:solidFill>
                <a:latin typeface="+mn-ea"/>
              </a:endParaRPr>
            </a:p>
            <a:p>
              <a:pPr marL="180975" indent="-180975">
                <a:lnSpc>
                  <a:spcPts val="3200"/>
                </a:lnSpc>
                <a:buClr>
                  <a:srgbClr val="0066FF"/>
                </a:buClr>
                <a:buSzPct val="80000"/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最大可分性</a:t>
              </a:r>
              <a:endParaRPr lang="en-US" altLang="zh-CN" sz="2000" b="1" dirty="0">
                <a:solidFill>
                  <a:srgbClr val="333333"/>
                </a:solidFill>
                <a:latin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391885" y="2617946"/>
            <a:ext cx="11540562" cy="23596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前述已提出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：对于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正交属性空间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中的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样本点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，如何用一个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超平面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直线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的高维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推广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，能够对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所有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样本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            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数据进行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恰当的表达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？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 marL="342900" indent="-34290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如果存在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这样的超平面，大概具有的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性质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：</a:t>
            </a:r>
            <a:endParaRPr lang="en-US" altLang="zh-CN" sz="2000" b="1" dirty="0">
              <a:solidFill>
                <a:srgbClr val="333333"/>
              </a:solidFill>
              <a:latin typeface="+mn-ea"/>
            </a:endParaRPr>
          </a:p>
          <a:p>
            <a:pPr marL="628650" indent="-27305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最近重构性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：样本点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到超平面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距离都足够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近</a:t>
            </a:r>
            <a:r>
              <a:rPr lang="zh-CN" altLang="en-US" sz="2000" b="1" dirty="0" smtClean="0">
                <a:latin typeface="+mn-ea"/>
              </a:rPr>
              <a:t>（投影的距离短）</a:t>
            </a:r>
            <a:endParaRPr lang="en-US" altLang="zh-CN" sz="2000" b="1" dirty="0">
              <a:latin typeface="+mn-ea"/>
            </a:endParaRPr>
          </a:p>
          <a:p>
            <a:pPr marL="628650" indent="-2730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最大可分性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：样本点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在超平面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上的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投影尽可能分开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（投影点之间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的距离尽可能大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27982" y="240630"/>
            <a:ext cx="34357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归纳（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400" b="1" dirty="0" smtClean="0">
                <a:latin typeface="+mn-ea"/>
              </a:rPr>
              <a:t>的三个目标）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1885" y="835492"/>
            <a:ext cx="7995759" cy="448841"/>
          </a:xfrm>
          <a:prstGeom prst="rect">
            <a:avLst/>
          </a:prstGeom>
          <a:ln w="9525">
            <a:solidFill>
              <a:srgbClr val="0066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zh-CN" altLang="en-US" sz="2000" b="1" dirty="0">
                <a:solidFill>
                  <a:srgbClr val="181818"/>
                </a:solidFill>
                <a:latin typeface="+mn-ea"/>
              </a:rPr>
              <a:t>⑴</a:t>
            </a:r>
            <a:r>
              <a:rPr lang="zh-CN" altLang="en-US" sz="2000" b="1" dirty="0" smtClean="0">
                <a:solidFill>
                  <a:srgbClr val="181818"/>
                </a:solidFill>
                <a:latin typeface="+mn-ea"/>
              </a:rPr>
              <a:t>、如何使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新坐标系</a:t>
            </a:r>
            <a:r>
              <a:rPr lang="zh-CN" altLang="en-US" sz="2000" b="1" dirty="0">
                <a:latin typeface="+mn-ea"/>
              </a:rPr>
              <a:t>的“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原点</a:t>
            </a:r>
            <a:r>
              <a:rPr lang="zh-CN" altLang="en-US" sz="2000" b="1" dirty="0">
                <a:latin typeface="+mn-ea"/>
              </a:rPr>
              <a:t>”落在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样本分布</a:t>
            </a:r>
            <a:r>
              <a:rPr lang="zh-CN" altLang="en-US" sz="2000" b="1" dirty="0" smtClean="0">
                <a:latin typeface="+mn-ea"/>
              </a:rPr>
              <a:t>的“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中心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质心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”位置？</a:t>
            </a:r>
            <a:endParaRPr lang="zh-CN" altLang="en-US" sz="2000" b="1" dirty="0">
              <a:latin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8753353" y="876857"/>
            <a:ext cx="1816758" cy="307777"/>
            <a:chOff x="9216200" y="865568"/>
            <a:chExt cx="1816758" cy="307777"/>
          </a:xfrm>
        </p:grpSpPr>
        <p:sp>
          <p:nvSpPr>
            <p:cNvPr id="2" name="左箭头 1"/>
            <p:cNvSpPr/>
            <p:nvPr/>
          </p:nvSpPr>
          <p:spPr>
            <a:xfrm>
              <a:off x="9216200" y="917991"/>
              <a:ext cx="324853" cy="255104"/>
            </a:xfrm>
            <a:prstGeom prst="lef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9721538" y="865568"/>
              <a:ext cx="131142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稍后考虑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651752" y="2236308"/>
            <a:ext cx="1311592" cy="2234092"/>
            <a:chOff x="8651752" y="2236308"/>
            <a:chExt cx="1311592" cy="2234092"/>
          </a:xfrm>
        </p:grpSpPr>
        <p:cxnSp>
          <p:nvCxnSpPr>
            <p:cNvPr id="16" name="直接连接符 15"/>
            <p:cNvCxnSpPr>
              <a:stCxn id="7" idx="2"/>
            </p:cNvCxnSpPr>
            <p:nvPr/>
          </p:nvCxnSpPr>
          <p:spPr>
            <a:xfrm flipH="1">
              <a:off x="8976605" y="2236308"/>
              <a:ext cx="986739" cy="1963159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>
              <a:off x="8651752" y="4199467"/>
              <a:ext cx="324854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8976605" y="4199467"/>
              <a:ext cx="0" cy="27093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2179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394660" y="266892"/>
            <a:ext cx="2252288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2400" b="1" dirty="0" smtClean="0">
                <a:solidFill>
                  <a:srgbClr val="333333"/>
                </a:solidFill>
                <a:latin typeface="+mn-ea"/>
              </a:rPr>
              <a:t>⑴、最近</a:t>
            </a:r>
            <a:r>
              <a:rPr lang="zh-CN" altLang="en-US" sz="2400" b="1" dirty="0">
                <a:solidFill>
                  <a:srgbClr val="333333"/>
                </a:solidFill>
                <a:latin typeface="+mn-ea"/>
              </a:rPr>
              <a:t>重构</a:t>
            </a:r>
            <a:r>
              <a:rPr lang="zh-CN" altLang="en-US" sz="2400" b="1" dirty="0" smtClean="0">
                <a:solidFill>
                  <a:srgbClr val="333333"/>
                </a:solidFill>
                <a:latin typeface="+mn-ea"/>
              </a:rPr>
              <a:t>性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‌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4968" y="868752"/>
            <a:ext cx="11409104" cy="16927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60363" indent="-360363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目的</a:t>
            </a:r>
            <a:r>
              <a:rPr lang="zh-CN" altLang="en-US" sz="2400" b="1" dirty="0" smtClean="0">
                <a:solidFill>
                  <a:srgbClr val="333333"/>
                </a:solidFill>
                <a:latin typeface="+mn-ea"/>
              </a:rPr>
              <a:t>：确保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原始数据</a:t>
            </a:r>
            <a:r>
              <a:rPr lang="zh-CN" altLang="en-US" sz="2400" b="1" dirty="0" smtClean="0">
                <a:latin typeface="+mn-ea"/>
              </a:rPr>
              <a:t>在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降维过程中</a:t>
            </a:r>
            <a:r>
              <a:rPr lang="zh-CN" altLang="en-US" sz="2400" b="1" dirty="0" smtClean="0">
                <a:latin typeface="+mn-ea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信息损失最小</a:t>
            </a:r>
            <a:endParaRPr lang="en-US" altLang="zh-CN" sz="2400" b="1" dirty="0" smtClean="0">
              <a:solidFill>
                <a:srgbClr val="FF0000"/>
              </a:solidFill>
              <a:latin typeface="+mn-ea"/>
            </a:endParaRPr>
          </a:p>
          <a:p>
            <a:pPr marL="625475" indent="-1746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即，</a:t>
            </a:r>
            <a:r>
              <a:rPr lang="zh-CN" altLang="en-US" sz="2000" b="1" u="wavyDbl" dirty="0" smtClean="0">
                <a:solidFill>
                  <a:srgbClr val="333333"/>
                </a:solidFill>
                <a:latin typeface="+mn-ea"/>
              </a:rPr>
              <a:t>通过</a:t>
            </a:r>
            <a:r>
              <a:rPr lang="en-US" altLang="zh-CN" sz="2000" b="1" u="wavyDbl" dirty="0" smtClean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u="wavyDbl" dirty="0" smtClean="0">
                <a:solidFill>
                  <a:srgbClr val="333333"/>
                </a:solidFill>
                <a:latin typeface="+mn-ea"/>
              </a:rPr>
              <a:t>转换后的数据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能较好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保留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原始数据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重构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原始数据时的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误差最小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 marL="625475" indent="-1746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这一性质是通过</a:t>
            </a:r>
            <a:r>
              <a:rPr lang="zh-CN" altLang="en-US" sz="2000" b="1" u="wavyDbl" dirty="0" smtClean="0">
                <a:solidFill>
                  <a:srgbClr val="0066FF"/>
                </a:solidFill>
                <a:latin typeface="+mn-ea"/>
              </a:rPr>
              <a:t>将样本的每个</a:t>
            </a:r>
            <a:r>
              <a:rPr lang="zh-CN" altLang="en-US" sz="2000" b="1" u="wavyDbl" dirty="0">
                <a:solidFill>
                  <a:srgbClr val="0066FF"/>
                </a:solidFill>
                <a:latin typeface="+mn-ea"/>
              </a:rPr>
              <a:t>特征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中心化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零均值化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\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均值归零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，并使用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标准正交向量基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来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投影样本点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，实现对数据的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降维处理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，保证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降维后的数据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原始数据</a:t>
            </a:r>
            <a:r>
              <a:rPr lang="zh-CN" altLang="en-US" sz="2000" b="1" dirty="0" smtClean="0">
                <a:latin typeface="+mn-ea"/>
              </a:rPr>
              <a:t>之间的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差异最小化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。‌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1887" y="2736686"/>
            <a:ext cx="10905766" cy="1231106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说明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1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最近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重构性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与样本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均值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关系，体现在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将样本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的均值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归零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去均值化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处理。原因有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两点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   ①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‌ 反映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信息的变化‌：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通过去掉均值，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能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更好反映样本点之间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的位置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差别。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solidFill>
                  <a:srgbClr val="333333"/>
                </a:solidFill>
                <a:latin typeface="+mn-ea"/>
                <a:ea typeface="宋体" panose="02010600030101010101" pitchFamily="2" charset="-122"/>
              </a:rPr>
              <a:t>       </a:t>
            </a:r>
            <a:r>
              <a:rPr lang="zh-CN" altLang="zh-CN" sz="2000" b="1" dirty="0" smtClean="0">
                <a:solidFill>
                  <a:srgbClr val="333333"/>
                </a:solidFill>
                <a:latin typeface="+mn-ea"/>
                <a:ea typeface="宋体" panose="02010600030101010101" pitchFamily="2" charset="-122"/>
              </a:rPr>
              <a:t>②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简化运算‌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：去掉均值可以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简化后续的计算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过程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1886" y="4203115"/>
            <a:ext cx="10905767" cy="1538883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说明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：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①</a:t>
            </a:r>
            <a:r>
              <a:rPr lang="en-US" altLang="zh-CN" sz="2000" b="1" dirty="0" smtClean="0">
                <a:solidFill>
                  <a:srgbClr val="2626E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机器学习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和数据分析中，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中心化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是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一种数据处理技术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，目的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将数据的均值调整为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0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 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     </a:t>
            </a:r>
            <a:r>
              <a:rPr lang="en-US" altLang="zh-CN" sz="2000" b="1" dirty="0">
                <a:solidFill>
                  <a:srgbClr val="2626E2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②</a:t>
            </a:r>
            <a:r>
              <a:rPr lang="en-US" altLang="zh-CN" sz="2000" b="1" dirty="0" smtClean="0">
                <a:solidFill>
                  <a:srgbClr val="2626E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通过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每个样本点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减去其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均值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实现，使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处理后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的样本均值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为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0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      </a:t>
            </a:r>
            <a:r>
              <a:rPr lang="en-US" altLang="zh-CN" sz="2000" b="1" dirty="0">
                <a:solidFill>
                  <a:srgbClr val="2626E2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en-US" altLang="zh-CN" sz="2000" b="1" dirty="0" smtClean="0">
                <a:solidFill>
                  <a:srgbClr val="2626E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有助于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消除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由于</a:t>
            </a:r>
            <a:r>
              <a:rPr lang="zh-CN" altLang="en-US" sz="2000" b="1" dirty="0">
                <a:solidFill>
                  <a:srgbClr val="2626E2"/>
                </a:solidFill>
                <a:latin typeface="+mn-ea"/>
              </a:rPr>
              <a:t>量纲不同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、</a:t>
            </a:r>
            <a:r>
              <a:rPr lang="zh-CN" altLang="en-US" sz="2000" b="1" dirty="0">
                <a:solidFill>
                  <a:srgbClr val="2626E2"/>
                </a:solidFill>
                <a:latin typeface="+mn-ea"/>
              </a:rPr>
              <a:t>自身</a:t>
            </a:r>
            <a:r>
              <a:rPr lang="zh-CN" altLang="en-US" sz="2000" b="1" dirty="0" smtClean="0">
                <a:solidFill>
                  <a:srgbClr val="2626E2"/>
                </a:solidFill>
                <a:latin typeface="+mn-ea"/>
              </a:rPr>
              <a:t>变异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、</a:t>
            </a:r>
            <a:r>
              <a:rPr lang="zh-CN" altLang="en-US" sz="2000" b="1" dirty="0" smtClean="0">
                <a:solidFill>
                  <a:srgbClr val="2626E2"/>
                </a:solidFill>
                <a:latin typeface="+mn-ea"/>
              </a:rPr>
              <a:t>数值</a:t>
            </a:r>
            <a:r>
              <a:rPr lang="zh-CN" altLang="en-US" sz="2000" b="1" dirty="0">
                <a:solidFill>
                  <a:srgbClr val="2626E2"/>
                </a:solidFill>
                <a:latin typeface="+mn-ea"/>
              </a:rPr>
              <a:t>相差</a:t>
            </a:r>
            <a:r>
              <a:rPr lang="zh-CN" altLang="en-US" sz="2000" b="1" dirty="0" smtClean="0">
                <a:solidFill>
                  <a:srgbClr val="2626E2"/>
                </a:solidFill>
                <a:latin typeface="+mn-ea"/>
              </a:rPr>
              <a:t>较大</a:t>
            </a:r>
            <a:r>
              <a:rPr lang="en-US" altLang="zh-CN" sz="2000" b="1" dirty="0" smtClean="0">
                <a:solidFill>
                  <a:srgbClr val="2626E2"/>
                </a:solidFill>
                <a:latin typeface="+mn-ea"/>
              </a:rPr>
              <a:t>…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引起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误差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en-US" altLang="zh-CN" sz="2000" b="1" dirty="0" smtClean="0">
              <a:solidFill>
                <a:srgbClr val="333333"/>
              </a:solidFill>
              <a:latin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      </a:t>
            </a:r>
            <a:r>
              <a:rPr lang="en-US" altLang="zh-CN" sz="2000" b="1" dirty="0">
                <a:solidFill>
                  <a:srgbClr val="2626E2"/>
                </a:solidFill>
                <a:latin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④</a:t>
            </a:r>
            <a:r>
              <a:rPr lang="en-US" altLang="zh-CN" sz="2000" b="1" dirty="0" smtClean="0">
                <a:solidFill>
                  <a:srgbClr val="2626E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通过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中心化处理，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可使样本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更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符合标准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正态分布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均值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为</a:t>
            </a:r>
            <a:r>
              <a:rPr lang="en-US" altLang="zh-CN" sz="2000" b="1" dirty="0">
                <a:solidFill>
                  <a:srgbClr val="333333"/>
                </a:solidFill>
                <a:latin typeface="+mn-ea"/>
              </a:rPr>
              <a:t>0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</a:rPr>
              <a:t>，标准差为</a:t>
            </a:r>
            <a:r>
              <a:rPr lang="en-US" altLang="zh-CN" sz="2000" b="1" dirty="0" smtClean="0">
                <a:solidFill>
                  <a:srgbClr val="333333"/>
                </a:solidFill>
                <a:latin typeface="+mn-ea"/>
              </a:rPr>
              <a:t>1)</a:t>
            </a:r>
            <a:r>
              <a:rPr lang="zh-CN" altLang="en-US" sz="2000" b="1" dirty="0" smtClean="0">
                <a:solidFill>
                  <a:srgbClr val="333333"/>
                </a:solidFill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315759" y="3248130"/>
            <a:ext cx="369332" cy="1909508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txBody>
          <a:bodyPr vert="eaVert" wrap="square" lIns="0" tIns="0" rIns="0" bIns="0" rtlCol="0">
            <a:spAutoFit/>
          </a:bodyPr>
          <a:lstStyle/>
          <a:p>
            <a:r>
              <a:rPr lang="zh-CN" altLang="en-US" sz="2400" b="1" dirty="0" smtClean="0">
                <a:solidFill>
                  <a:srgbClr val="0066FF"/>
                </a:solidFill>
              </a:rPr>
              <a:t>概念</a:t>
            </a:r>
            <a:r>
              <a:rPr lang="zh-CN" altLang="en-US" sz="2400" b="1" dirty="0" smtClean="0"/>
              <a:t>：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方差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90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104240" y="1140440"/>
                <a:ext cx="8725771" cy="15388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实现方法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中心化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对所有样本点进行</a:t>
                </a:r>
                <a:r>
                  <a:rPr lang="zh-CN" altLang="en-US" sz="2000" b="1" dirty="0">
                    <a:latin typeface="+mn-ea"/>
                  </a:rPr>
                  <a:t>中心化</a:t>
                </a:r>
                <a:r>
                  <a:rPr lang="zh-CN" altLang="en-US" sz="2000" b="1" dirty="0" smtClean="0">
                    <a:latin typeface="+mn-ea"/>
                  </a:rPr>
                  <a:t>处理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。即，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每个特征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维度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都“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减去其均值</a:t>
                </a:r>
                <a:r>
                  <a:rPr lang="zh-CN" altLang="en-US" sz="2000" b="1" dirty="0" smtClean="0">
                    <a:latin typeface="+mn-ea"/>
                  </a:rPr>
                  <a:t>”，使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变换</a:t>
                </a:r>
                <a:r>
                  <a:rPr lang="zh-CN" altLang="en-US" sz="2000" b="1" dirty="0">
                    <a:solidFill>
                      <a:srgbClr val="0066FF"/>
                    </a:solidFill>
                    <a:latin typeface="+mn-ea"/>
                  </a:rPr>
                  <a:t>后的数据</a:t>
                </a:r>
                <a:r>
                  <a:rPr lang="zh-CN" altLang="en-US" sz="2000" b="1" dirty="0">
                    <a:latin typeface="+mn-ea"/>
                  </a:rPr>
                  <a:t>在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每个维度</a:t>
                </a:r>
                <a:r>
                  <a:rPr lang="zh-CN" altLang="en-US" sz="2000" b="1" dirty="0">
                    <a:latin typeface="+mn-ea"/>
                  </a:rPr>
                  <a:t>上的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均值都为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0</a:t>
                </a:r>
                <a:r>
                  <a:rPr lang="zh-CN" altLang="en-US" sz="2000" b="1" dirty="0" smtClean="0">
                    <a:latin typeface="+mn-ea"/>
                  </a:rPr>
                  <a:t>，这确保了变换</a:t>
                </a:r>
                <a:r>
                  <a:rPr lang="zh-CN" altLang="en-US" sz="2000" b="1" dirty="0">
                    <a:latin typeface="+mn-ea"/>
                  </a:rPr>
                  <a:t>后的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坐标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原点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即</a:t>
                </a:r>
                <a:r>
                  <a:rPr lang="zh-CN" altLang="en-US" sz="2000" b="1" dirty="0">
                    <a:latin typeface="+mn-ea"/>
                  </a:rPr>
                  <a:t>均值</a:t>
                </a:r>
                <a:r>
                  <a:rPr lang="zh-CN" altLang="en-US" sz="2000" b="1" dirty="0" smtClean="0">
                    <a:latin typeface="+mn-ea"/>
                  </a:rPr>
                  <a:t>点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，可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与数据集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几何中心重合</a:t>
                </a:r>
                <a:r>
                  <a:rPr lang="zh-CN" altLang="en-US" sz="2000" b="1" dirty="0" smtClean="0">
                    <a:latin typeface="+mn-ea"/>
                  </a:rPr>
                  <a:t>。这也是</a:t>
                </a:r>
                <a:r>
                  <a:rPr lang="zh-CN" altLang="en-US" sz="2000" b="1" dirty="0" smtClean="0"/>
                  <a:t>成功找到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</a:rPr>
                  <a:t>样本主要</a:t>
                </a:r>
                <a:r>
                  <a:rPr lang="zh-CN" altLang="en-US" sz="2000" b="1" dirty="0">
                    <a:solidFill>
                      <a:srgbClr val="0066FF"/>
                    </a:solidFill>
                  </a:rPr>
                  <a:t>变异</a:t>
                </a:r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方向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u="wavyDbl" dirty="0" smtClean="0">
                    <a:latin typeface="+mn-ea"/>
                  </a:rPr>
                  <a:t>保留样本信息更多的主成分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的关键</a:t>
                </a:r>
                <a:r>
                  <a:rPr lang="zh-CN" altLang="en-US" sz="2000" b="1" dirty="0" smtClean="0"/>
                  <a:t>。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240" y="1140440"/>
                <a:ext cx="8725771" cy="1538883"/>
              </a:xfrm>
              <a:prstGeom prst="rect">
                <a:avLst/>
              </a:prstGeom>
              <a:blipFill>
                <a:blip r:embed="rId2"/>
                <a:stretch>
                  <a:fillRect l="-1327" t="-7905" r="-1746" b="-55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391886" y="407251"/>
            <a:ext cx="9248826" cy="448841"/>
          </a:xfrm>
          <a:prstGeom prst="rect">
            <a:avLst/>
          </a:prstGeom>
          <a:ln w="9525">
            <a:solidFill>
              <a:srgbClr val="0066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 smtClean="0">
                <a:solidFill>
                  <a:srgbClr val="181818"/>
                </a:solidFill>
                <a:latin typeface="+mn-ea"/>
              </a:rPr>
              <a:t>如何使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新坐标系</a:t>
            </a:r>
            <a:r>
              <a:rPr lang="zh-CN" altLang="en-US" sz="2400" b="1" dirty="0">
                <a:latin typeface="+mn-ea"/>
              </a:rPr>
              <a:t>的“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原点</a:t>
            </a:r>
            <a:r>
              <a:rPr lang="zh-CN" altLang="en-US" sz="2400" b="1" dirty="0">
                <a:latin typeface="+mn-ea"/>
              </a:rPr>
              <a:t>”落在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样本分布</a:t>
            </a:r>
            <a:r>
              <a:rPr lang="zh-CN" altLang="en-US" sz="2400" b="1" dirty="0" smtClean="0">
                <a:latin typeface="+mn-ea"/>
              </a:rPr>
              <a:t>的“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中心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质心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dirty="0" smtClean="0">
                <a:latin typeface="+mn-ea"/>
              </a:rPr>
              <a:t>”位置？</a:t>
            </a:r>
            <a:endParaRPr lang="zh-CN" altLang="en-US" sz="2400" b="1" dirty="0">
              <a:latin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391886" y="4098667"/>
            <a:ext cx="11529181" cy="1632451"/>
            <a:chOff x="391886" y="3127234"/>
            <a:chExt cx="11529181" cy="1632451"/>
          </a:xfrm>
        </p:grpSpPr>
        <p:sp>
          <p:nvSpPr>
            <p:cNvPr id="10" name="矩形 9"/>
            <p:cNvSpPr/>
            <p:nvPr/>
          </p:nvSpPr>
          <p:spPr>
            <a:xfrm>
              <a:off x="391886" y="3282357"/>
              <a:ext cx="11529181" cy="147732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b="1" dirty="0">
                  <a:solidFill>
                    <a:srgbClr val="333333"/>
                  </a:solidFill>
                  <a:latin typeface="+mn-ea"/>
                </a:rPr>
                <a:t>⑵</a:t>
              </a:r>
              <a:r>
                <a:rPr lang="zh-CN" altLang="en-US" sz="2400" b="1" dirty="0" smtClean="0">
                  <a:solidFill>
                    <a:srgbClr val="333333"/>
                  </a:solidFill>
                  <a:latin typeface="+mn-ea"/>
                </a:rPr>
                <a:t>、最大可分性</a:t>
              </a:r>
              <a:endParaRPr lang="en-US" altLang="zh-CN" sz="2400" b="1" dirty="0" smtClean="0">
                <a:solidFill>
                  <a:srgbClr val="333333"/>
                </a:solidFill>
                <a:latin typeface="+mn-ea"/>
              </a:endParaRPr>
            </a:p>
            <a:p>
              <a:pPr marL="342900" indent="-34290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目的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：使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原始‌</a:t>
              </a:r>
              <a:r>
                <a:rPr lang="zh-CN" altLang="en-US" sz="2000" b="1" dirty="0">
                  <a:solidFill>
                    <a:srgbClr val="0066FF"/>
                  </a:solidFill>
                  <a:latin typeface="+mn-ea"/>
                </a:rPr>
                <a:t>样本点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在超平面上的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投影点尽可能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分开</a:t>
              </a:r>
              <a:r>
                <a:rPr lang="en-US" altLang="zh-CN" sz="2000" b="1" dirty="0">
                  <a:solidFill>
                    <a:srgbClr val="333333"/>
                  </a:solidFill>
                  <a:latin typeface="+mn-ea"/>
                </a:rPr>
                <a:t>(</a:t>
              </a:r>
              <a:r>
                <a:rPr lang="zh-CN" altLang="en-US" sz="2000" b="1" dirty="0">
                  <a:solidFill>
                    <a:srgbClr val="333333"/>
                  </a:solidFill>
                  <a:latin typeface="+mn-ea"/>
                </a:rPr>
                <a:t>点与点之间的距离尽可能大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n-ea"/>
                </a:rPr>
                <a:t>)</a:t>
              </a:r>
            </a:p>
            <a:p>
              <a:pPr>
                <a:lnSpc>
                  <a:spcPct val="150000"/>
                </a:lnSpc>
                <a:buClr>
                  <a:srgbClr val="FF0000"/>
                </a:buClr>
                <a:buSzPct val="80000"/>
              </a:pPr>
              <a:r>
                <a:rPr lang="en-US" altLang="zh-CN" sz="2000" b="1" dirty="0">
                  <a:solidFill>
                    <a:srgbClr val="333333"/>
                  </a:solidFill>
                  <a:latin typeface="+mn-ea"/>
                </a:rPr>
                <a:t> </a:t>
              </a:r>
              <a:r>
                <a:rPr lang="en-US" altLang="zh-CN" sz="2000" b="1" dirty="0" smtClean="0">
                  <a:solidFill>
                    <a:srgbClr val="333333"/>
                  </a:solidFill>
                  <a:latin typeface="+mn-ea"/>
                </a:rPr>
                <a:t>       </a:t>
              </a:r>
              <a:r>
                <a:rPr lang="en-US" altLang="zh-CN" sz="1400" b="1" dirty="0" smtClean="0">
                  <a:solidFill>
                    <a:srgbClr val="333333"/>
                  </a:solidFill>
                  <a:latin typeface="+mn-ea"/>
                </a:rPr>
                <a:t> 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即，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投影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到超平面后的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每个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样本点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，与这些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投影样本点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均值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的</a:t>
              </a:r>
              <a:r>
                <a:rPr lang="zh-CN" altLang="en-US" sz="2000" b="1" dirty="0" smtClean="0">
                  <a:solidFill>
                    <a:srgbClr val="0066FF"/>
                  </a:solidFill>
                  <a:latin typeface="+mn-ea"/>
                </a:rPr>
                <a:t>偏离程度</a:t>
              </a:r>
              <a:r>
                <a:rPr lang="zh-CN" altLang="en-US" sz="2000" b="1" dirty="0" smtClean="0">
                  <a:solidFill>
                    <a:srgbClr val="333333"/>
                  </a:solidFill>
                  <a:latin typeface="+mn-ea"/>
                </a:rPr>
                <a:t>，应该尽可能大。</a:t>
              </a:r>
              <a:endParaRPr lang="zh-CN" altLang="en-US" sz="2000" b="1" dirty="0">
                <a:latin typeface="+mn-ea"/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391886" y="3127234"/>
              <a:ext cx="11412186" cy="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10288890" y="4253790"/>
            <a:ext cx="1515182" cy="400110"/>
          </a:xfrm>
          <a:prstGeom prst="rect">
            <a:avLst/>
          </a:prstGeom>
          <a:noFill/>
          <a:ln w="19050">
            <a:solidFill>
              <a:srgbClr val="0066FF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66FF"/>
                </a:solidFill>
              </a:rPr>
              <a:t>概念</a:t>
            </a:r>
            <a:r>
              <a:rPr lang="zh-CN" altLang="en-US" sz="2000" b="1" dirty="0" smtClean="0"/>
              <a:t>：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方差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2492" y="1137800"/>
            <a:ext cx="1188261" cy="597377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91886" y="1147813"/>
            <a:ext cx="2045368" cy="1626280"/>
            <a:chOff x="4150895" y="1742562"/>
            <a:chExt cx="2045368" cy="1626280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5161556" y="1742562"/>
              <a:ext cx="0" cy="16262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>
              <a:off x="4150895" y="2550695"/>
              <a:ext cx="204536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>
            <a:off x="403201" y="3011623"/>
            <a:ext cx="11219303" cy="905701"/>
            <a:chOff x="403201" y="3147091"/>
            <a:chExt cx="11219303" cy="9057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本框 17"/>
                <p:cNvSpPr txBox="1"/>
                <p:nvPr/>
              </p:nvSpPr>
              <p:spPr>
                <a:xfrm>
                  <a:off x="403201" y="3147091"/>
                  <a:ext cx="11219303" cy="4269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342900" indent="-34290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均值</a:t>
                  </a:r>
                  <a:r>
                    <a:rPr lang="en-US" altLang="zh-CN" sz="2000" b="1" dirty="0" smtClean="0">
                      <a:latin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</a:rPr>
                    <a:t>数学期望</a:t>
                  </a:r>
                  <a:r>
                    <a:rPr lang="en-US" altLang="zh-CN" sz="2000" b="1" dirty="0" smtClean="0">
                      <a:latin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</a:rPr>
                    <a:t>：设有一组样本</a:t>
                  </a:r>
                  <a:r>
                    <a:rPr lang="en-US" altLang="zh-CN" sz="2000" b="1" dirty="0" smtClean="0">
                      <a:latin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</a:rPr>
                    <a:t>数据</a:t>
                  </a:r>
                  <a:r>
                    <a:rPr lang="zh-CN" altLang="en-US" sz="2000" b="1" dirty="0">
                      <a:latin typeface="+mn-ea"/>
                    </a:rPr>
                    <a:t>集</a:t>
                  </a:r>
                  <a:r>
                    <a:rPr lang="en-US" altLang="zh-CN" sz="2000" b="1" dirty="0" smtClean="0">
                      <a:latin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  均值</a:t>
                  </a:r>
                  <a:r>
                    <a:rPr lang="en-US" altLang="zh-CN" sz="2000" b="1" dirty="0" smtClean="0">
                      <a:latin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</a:rPr>
                    <a:t>平均数</a:t>
                  </a:r>
                  <a:r>
                    <a:rPr lang="en-US" altLang="zh-CN" sz="2000" b="1" dirty="0" smtClean="0">
                      <a:latin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a14:m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8" name="文本框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3201" y="3147091"/>
                  <a:ext cx="11219303" cy="42697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32" t="-11429" b="-1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8746958" y="3622161"/>
                  <a:ext cx="2743200" cy="4306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+mn-ea"/>
                    </a:rPr>
                    <a:t>或  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a14:m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46958" y="3622161"/>
                  <a:ext cx="2743200" cy="430631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5778" t="-9859" b="-1549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20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37 L -0.07279 0.07199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46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97637" y="269934"/>
            <a:ext cx="94462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latin typeface="+mn-ea"/>
              </a:rPr>
              <a:t>怎样</a:t>
            </a:r>
            <a:r>
              <a:rPr lang="zh-CN" altLang="en-US" sz="2000" b="1" dirty="0" smtClean="0">
                <a:latin typeface="+mn-ea"/>
              </a:rPr>
              <a:t>找到能够使样本点之间，间距最大的坐标系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超平面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直线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轴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方向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维度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特征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3919" y="1864441"/>
            <a:ext cx="8028882" cy="22442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为找到这个超平面，需要定义</a:t>
            </a:r>
            <a:r>
              <a:rPr lang="zh-CN" altLang="en-US" sz="2000" b="1" dirty="0" smtClean="0">
                <a:solidFill>
                  <a:srgbClr val="181818"/>
                </a:solidFill>
                <a:latin typeface="+mn-ea"/>
              </a:rPr>
              <a:t>投影</a:t>
            </a:r>
            <a:r>
              <a:rPr lang="en-US" altLang="zh-CN" sz="2000" b="1" dirty="0" smtClean="0">
                <a:solidFill>
                  <a:srgbClr val="181818"/>
                </a:solidFill>
                <a:latin typeface="+mn-ea"/>
              </a:rPr>
              <a:t>(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降维</a:t>
            </a:r>
            <a:r>
              <a:rPr lang="en-US" altLang="zh-CN" sz="2000" b="1" i="0" dirty="0" smtClean="0">
                <a:solidFill>
                  <a:srgbClr val="181818"/>
                </a:solidFill>
                <a:effectLst/>
                <a:latin typeface="+mn-ea"/>
              </a:rPr>
              <a:t>)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以后，样本点</a:t>
            </a:r>
            <a:r>
              <a:rPr lang="zh-CN" altLang="en-US" sz="2000" b="1" dirty="0">
                <a:solidFill>
                  <a:srgbClr val="181818"/>
                </a:solidFill>
                <a:latin typeface="+mn-ea"/>
              </a:rPr>
              <a:t>之间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的距离。</a:t>
            </a:r>
            <a:endParaRPr lang="en-US" altLang="zh-CN" sz="2000" b="1" i="0" dirty="0" smtClean="0">
              <a:solidFill>
                <a:srgbClr val="181818"/>
              </a:solidFill>
              <a:effectLst/>
              <a:latin typeface="+mn-ea"/>
            </a:endParaRPr>
          </a:p>
          <a:p>
            <a:pPr marL="628650" indent="-27305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方差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：统计学指标，可直接定义样本间距。</a:t>
            </a:r>
            <a:endParaRPr lang="en-US" altLang="zh-CN" sz="2000" b="1" i="0" dirty="0" smtClean="0">
              <a:solidFill>
                <a:srgbClr val="181818"/>
              </a:solidFill>
              <a:effectLst/>
              <a:latin typeface="+mn-ea"/>
            </a:endParaRPr>
          </a:p>
          <a:p>
            <a:pPr marL="628650" indent="-27305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概率论与数理统计：方差用于描述样本整体分布的疏密程度</a:t>
            </a:r>
            <a:endParaRPr lang="en-US" altLang="zh-CN" sz="2000" b="1" i="0" dirty="0" smtClean="0">
              <a:solidFill>
                <a:srgbClr val="181818"/>
              </a:solidFill>
              <a:effectLst/>
              <a:latin typeface="+mn-ea"/>
            </a:endParaRPr>
          </a:p>
          <a:p>
            <a:pPr marL="903288" indent="-190500">
              <a:lnSpc>
                <a:spcPts val="35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方差越大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→样本之间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越稀疏</a:t>
            </a:r>
            <a:r>
              <a:rPr lang="en-US" altLang="zh-CN" sz="2000" b="1" i="0" dirty="0" smtClean="0">
                <a:solidFill>
                  <a:srgbClr val="181818"/>
                </a:solidFill>
                <a:effectLst/>
                <a:latin typeface="+mn-ea"/>
              </a:rPr>
              <a:t>(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点与点之间的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距离大</a:t>
            </a:r>
            <a:r>
              <a:rPr lang="en-US" altLang="zh-CN" sz="2000" b="1" i="0" dirty="0" smtClean="0">
                <a:solidFill>
                  <a:srgbClr val="181818"/>
                </a:solidFill>
                <a:effectLst/>
                <a:latin typeface="+mn-ea"/>
              </a:rPr>
              <a:t>)</a:t>
            </a:r>
          </a:p>
          <a:p>
            <a:pPr marL="903288" indent="-190500">
              <a:lnSpc>
                <a:spcPts val="35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方差越小</a:t>
            </a:r>
            <a:r>
              <a:rPr lang="zh-CN" altLang="en-US" sz="2000" b="1" i="0" dirty="0" smtClean="0">
                <a:solidFill>
                  <a:srgbClr val="181818"/>
                </a:solidFill>
                <a:effectLst/>
                <a:latin typeface="+mn-ea"/>
              </a:rPr>
              <a:t>→样本之间</a:t>
            </a:r>
            <a:r>
              <a:rPr lang="zh-CN" altLang="en-US" sz="2000" b="1" i="0" dirty="0" smtClean="0">
                <a:solidFill>
                  <a:srgbClr val="FF0000"/>
                </a:solidFill>
                <a:effectLst/>
                <a:latin typeface="+mn-ea"/>
              </a:rPr>
              <a:t>越紧密</a:t>
            </a:r>
            <a:r>
              <a:rPr lang="en-US" altLang="zh-CN" sz="2000" b="1" dirty="0">
                <a:solidFill>
                  <a:srgbClr val="181818"/>
                </a:solidFill>
                <a:latin typeface="+mn-ea"/>
              </a:rPr>
              <a:t>(</a:t>
            </a:r>
            <a:r>
              <a:rPr lang="zh-CN" altLang="en-US" sz="2000" b="1" dirty="0">
                <a:solidFill>
                  <a:srgbClr val="181818"/>
                </a:solidFill>
                <a:latin typeface="+mn-ea"/>
              </a:rPr>
              <a:t>点与点之间的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距离小</a:t>
            </a:r>
            <a:r>
              <a:rPr lang="en-US" altLang="zh-CN" sz="2000" b="1" dirty="0" smtClean="0">
                <a:solidFill>
                  <a:srgbClr val="181818"/>
                </a:solidFill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3919" y="842206"/>
            <a:ext cx="9044882" cy="820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现在知道</a:t>
            </a:r>
            <a:r>
              <a:rPr lang="zh-CN" altLang="en-US" sz="2000" b="1" dirty="0" smtClean="0">
                <a:latin typeface="+mn-ea"/>
              </a:rPr>
              <a:t>：样本数据的主要变异方向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主成分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，是样本投影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方差最大</a:t>
            </a:r>
            <a:r>
              <a:rPr lang="zh-CN" altLang="en-US" sz="2000" b="1" dirty="0" smtClean="0">
                <a:latin typeface="+mn-ea"/>
              </a:rPr>
              <a:t>的方向。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   </a:t>
            </a:r>
            <a:r>
              <a:rPr lang="en-US" altLang="zh-CN" b="1" dirty="0" smtClean="0">
                <a:latin typeface="+mn-ea"/>
              </a:rPr>
              <a:t>    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换句话说</a:t>
            </a:r>
            <a:r>
              <a:rPr lang="zh-CN" altLang="en-US" sz="2000" b="1" dirty="0" smtClean="0">
                <a:latin typeface="+mn-ea"/>
              </a:rPr>
              <a:t>，样本投影方差最大的方向，就是最好的超平面。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965648" y="2422585"/>
            <a:ext cx="3804557" cy="1679947"/>
          </a:xfrm>
          <a:prstGeom prst="rect">
            <a:avLst/>
          </a:prstGeom>
          <a:ln>
            <a:solidFill>
              <a:srgbClr val="2626E2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82550" indent="-82550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对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随机变量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或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一组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数据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离散</a:t>
            </a:r>
            <a:r>
              <a:rPr lang="zh-CN" altLang="en-US" sz="1800" b="1" dirty="0">
                <a:solidFill>
                  <a:srgbClr val="0066FF"/>
                </a:solidFill>
                <a:latin typeface="+mn-ea"/>
                <a:ea typeface="+mn-ea"/>
              </a:rPr>
              <a:t>程度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的度量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。度量随机变量与其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数学期望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均值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之间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0066FF"/>
                </a:solidFill>
                <a:latin typeface="+mn-ea"/>
                <a:ea typeface="+mn-ea"/>
              </a:rPr>
              <a:t>偏离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程度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距离</a:t>
            </a:r>
            <a:r>
              <a:rPr lang="en-US" altLang="zh-CN" sz="1800" b="1" dirty="0" smtClean="0">
                <a:solidFill>
                  <a:srgbClr val="333333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en-US" altLang="zh-CN" sz="1800" b="1" dirty="0" smtClean="0">
              <a:solidFill>
                <a:srgbClr val="333333"/>
              </a:solidFill>
              <a:latin typeface="+mn-ea"/>
              <a:ea typeface="+mn-ea"/>
            </a:endParaRPr>
          </a:p>
          <a:p>
            <a:pPr marL="82550" indent="-82550">
              <a:lnSpc>
                <a:spcPts val="25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：每一个样</a:t>
            </a:r>
            <a:r>
              <a:rPr lang="zh-CN" altLang="en-US" sz="1800" b="1" dirty="0">
                <a:solidFill>
                  <a:srgbClr val="333333"/>
                </a:solidFill>
                <a:latin typeface="+mn-ea"/>
                <a:ea typeface="+mn-ea"/>
              </a:rPr>
              <a:t>本值与全体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样本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平均数之差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平方和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0066FF"/>
                </a:solidFill>
                <a:latin typeface="+mn-ea"/>
                <a:ea typeface="+mn-ea"/>
              </a:rPr>
              <a:t>平均数</a:t>
            </a:r>
            <a:r>
              <a:rPr lang="zh-CN" altLang="en-US" sz="1800" b="1" dirty="0" smtClean="0">
                <a:solidFill>
                  <a:srgbClr val="333333"/>
                </a:solidFill>
                <a:latin typeface="+mn-ea"/>
                <a:ea typeface="+mn-ea"/>
              </a:rPr>
              <a:t>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31411" y="4494641"/>
            <a:ext cx="9713617" cy="1286998"/>
            <a:chOff x="731411" y="4109620"/>
            <a:chExt cx="9713617" cy="128699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731411" y="4109620"/>
                  <a:ext cx="7522721" cy="42697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latin typeface="+mn-ea"/>
                    </a:rPr>
                    <a:t>有一组数据</a:t>
                  </a:r>
                  <a:r>
                    <a:rPr lang="en-US" altLang="zh-CN" sz="2000" b="1" dirty="0" smtClean="0">
                      <a:latin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</a:rPr>
                    <a:t>样本</a:t>
                  </a:r>
                  <a:r>
                    <a:rPr lang="en-US" altLang="zh-CN" sz="2000" b="1" dirty="0" smtClean="0">
                      <a:latin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  平均数：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</m:oMath>
                  </a14:m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411" y="4109620"/>
                  <a:ext cx="7522721" cy="426976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2107" t="-11429" b="-1571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/>
            <p:cNvGrpSpPr/>
            <p:nvPr/>
          </p:nvGrpSpPr>
          <p:grpSpPr>
            <a:xfrm>
              <a:off x="2990295" y="4641126"/>
              <a:ext cx="7454733" cy="755492"/>
              <a:chOff x="3594850" y="4417094"/>
              <a:chExt cx="7454733" cy="755492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3594850" y="4640952"/>
                <a:ext cx="205487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方差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Variance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:endParaRPr lang="zh-CN" altLang="en-US" sz="2000" b="1" dirty="0">
                  <a:latin typeface="+mn-ea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8198204" y="4640952"/>
                <a:ext cx="302901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/>
                  <a:t>或</a:t>
                </a:r>
                <a:endParaRPr lang="zh-CN" altLang="en-US" sz="2000" b="1" dirty="0"/>
              </a:p>
            </p:txBody>
          </p:sp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57733" y="4449829"/>
                <a:ext cx="2332464" cy="692188"/>
              </a:xfrm>
              <a:prstGeom prst="rect">
                <a:avLst/>
              </a:prstGeom>
            </p:spPr>
          </p:pic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09112" y="4417094"/>
                <a:ext cx="2440471" cy="75549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25960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167139" y="896220"/>
            <a:ext cx="7636933" cy="11541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前述已说明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+mn-ea"/>
              </a:rPr>
              <a:t>主要是</a:t>
            </a:r>
            <a:r>
              <a:rPr lang="zh-CN" altLang="zh-CN" sz="2000" b="1" dirty="0" smtClean="0">
                <a:latin typeface="+mn-ea"/>
              </a:rPr>
              <a:t>通过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正交变换</a:t>
            </a:r>
            <a:r>
              <a:rPr lang="zh-CN" altLang="zh-CN" sz="2000" b="1" dirty="0">
                <a:latin typeface="+mn-ea"/>
              </a:rPr>
              <a:t>，将一组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</a:rPr>
              <a:t>可能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</a:rPr>
              <a:t>存在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 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</a:rPr>
              <a:t>相关性</a:t>
            </a:r>
            <a:r>
              <a:rPr lang="zh-CN" altLang="zh-CN" sz="2000" b="1" dirty="0" smtClean="0">
                <a:latin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变量</a:t>
            </a:r>
            <a:r>
              <a:rPr lang="zh-CN" altLang="zh-CN" sz="2000" b="1" dirty="0" smtClean="0">
                <a:latin typeface="+mn-ea"/>
              </a:rPr>
              <a:t>，转化为</a:t>
            </a:r>
            <a:r>
              <a:rPr lang="zh-CN" altLang="zh-CN" sz="2000" b="1" dirty="0">
                <a:latin typeface="+mn-ea"/>
              </a:rPr>
              <a:t>一</a:t>
            </a:r>
            <a:r>
              <a:rPr lang="zh-CN" altLang="zh-CN" sz="2000" b="1" dirty="0" smtClean="0">
                <a:latin typeface="+mn-ea"/>
              </a:rPr>
              <a:t>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</a:rPr>
              <a:t>线性不相关</a:t>
            </a:r>
            <a:r>
              <a:rPr lang="zh-CN" altLang="zh-CN" sz="2000" b="1" dirty="0" smtClean="0">
                <a:latin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变量</a:t>
            </a:r>
            <a:r>
              <a:rPr lang="zh-CN" altLang="zh-CN" sz="2000" b="1" dirty="0">
                <a:latin typeface="+mn-ea"/>
              </a:rPr>
              <a:t>，</a:t>
            </a:r>
            <a:r>
              <a:rPr lang="zh-CN" altLang="zh-CN" sz="2000" b="1" dirty="0" smtClean="0">
                <a:latin typeface="+mn-ea"/>
              </a:rPr>
              <a:t>达到数据压缩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zh-CN" sz="2000" b="1" dirty="0">
                <a:latin typeface="+mn-ea"/>
              </a:rPr>
              <a:t>降维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zh-CN" sz="2000" b="1" dirty="0" smtClean="0">
                <a:latin typeface="+mn-ea"/>
              </a:rPr>
              <a:t>目的。</a:t>
            </a:r>
            <a:r>
              <a:rPr lang="zh-CN" altLang="en-US" sz="2000" b="1" dirty="0" smtClean="0">
                <a:latin typeface="+mn-ea"/>
              </a:rPr>
              <a:t>（复杂问题简单化，化繁为简）</a:t>
            </a:r>
            <a:endParaRPr lang="en-US" altLang="zh-CN" sz="2000" b="1" dirty="0">
              <a:latin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973900"/>
            <a:ext cx="3441242" cy="257081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4167139" y="2251564"/>
            <a:ext cx="7721599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为实现降维</a:t>
            </a:r>
            <a:r>
              <a:rPr lang="zh-CN" altLang="en-US" sz="2000" b="1" dirty="0" smtClean="0">
                <a:latin typeface="+mn-ea"/>
              </a:rPr>
              <a:t>：最近重构性、最大可分性、中心化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去均值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、方差。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4167139" y="3046660"/>
            <a:ext cx="2381954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怎样去除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相关性？</a:t>
            </a:r>
            <a:endParaRPr lang="en-US" altLang="zh-CN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6537804" y="3046659"/>
                <a:ext cx="2528712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 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协方差、相关系数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7804" y="3046659"/>
                <a:ext cx="2528712" cy="384721"/>
              </a:xfrm>
              <a:prstGeom prst="rect">
                <a:avLst/>
              </a:prstGeom>
              <a:blipFill>
                <a:blip r:embed="rId3"/>
                <a:stretch>
                  <a:fillRect l="-2651" t="-14286" r="-1446" b="-253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接连接符 28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1123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1886" y="850729"/>
            <a:ext cx="11536762" cy="1312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协方差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</a:rPr>
              <a:t>：概率统计中</a:t>
            </a:r>
            <a:r>
              <a:rPr lang="zh-CN" altLang="en-US" sz="2000" b="1" dirty="0">
                <a:latin typeface="+mn-ea"/>
              </a:rPr>
              <a:t>用于衡量两个变量的总体</a:t>
            </a:r>
            <a:r>
              <a:rPr lang="zh-CN" altLang="en-US" sz="2000" b="1" dirty="0" smtClean="0">
                <a:latin typeface="+mn-ea"/>
              </a:rPr>
              <a:t>误差，就是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衡量两个变量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相关性</a:t>
            </a:r>
            <a:r>
              <a:rPr lang="zh-CN" altLang="en-US" sz="2000" b="1" dirty="0">
                <a:latin typeface="+mn-ea"/>
              </a:rPr>
              <a:t>的变量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 smtClean="0">
              <a:latin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当</a:t>
            </a:r>
            <a:r>
              <a:rPr lang="zh-CN" altLang="en-US" sz="2000" b="1" dirty="0">
                <a:latin typeface="+mn-ea"/>
              </a:rPr>
              <a:t>协方差为正时，两个变量呈正相关</a:t>
            </a:r>
            <a:r>
              <a:rPr lang="zh-CN" altLang="en-US" sz="2000" b="1" dirty="0" smtClean="0">
                <a:latin typeface="+mn-ea"/>
              </a:rPr>
              <a:t>关系（同</a:t>
            </a:r>
            <a:r>
              <a:rPr lang="zh-CN" altLang="en-US" sz="2000" b="1" dirty="0">
                <a:latin typeface="+mn-ea"/>
              </a:rPr>
              <a:t>增同</a:t>
            </a:r>
            <a:r>
              <a:rPr lang="zh-CN" altLang="en-US" sz="2000" b="1" dirty="0" smtClean="0">
                <a:latin typeface="+mn-ea"/>
              </a:rPr>
              <a:t>减，同向变化，为正）</a:t>
            </a:r>
            <a:endParaRPr lang="en-US" altLang="zh-CN" sz="2000" b="1" dirty="0" smtClean="0">
              <a:latin typeface="+mn-ea"/>
            </a:endParaRPr>
          </a:p>
          <a:p>
            <a:pPr marL="541338" indent="-179388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</a:rPr>
              <a:t>当</a:t>
            </a:r>
            <a:r>
              <a:rPr lang="zh-CN" altLang="en-US" sz="2000" b="1" dirty="0">
                <a:latin typeface="+mn-ea"/>
              </a:rPr>
              <a:t>协方差为负时，两个变量呈负相关关系（一增一</a:t>
            </a:r>
            <a:r>
              <a:rPr lang="zh-CN" altLang="en-US" sz="2000" b="1" dirty="0" smtClean="0">
                <a:latin typeface="+mn-ea"/>
              </a:rPr>
              <a:t>减，反向变化，为负）</a:t>
            </a:r>
            <a:endParaRPr lang="en-US" altLang="zh-CN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 bwMode="auto">
              <a:xfrm>
                <a:off x="391886" y="2400430"/>
                <a:ext cx="10691858" cy="8733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71463" indent="-271463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假设有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个二维变量数据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不同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时刻两个变量的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取值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记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𝑿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𝒀</m:t>
                            </m:r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={(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)}  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631825" indent="-276225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衡量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两个变量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相关度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1886" y="2400430"/>
                <a:ext cx="10691858" cy="873347"/>
              </a:xfrm>
              <a:prstGeom prst="rect">
                <a:avLst/>
              </a:prstGeom>
              <a:blipFill>
                <a:blip r:embed="rId2"/>
                <a:stretch>
                  <a:fillRect l="-1083" b="-1398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3651593" y="4176230"/>
            <a:ext cx="8032407" cy="536099"/>
            <a:chOff x="1037660" y="5788130"/>
            <a:chExt cx="8032407" cy="5360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内容占位符 2"/>
                <p:cNvSpPr txBox="1">
                  <a:spLocks/>
                </p:cNvSpPr>
                <p:nvPr/>
              </p:nvSpPr>
              <p:spPr bwMode="auto">
                <a:xfrm>
                  <a:off x="1037660" y="5934038"/>
                  <a:ext cx="5058339" cy="36004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>
                    <a:spcBef>
                      <a:spcPct val="0"/>
                    </a:spcBef>
                    <a:buNone/>
                  </a:pPr>
                  <a:r>
                    <a:rPr lang="zh-CN" altLang="en-US" sz="1800" b="1" dirty="0">
                      <a:latin typeface="+mn-ea"/>
                      <a:cs typeface="Times New Roman" panose="02020603050405020304" pitchFamily="18" charset="0"/>
                    </a:rPr>
                    <a:t>式中，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、</a:t>
                  </a:r>
                  <a14:m>
                    <m:oMath xmlns:m="http://schemas.openxmlformats.org/officeDocument/2006/math">
                      <m:r>
                        <a:rPr lang="en-US" altLang="zh-CN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𝑬</m:t>
                      </m:r>
                      <m:r>
                        <a:rPr lang="en-US" altLang="zh-CN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1800" b="1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sz="1800" b="1" dirty="0">
                      <a:latin typeface="+mn-ea"/>
                      <a:cs typeface="Times New Roman" panose="02020603050405020304" pitchFamily="18" charset="0"/>
                    </a:rPr>
                    <a:t>分别是</a:t>
                  </a:r>
                  <a:r>
                    <a:rPr lang="zh-CN" altLang="en-US" sz="1800" b="1" dirty="0" smtClean="0">
                      <a:latin typeface="+mn-ea"/>
                      <a:cs typeface="Times New Roman" panose="02020603050405020304" pitchFamily="18" charset="0"/>
                    </a:rPr>
                    <a:t>变量</a:t>
                  </a:r>
                  <a14:m>
                    <m:oMath xmlns:m="http://schemas.openxmlformats.org/officeDocument/2006/math">
                      <m:r>
                        <a:rPr lang="en-US" altLang="zh-CN" sz="1800" b="1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en-US" sz="1800" b="1" dirty="0">
                      <a:latin typeface="+mn-ea"/>
                      <a:cs typeface="Times New Roman" panose="02020603050405020304" pitchFamily="18" charset="0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1800" b="1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</m:oMath>
                  </a14:m>
                  <a:r>
                    <a:rPr lang="zh-CN" altLang="en-US" sz="1800" b="1" dirty="0"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1800" b="1" dirty="0" smtClean="0">
                      <a:solidFill>
                        <a:srgbClr val="0066FF"/>
                      </a:solidFill>
                      <a:latin typeface="+mn-ea"/>
                      <a:cs typeface="Times New Roman" panose="02020603050405020304" pitchFamily="18" charset="0"/>
                    </a:rPr>
                    <a:t>样本均值</a:t>
                  </a:r>
                  <a:endParaRPr lang="en-US" altLang="zh-CN" sz="1800" b="1" dirty="0">
                    <a:solidFill>
                      <a:srgbClr val="0066FF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037660" y="5934038"/>
                  <a:ext cx="5058339" cy="360040"/>
                </a:xfrm>
                <a:prstGeom prst="rect">
                  <a:avLst/>
                </a:prstGeom>
                <a:blipFill>
                  <a:blip r:embed="rId6"/>
                  <a:stretch>
                    <a:fillRect l="-2771" t="-25424" r="-1446" b="-13559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73193" y="5790997"/>
              <a:ext cx="1105244" cy="533232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55631" y="5788130"/>
              <a:ext cx="1114436" cy="536099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3651593" y="4807659"/>
            <a:ext cx="6243120" cy="276999"/>
          </a:xfrm>
          <a:prstGeom prst="rect">
            <a:avLst/>
          </a:prstGeom>
          <a:ln>
            <a:solidFill>
              <a:srgbClr val="0066FF"/>
            </a:solidFill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方差</a:t>
            </a:r>
            <a:r>
              <a:rPr lang="zh-CN" altLang="en-US" sz="1800" b="1" dirty="0" smtClean="0">
                <a:solidFill>
                  <a:srgbClr val="191B1F"/>
                </a:solidFill>
                <a:latin typeface="+mn-ea"/>
                <a:ea typeface="+mn-ea"/>
              </a:rPr>
              <a:t>：是协方差的特例，可视为随机变量关于自身</a:t>
            </a:r>
            <a:r>
              <a:rPr lang="zh-CN" altLang="en-US" sz="1800" b="1" dirty="0">
                <a:solidFill>
                  <a:srgbClr val="191B1F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191B1F"/>
                </a:solidFill>
                <a:latin typeface="+mn-ea"/>
                <a:ea typeface="+mn-ea"/>
              </a:rPr>
              <a:t>协方差。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91886" y="253360"/>
            <a:ext cx="2531938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zh-CN" altLang="en-US" sz="2000" b="1" dirty="0">
                <a:latin typeface="+mn-ea"/>
              </a:rPr>
              <a:t>协方差（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Covariance</a:t>
            </a:r>
            <a:r>
              <a:rPr lang="zh-CN" altLang="en-US" sz="2000" b="1" dirty="0">
                <a:latin typeface="+mn-ea"/>
              </a:rPr>
              <a:t>）</a:t>
            </a:r>
            <a:endParaRPr lang="en-US" altLang="zh-CN" sz="2000" b="1" dirty="0">
              <a:latin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91886" y="5375969"/>
            <a:ext cx="8740825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协方差矩阵</a:t>
            </a:r>
            <a:r>
              <a:rPr lang="zh-CN" altLang="en-US" sz="2000" b="1" dirty="0" smtClean="0">
                <a:latin typeface="+mn-ea"/>
                <a:ea typeface="+mn-ea"/>
              </a:rPr>
              <a:t>：将</a:t>
            </a:r>
            <a:r>
              <a:rPr lang="zh-CN" altLang="en-US" sz="2000" b="1" dirty="0">
                <a:latin typeface="+mn-ea"/>
                <a:ea typeface="+mn-ea"/>
              </a:rPr>
              <a:t>所有变量的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协方差关系</a:t>
            </a:r>
            <a:r>
              <a:rPr lang="zh-CN" altLang="en-US" sz="2000" b="1" dirty="0">
                <a:latin typeface="+mn-ea"/>
                <a:ea typeface="+mn-ea"/>
              </a:rPr>
              <a:t>用</a:t>
            </a:r>
            <a:r>
              <a:rPr lang="zh-CN" altLang="en-US" sz="2000" b="1" dirty="0" smtClean="0">
                <a:latin typeface="+mn-ea"/>
                <a:ea typeface="+mn-ea"/>
              </a:rPr>
              <a:t>矩阵形式表示。（方便数学运算）</a:t>
            </a:r>
            <a:endParaRPr lang="en-US" altLang="zh-CN" sz="2000" b="1" dirty="0">
              <a:latin typeface="+mn-ea"/>
              <a:ea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74458" y="3262571"/>
            <a:ext cx="7909542" cy="70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919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419785" y="626024"/>
            <a:ext cx="4592985" cy="1067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7726" y="215723"/>
            <a:ext cx="469016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例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：协方差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二维数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据变量之间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的相关性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9344616" y="1063104"/>
                <a:ext cx="221368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  <m:r>
                        <a:rPr lang="zh-CN" altLang="en-US" sz="2000" i="1">
                          <a:latin typeface="Cambria Math" panose="02040503050406030204" pitchFamily="18" charset="0"/>
                        </a:rPr>
                        <m:t>，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4616" y="1063104"/>
                <a:ext cx="2213683" cy="307777"/>
              </a:xfrm>
              <a:prstGeom prst="rect">
                <a:avLst/>
              </a:prstGeom>
              <a:blipFill>
                <a:blip r:embed="rId2"/>
                <a:stretch>
                  <a:fillRect l="-1653" t="-1961" r="-3306" b="-3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8976320" y="427924"/>
            <a:ext cx="2880320" cy="960649"/>
            <a:chOff x="6012159" y="592441"/>
            <a:chExt cx="2880320" cy="960649"/>
          </a:xfrm>
        </p:grpSpPr>
        <p:sp>
          <p:nvSpPr>
            <p:cNvPr id="8" name="上箭头标注 7"/>
            <p:cNvSpPr/>
            <p:nvPr/>
          </p:nvSpPr>
          <p:spPr bwMode="auto">
            <a:xfrm>
              <a:off x="6372958" y="946157"/>
              <a:ext cx="2232248" cy="606933"/>
            </a:xfrm>
            <a:prstGeom prst="upArrowCallout">
              <a:avLst>
                <a:gd name="adj1" fmla="val 18974"/>
                <a:gd name="adj2" fmla="val 17467"/>
                <a:gd name="adj3" fmla="val 25000"/>
                <a:gd name="adj4" fmla="val 64977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9" name="内容占位符 2"/>
            <p:cNvSpPr txBox="1">
              <a:spLocks/>
            </p:cNvSpPr>
            <p:nvPr/>
          </p:nvSpPr>
          <p:spPr bwMode="auto">
            <a:xfrm>
              <a:off x="6012159" y="592441"/>
              <a:ext cx="2880320" cy="309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Bef>
                  <a:spcPct val="0"/>
                </a:spcBef>
                <a:buNone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二维数据之间的相关性？</a:t>
              </a:r>
              <a:endParaRPr lang="en-US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473061"/>
            <a:ext cx="11048714" cy="4032448"/>
          </a:xfrm>
          <a:prstGeom prst="rect">
            <a:avLst/>
          </a:prstGeom>
        </p:spPr>
      </p:pic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31593" y="793388"/>
            <a:ext cx="2511642" cy="310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假设有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组二维数据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圆角矩形标注 32"/>
              <p:cNvSpPr/>
              <p:nvPr/>
            </p:nvSpPr>
            <p:spPr bwMode="auto">
              <a:xfrm>
                <a:off x="1244579" y="5582793"/>
                <a:ext cx="1221884" cy="286198"/>
              </a:xfrm>
              <a:prstGeom prst="wedgeRoundRectCallout">
                <a:avLst>
                  <a:gd name="adj1" fmla="val 20512"/>
                  <a:gd name="adj2" fmla="val -173580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</a:p>
            </p:txBody>
          </p:sp>
        </mc:Choice>
        <mc:Fallback xmlns="">
          <p:sp>
            <p:nvSpPr>
              <p:cNvPr id="33" name="圆角矩形标注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44579" y="5582793"/>
                <a:ext cx="1221884" cy="286198"/>
              </a:xfrm>
              <a:prstGeom prst="wedgeRoundRectCallout">
                <a:avLst>
                  <a:gd name="adj1" fmla="val 20512"/>
                  <a:gd name="adj2" fmla="val -173580"/>
                  <a:gd name="adj3" fmla="val 16667"/>
                </a:avLst>
              </a:prstGeom>
              <a:blipFill>
                <a:blip r:embed="rId4"/>
                <a:stretch>
                  <a:fillRect l="-8867" r="-9360" b="-19444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圆角矩形标注 30"/>
              <p:cNvSpPr/>
              <p:nvPr/>
            </p:nvSpPr>
            <p:spPr bwMode="auto">
              <a:xfrm>
                <a:off x="3208260" y="5582793"/>
                <a:ext cx="1242021" cy="337003"/>
              </a:xfrm>
              <a:prstGeom prst="wedgeRoundRectCallout">
                <a:avLst>
                  <a:gd name="adj1" fmla="val -6198"/>
                  <a:gd name="adj2" fmla="val -146596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</a:p>
            </p:txBody>
          </p:sp>
        </mc:Choice>
        <mc:Fallback xmlns="">
          <p:sp>
            <p:nvSpPr>
              <p:cNvPr id="31" name="圆角矩形标注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08260" y="5582793"/>
                <a:ext cx="1242021" cy="337003"/>
              </a:xfrm>
              <a:prstGeom prst="wedgeRoundRectCallout">
                <a:avLst>
                  <a:gd name="adj1" fmla="val -6198"/>
                  <a:gd name="adj2" fmla="val -146596"/>
                  <a:gd name="adj3" fmla="val 16667"/>
                </a:avLst>
              </a:prstGeom>
              <a:blipFill>
                <a:blip r:embed="rId5"/>
                <a:stretch>
                  <a:fillRect l="-8738" r="-6796" b="-11712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/>
              <p:cNvSpPr/>
              <p:nvPr/>
            </p:nvSpPr>
            <p:spPr bwMode="auto">
              <a:xfrm>
                <a:off x="5137071" y="5554925"/>
                <a:ext cx="1236065" cy="289997"/>
              </a:xfrm>
              <a:prstGeom prst="wedgeRoundRectCallout">
                <a:avLst>
                  <a:gd name="adj1" fmla="val -9923"/>
                  <a:gd name="adj2" fmla="val -163330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方差</a:t>
                </a:r>
              </a:p>
            </p:txBody>
          </p:sp>
        </mc:Choice>
        <mc:Fallback xmlns="">
          <p:sp>
            <p:nvSpPr>
              <p:cNvPr id="27" name="圆角矩形标注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37071" y="5554925"/>
                <a:ext cx="1236065" cy="289997"/>
              </a:xfrm>
              <a:prstGeom prst="wedgeRoundRectCallout">
                <a:avLst>
                  <a:gd name="adj1" fmla="val -9923"/>
                  <a:gd name="adj2" fmla="val -163330"/>
                  <a:gd name="adj3" fmla="val 16667"/>
                </a:avLst>
              </a:prstGeom>
              <a:blipFill>
                <a:blip r:embed="rId6"/>
                <a:stretch>
                  <a:fillRect l="-8824" r="-8824" b="-19048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圆角矩形标注 22"/>
              <p:cNvSpPr/>
              <p:nvPr/>
            </p:nvSpPr>
            <p:spPr bwMode="auto">
              <a:xfrm>
                <a:off x="6826490" y="5562983"/>
                <a:ext cx="1228663" cy="281939"/>
              </a:xfrm>
              <a:prstGeom prst="wedgeRoundRectCallout">
                <a:avLst>
                  <a:gd name="adj1" fmla="val -13677"/>
                  <a:gd name="adj2" fmla="val -168066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方差</a:t>
                </a:r>
              </a:p>
            </p:txBody>
          </p:sp>
        </mc:Choice>
        <mc:Fallback xmlns="">
          <p:sp>
            <p:nvSpPr>
              <p:cNvPr id="23" name="圆角矩形标注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26490" y="5562983"/>
                <a:ext cx="1228663" cy="281939"/>
              </a:xfrm>
              <a:prstGeom prst="wedgeRoundRectCallout">
                <a:avLst>
                  <a:gd name="adj1" fmla="val -13677"/>
                  <a:gd name="adj2" fmla="val -168066"/>
                  <a:gd name="adj3" fmla="val 16667"/>
                </a:avLst>
              </a:prstGeom>
              <a:blipFill>
                <a:blip r:embed="rId7"/>
                <a:stretch>
                  <a:fillRect l="-8867" r="-8374" b="-20388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标注 17"/>
              <p:cNvSpPr/>
              <p:nvPr/>
            </p:nvSpPr>
            <p:spPr bwMode="auto">
              <a:xfrm>
                <a:off x="8688288" y="5554071"/>
                <a:ext cx="2664296" cy="329446"/>
              </a:xfrm>
              <a:prstGeom prst="wedgeRoundRectCallout">
                <a:avLst>
                  <a:gd name="adj1" fmla="val -12296"/>
                  <a:gd name="adj2" fmla="val -138398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92075" indent="-92075" eaLnBrk="1" hangingPunct="1"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</m:e>
                    </m:d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二</m:t>
                    </m:r>
                  </m:oMath>
                </a14:m>
                <a:r>
                  <a:rPr lang="zh-CN" altLang="en-US" sz="1800" b="1" dirty="0">
                    <a:latin typeface="+mn-ea"/>
                    <a:ea typeface="+mn-ea"/>
                  </a:rPr>
                  <a:t>维变量的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协方差</a:t>
                </a:r>
              </a:p>
            </p:txBody>
          </p:sp>
        </mc:Choice>
        <mc:Fallback xmlns="">
          <p:sp>
            <p:nvSpPr>
              <p:cNvPr id="18" name="圆角矩形标注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8288" y="5554071"/>
                <a:ext cx="2664296" cy="329446"/>
              </a:xfrm>
              <a:prstGeom prst="wedgeRoundRectCallout">
                <a:avLst>
                  <a:gd name="adj1" fmla="val -12296"/>
                  <a:gd name="adj2" fmla="val -138398"/>
                  <a:gd name="adj3" fmla="val 16667"/>
                </a:avLst>
              </a:prstGeom>
              <a:blipFill>
                <a:blip r:embed="rId8"/>
                <a:stretch>
                  <a:fillRect l="-4100" r="-456" b="-13462"/>
                </a:stretch>
              </a:blipFill>
              <a:ln w="952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椭圆 34"/>
          <p:cNvSpPr/>
          <p:nvPr/>
        </p:nvSpPr>
        <p:spPr bwMode="auto">
          <a:xfrm>
            <a:off x="10853052" y="4904329"/>
            <a:ext cx="648072" cy="360040"/>
          </a:xfrm>
          <a:prstGeom prst="ellipse">
            <a:avLst/>
          </a:prstGeom>
          <a:noFill/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880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>
                <a:spLocks/>
              </p:cNvSpPr>
              <p:nvPr/>
            </p:nvSpPr>
            <p:spPr bwMode="auto">
              <a:xfrm>
                <a:off x="393338" y="865097"/>
                <a:ext cx="7994306" cy="230425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对于一组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二维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变量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（如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：广告投入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商品销售、天气状况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-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旅游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出行）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700087" indent="-34290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𝒄𝒐𝒗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正相关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700087" indent="-34290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𝒄𝒐𝒗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负相关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700087" indent="-342900">
                  <a:lnSpc>
                    <a:spcPct val="1500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当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𝒄𝒐𝒗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𝑿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𝒀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与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不相关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3338" y="865097"/>
                <a:ext cx="7994306" cy="2304256"/>
              </a:xfrm>
              <a:prstGeom prst="rect">
                <a:avLst/>
              </a:prstGeom>
              <a:blipFill>
                <a:blip r:embed="rId2"/>
                <a:stretch>
                  <a:fillRect l="-1449" r="-144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5057777" y="1525995"/>
            <a:ext cx="1588094" cy="1070449"/>
            <a:chOff x="5915732" y="1988840"/>
            <a:chExt cx="1588094" cy="1070449"/>
          </a:xfrm>
        </p:grpSpPr>
        <p:sp>
          <p:nvSpPr>
            <p:cNvPr id="6" name="右大括号 5"/>
            <p:cNvSpPr/>
            <p:nvPr/>
          </p:nvSpPr>
          <p:spPr>
            <a:xfrm>
              <a:off x="5915732" y="1988840"/>
              <a:ext cx="288032" cy="1070449"/>
            </a:xfrm>
            <a:prstGeom prst="rightBrace">
              <a:avLst>
                <a:gd name="adj1" fmla="val 100000"/>
                <a:gd name="adj2" fmla="val 50000"/>
              </a:avLst>
            </a:prstGeom>
            <a:ln w="2222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内容占位符 2"/>
            <p:cNvSpPr txBox="1">
              <a:spLocks/>
            </p:cNvSpPr>
            <p:nvPr/>
          </p:nvSpPr>
          <p:spPr bwMode="auto">
            <a:xfrm>
              <a:off x="6366930" y="2334155"/>
              <a:ext cx="1136896" cy="3711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spcBef>
                  <a:spcPct val="0"/>
                </a:spcBef>
                <a:buClr>
                  <a:srgbClr val="FF0000"/>
                </a:buClr>
                <a:buSzPct val="80000"/>
                <a:buNone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cs typeface="Times New Roman" panose="02020603050405020304" pitchFamily="18" charset="0"/>
                </a:rPr>
                <a:t>线性条件</a:t>
              </a:r>
              <a:endParaRPr lang="en-US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8" name="圆角矩形标注 7"/>
          <p:cNvSpPr/>
          <p:nvPr/>
        </p:nvSpPr>
        <p:spPr bwMode="auto">
          <a:xfrm>
            <a:off x="2981668" y="3177502"/>
            <a:ext cx="4581890" cy="980118"/>
          </a:xfrm>
          <a:prstGeom prst="wedgeRoundRectCallout">
            <a:avLst>
              <a:gd name="adj1" fmla="val -21143"/>
              <a:gd name="adj2" fmla="val -91446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176213" indent="-176213" eaLnBrk="1" hangingPunct="1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rPr>
              <a:t>计算协方差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  <a:p>
            <a:pPr marL="176213" indent="-176213" eaLnBrk="1" hangingPunct="1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ea typeface="+mn-ea"/>
              </a:rPr>
              <a:t>判断二维变量之间，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是否存在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相关性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886" y="4505657"/>
            <a:ext cx="10648648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小结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：“方差”</a:t>
            </a:r>
            <a:r>
              <a:rPr lang="en-US" altLang="zh-CN" sz="2000" b="1" dirty="0" smtClean="0">
                <a:solidFill>
                  <a:srgbClr val="191B1F"/>
                </a:solidFill>
                <a:latin typeface="-apple-system"/>
              </a:rPr>
              <a:t>---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度量一组随机变量中，单个变量与这一组变量的均值的偏离</a:t>
            </a:r>
            <a:r>
              <a:rPr lang="en-US" altLang="zh-CN" sz="2000" b="1" dirty="0" smtClean="0">
                <a:solidFill>
                  <a:srgbClr val="191B1F"/>
                </a:solidFill>
                <a:latin typeface="-apple-system"/>
              </a:rPr>
              <a:t>(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离散</a:t>
            </a:r>
            <a:r>
              <a:rPr lang="en-US" altLang="zh-CN" sz="2000" b="1" dirty="0" smtClean="0">
                <a:solidFill>
                  <a:srgbClr val="191B1F"/>
                </a:solidFill>
                <a:latin typeface="-apple-system"/>
              </a:rPr>
              <a:t>)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程度。</a:t>
            </a:r>
            <a:endParaRPr lang="en-US" altLang="zh-CN" sz="2000" b="1" dirty="0" smtClean="0">
              <a:solidFill>
                <a:srgbClr val="191B1F"/>
              </a:solidFill>
              <a:latin typeface="-apple-system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        “协方差”</a:t>
            </a:r>
            <a:r>
              <a:rPr lang="en-US" altLang="zh-CN" sz="2000" b="1" dirty="0" smtClean="0">
                <a:solidFill>
                  <a:srgbClr val="191B1F"/>
                </a:solidFill>
                <a:latin typeface="-apple-system"/>
              </a:rPr>
              <a:t>---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刻画</a:t>
            </a:r>
            <a:r>
              <a:rPr lang="zh-CN" altLang="en-US" sz="2000" b="1" dirty="0">
                <a:solidFill>
                  <a:srgbClr val="191B1F"/>
                </a:solidFill>
                <a:latin typeface="-apple-system"/>
              </a:rPr>
              <a:t>两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个变量</a:t>
            </a:r>
            <a:r>
              <a:rPr lang="zh-CN" altLang="en-US" sz="2000" b="1" dirty="0">
                <a:solidFill>
                  <a:srgbClr val="191B1F"/>
                </a:solidFill>
                <a:latin typeface="-apple-system"/>
              </a:rPr>
              <a:t>的相似</a:t>
            </a:r>
            <a:r>
              <a:rPr lang="zh-CN" altLang="en-US" sz="2000" b="1" dirty="0" smtClean="0">
                <a:solidFill>
                  <a:srgbClr val="191B1F"/>
                </a:solidFill>
                <a:latin typeface="-apple-system"/>
              </a:rPr>
              <a:t>程度（相关性）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6860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7637" y="269934"/>
            <a:ext cx="164565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回到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+mn-ea"/>
              </a:rPr>
              <a:t>算法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1886" y="952912"/>
            <a:ext cx="72168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71463" indent="-27146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要实现降维</a:t>
            </a:r>
            <a:r>
              <a:rPr lang="zh-CN" altLang="en-US" sz="2000" b="1" dirty="0" smtClean="0">
                <a:latin typeface="+mn-ea"/>
              </a:rPr>
              <a:t>：应满足最近重构、最大可分，还要去除相关性。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886" y="1444998"/>
            <a:ext cx="981327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要求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方差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latin typeface="+mn-ea"/>
              </a:rPr>
              <a:t>特征</a:t>
            </a:r>
            <a:r>
              <a:rPr lang="en-US" altLang="zh-CN" sz="2000" b="1" dirty="0">
                <a:latin typeface="+mn-ea"/>
              </a:rPr>
              <a:t>1)</a:t>
            </a:r>
            <a:r>
              <a:rPr lang="zh-CN" altLang="en-US" sz="2000" b="1" dirty="0">
                <a:latin typeface="+mn-ea"/>
              </a:rPr>
              <a:t>和</a:t>
            </a:r>
            <a:r>
              <a:rPr lang="en-US" altLang="zh-CN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latin typeface="+mn-ea"/>
              </a:rPr>
              <a:t>特征</a:t>
            </a:r>
            <a:r>
              <a:rPr lang="en-US" altLang="zh-CN" sz="2000" b="1" dirty="0">
                <a:latin typeface="+mn-ea"/>
              </a:rPr>
              <a:t>2)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最大</a:t>
            </a:r>
            <a:r>
              <a:rPr lang="zh-CN" altLang="en-US" sz="2000" b="1" dirty="0" smtClean="0">
                <a:latin typeface="+mn-ea"/>
              </a:rPr>
              <a:t>；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协方差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Cov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特征</a:t>
            </a:r>
            <a:r>
              <a:rPr lang="en-US" altLang="zh-CN" sz="2000" b="1" dirty="0">
                <a:latin typeface="+mn-ea"/>
              </a:rPr>
              <a:t>1</a:t>
            </a:r>
            <a:r>
              <a:rPr lang="zh-CN" altLang="en-US" sz="2000" b="1" dirty="0">
                <a:latin typeface="+mn-ea"/>
              </a:rPr>
              <a:t>，特征</a:t>
            </a:r>
            <a:r>
              <a:rPr lang="en-US" altLang="zh-CN" sz="2000" b="1" dirty="0" smtClean="0">
                <a:latin typeface="+mn-ea"/>
              </a:rPr>
              <a:t>2)</a:t>
            </a:r>
            <a:r>
              <a:rPr lang="zh-CN" altLang="en-US" sz="2000" b="1" dirty="0" smtClean="0">
                <a:latin typeface="+mn-ea"/>
              </a:rPr>
              <a:t>为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最小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为</a:t>
            </a:r>
            <a:r>
              <a:rPr lang="en-US" altLang="zh-CN" sz="2000" b="1" dirty="0" smtClean="0">
                <a:latin typeface="+mn-ea"/>
              </a:rPr>
              <a:t>0)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662925" y="1880639"/>
                <a:ext cx="100050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1800" b="1" dirty="0" smtClean="0">
                    <a:latin typeface="+mn-ea"/>
                    <a:ea typeface="+mn-ea"/>
                  </a:rPr>
                  <a:t>假设有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4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个样本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e>
                    </m:d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d>
                      <m:d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𝟔</m:t>
                        </m:r>
                      </m:e>
                    </m:d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𝟑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𝟒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  <m:r>
                      <a:rPr lang="zh-CN" altLang="en-US" sz="1800" b="1" i="1" smtClean="0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𝟒</m:t>
                        </m:r>
                      </m:sub>
                    </m:sSub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𝟓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。每个样本包含两个变量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925" y="1880639"/>
                <a:ext cx="10005075" cy="276999"/>
              </a:xfrm>
              <a:prstGeom prst="rect">
                <a:avLst/>
              </a:prstGeom>
              <a:blipFill>
                <a:blip r:embed="rId2"/>
                <a:stretch>
                  <a:fillRect l="-1463" t="-33333" r="-305" b="-4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图片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919" y="2287351"/>
            <a:ext cx="10115503" cy="93306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919" y="3462528"/>
            <a:ext cx="5992887" cy="2597121"/>
          </a:xfrm>
          <a:prstGeom prst="rect">
            <a:avLst/>
          </a:prstGeom>
          <a:ln>
            <a:solidFill>
              <a:srgbClr val="0066FF"/>
            </a:solidFill>
            <a:prstDash val="sysDash"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2571" y="3524171"/>
            <a:ext cx="4221537" cy="61073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6892571" y="4438659"/>
            <a:ext cx="5094065" cy="1518974"/>
            <a:chOff x="6892571" y="4438659"/>
            <a:chExt cx="5094065" cy="1518974"/>
          </a:xfrm>
        </p:grpSpPr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92571" y="5279983"/>
              <a:ext cx="5094065" cy="677650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6892571" y="4438659"/>
              <a:ext cx="4520496" cy="6924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ts val="27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1800" b="1" dirty="0" smtClean="0">
                  <a:latin typeface="+mn-ea"/>
                </a:rPr>
                <a:t>根据这个“二维特征”的例子，归纳得到协方差矩阵“</a:t>
              </a:r>
              <a:r>
                <a:rPr lang="el-GR" altLang="zh-CN" sz="1800" b="1" dirty="0" smtClean="0">
                  <a:solidFill>
                    <a:srgbClr val="FF0000"/>
                  </a:solidFill>
                  <a:latin typeface="+mn-ea"/>
                </a:rPr>
                <a:t>Σ</a:t>
              </a:r>
              <a:r>
                <a:rPr lang="zh-CN" altLang="en-US" sz="1800" b="1" dirty="0" smtClean="0">
                  <a:latin typeface="+mn-ea"/>
                </a:rPr>
                <a:t>”的计算：</a:t>
              </a:r>
              <a:endParaRPr lang="zh-CN" altLang="en-US" sz="1800" b="1" dirty="0"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941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91885" y="822968"/>
                <a:ext cx="11224381" cy="3847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</a:rPr>
                  <a:t>假设有</a:t>
                </a:r>
                <a:r>
                  <a:rPr lang="en-US" altLang="zh-CN" sz="2000" b="1" dirty="0" smtClean="0">
                    <a:latin typeface="+mn-ea"/>
                  </a:rPr>
                  <a:t>3</a:t>
                </a:r>
                <a:r>
                  <a:rPr lang="zh-CN" altLang="en-US" sz="2000" b="1" dirty="0" smtClean="0">
                    <a:latin typeface="+mn-ea"/>
                  </a:rPr>
                  <a:t>个样本：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𝟑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 每个样本包含</a:t>
                </a:r>
                <a:r>
                  <a:rPr lang="en-US" altLang="zh-CN" sz="2000" b="1" dirty="0" smtClean="0">
                    <a:latin typeface="+mn-ea"/>
                  </a:rPr>
                  <a:t>4</a:t>
                </a:r>
                <a:r>
                  <a:rPr lang="zh-CN" altLang="en-US" sz="2000" b="1" dirty="0" smtClean="0">
                    <a:latin typeface="+mn-ea"/>
                  </a:rPr>
                  <a:t>个变量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特征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 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5" y="822968"/>
                <a:ext cx="11224381" cy="384721"/>
              </a:xfrm>
              <a:prstGeom prst="rect">
                <a:avLst/>
              </a:prstGeom>
              <a:blipFill>
                <a:blip r:embed="rId2"/>
                <a:stretch>
                  <a:fillRect l="-1031" t="-14286" r="-814" b="-269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9" name="组合 28"/>
          <p:cNvGrpSpPr/>
          <p:nvPr/>
        </p:nvGrpSpPr>
        <p:grpSpPr>
          <a:xfrm>
            <a:off x="391886" y="1329788"/>
            <a:ext cx="2735129" cy="732573"/>
            <a:chOff x="391886" y="1625530"/>
            <a:chExt cx="2735129" cy="732573"/>
          </a:xfrm>
        </p:grpSpPr>
        <p:sp>
          <p:nvSpPr>
            <p:cNvPr id="27" name="文本框 26"/>
            <p:cNvSpPr txBox="1"/>
            <p:nvPr/>
          </p:nvSpPr>
          <p:spPr>
            <a:xfrm>
              <a:off x="391886" y="1799457"/>
              <a:ext cx="1154692" cy="3847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000"/>
                </a:lnSpc>
              </a:pPr>
              <a:r>
                <a:rPr lang="zh-CN" altLang="en-US" sz="1800" b="1" dirty="0">
                  <a:latin typeface="+mn-ea"/>
                </a:rPr>
                <a:t>样本</a:t>
              </a:r>
              <a:r>
                <a:rPr lang="zh-CN" altLang="en-US" sz="1800" b="1" dirty="0" smtClean="0">
                  <a:latin typeface="+mn-ea"/>
                </a:rPr>
                <a:t>矩阵：</a:t>
              </a:r>
              <a:endParaRPr lang="zh-CN" altLang="en-US" sz="1800" b="1" dirty="0"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/>
                <p:cNvSpPr txBox="1"/>
                <p:nvPr/>
              </p:nvSpPr>
              <p:spPr>
                <a:xfrm>
                  <a:off x="1557867" y="1625530"/>
                  <a:ext cx="1569148" cy="73257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𝒁</m:t>
                        </m:r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28" name="文本框 2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867" y="1625530"/>
                  <a:ext cx="1569148" cy="73257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/>
              <p:cNvSpPr txBox="1"/>
              <p:nvPr/>
            </p:nvSpPr>
            <p:spPr>
              <a:xfrm>
                <a:off x="3386667" y="1311353"/>
                <a:ext cx="8530294" cy="769441"/>
              </a:xfrm>
              <a:prstGeom prst="rect">
                <a:avLst/>
              </a:prstGeom>
              <a:noFill/>
              <a:ln>
                <a:solidFill>
                  <a:srgbClr val="0066FF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latin typeface="+mn-ea"/>
                  </a:rPr>
                  <a:t>①先计算矩阵每一列的均值</a:t>
                </a:r>
                <a:r>
                  <a:rPr lang="en-US" altLang="zh-CN" sz="1800" b="1" dirty="0" smtClean="0">
                    <a:latin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</a:rPr>
                  <a:t>左到右</a:t>
                </a:r>
                <a:r>
                  <a:rPr lang="en-US" altLang="zh-CN" sz="1800" b="1" dirty="0" smtClean="0">
                    <a:latin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</a:rPr>
                  <a:t>：</a:t>
                </a:r>
                <a:r>
                  <a:rPr lang="en-US" altLang="zh-CN" sz="1800" b="1" dirty="0" smtClean="0">
                    <a:latin typeface="+mn-ea"/>
                  </a:rPr>
                  <a:t>2</a:t>
                </a:r>
                <a:r>
                  <a:rPr lang="zh-CN" altLang="en-US" sz="1800" b="1" dirty="0" smtClean="0">
                    <a:latin typeface="+mn-ea"/>
                  </a:rPr>
                  <a:t>、</a:t>
                </a:r>
                <a:r>
                  <a:rPr lang="en-US" altLang="zh-CN" sz="1800" b="1" dirty="0" smtClean="0">
                    <a:latin typeface="+mn-ea"/>
                  </a:rPr>
                  <a:t>3</a:t>
                </a:r>
                <a:r>
                  <a:rPr lang="zh-CN" altLang="en-US" sz="1800" b="1" dirty="0" smtClean="0">
                    <a:latin typeface="+mn-ea"/>
                  </a:rPr>
                  <a:t>、</a:t>
                </a:r>
                <a:r>
                  <a:rPr lang="en-US" altLang="zh-CN" sz="1800" b="1" dirty="0" smtClean="0">
                    <a:latin typeface="+mn-ea"/>
                  </a:rPr>
                  <a:t>1.67</a:t>
                </a:r>
                <a:r>
                  <a:rPr lang="zh-CN" altLang="en-US" sz="1800" b="1" dirty="0" smtClean="0">
                    <a:latin typeface="+mn-ea"/>
                  </a:rPr>
                  <a:t>、</a:t>
                </a:r>
                <a:r>
                  <a:rPr lang="en-US" altLang="zh-CN" sz="1800" b="1" dirty="0" smtClean="0">
                    <a:latin typeface="+mn-ea"/>
                  </a:rPr>
                  <a:t>3.33</a:t>
                </a:r>
              </a:p>
              <a:p>
                <a:pPr>
                  <a:lnSpc>
                    <a:spcPts val="3000"/>
                  </a:lnSpc>
                </a:pPr>
                <a:r>
                  <a:rPr lang="zh-CN" altLang="en-US" sz="1800" b="1" dirty="0" smtClean="0">
                    <a:latin typeface="+mn-ea"/>
                  </a:rPr>
                  <a:t>②根据协方差矩阵公式，计算每个元素的值。（</a:t>
                </a:r>
                <a:r>
                  <a:rPr lang="en-US" altLang="zh-CN" sz="1800" b="1" dirty="0" smtClean="0">
                    <a:latin typeface="+mn-ea"/>
                  </a:rPr>
                  <a:t>4</a:t>
                </a:r>
                <a:r>
                  <a:rPr lang="zh-CN" altLang="en-US" sz="1800" b="1" dirty="0" smtClean="0">
                    <a:latin typeface="+mn-ea"/>
                  </a:rPr>
                  <a:t>个变量的协方差矩阵大小：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𝟒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）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6667" y="1311353"/>
                <a:ext cx="8530294" cy="769441"/>
              </a:xfrm>
              <a:prstGeom prst="rect">
                <a:avLst/>
              </a:prstGeom>
              <a:blipFill>
                <a:blip r:embed="rId4"/>
                <a:stretch>
                  <a:fillRect l="-1642" t="-3125" r="-1213" b="-9375"/>
                </a:stretch>
              </a:blipFill>
              <a:ln>
                <a:solidFill>
                  <a:srgbClr val="0066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7" name="图片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85" y="2380912"/>
            <a:ext cx="4352921" cy="2255716"/>
          </a:xfrm>
          <a:prstGeom prst="rect">
            <a:avLst/>
          </a:prstGeom>
          <a:ln>
            <a:solidFill>
              <a:srgbClr val="0066FF"/>
            </a:solidFill>
            <a:prstDash val="sysDash"/>
          </a:ln>
        </p:spPr>
      </p:pic>
      <p:sp>
        <p:nvSpPr>
          <p:cNvPr id="40" name="文本框 39"/>
          <p:cNvSpPr txBox="1"/>
          <p:nvPr/>
        </p:nvSpPr>
        <p:spPr>
          <a:xfrm>
            <a:off x="4955823" y="2380912"/>
            <a:ext cx="4524553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特征的协方差矩阵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如果数据是</a:t>
            </a:r>
            <a:r>
              <a:rPr lang="en-US" altLang="zh-CN" sz="2000" b="1" dirty="0" smtClean="0">
                <a:latin typeface="+mn-ea"/>
              </a:rPr>
              <a:t>3</a:t>
            </a:r>
            <a:r>
              <a:rPr lang="zh-CN" altLang="en-US" sz="2000" b="1" dirty="0" smtClean="0">
                <a:latin typeface="+mn-ea"/>
              </a:rPr>
              <a:t>维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：</a:t>
            </a:r>
            <a:endParaRPr lang="zh-CN" altLang="en-US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/>
              <p:cNvSpPr txBox="1"/>
              <p:nvPr/>
            </p:nvSpPr>
            <p:spPr>
              <a:xfrm>
                <a:off x="7993836" y="2878517"/>
                <a:ext cx="3923125" cy="8917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𝑪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d>
                                <m:dPr>
                                  <m:ctrlP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CN" sz="1800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</m:d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    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𝒄𝒐𝒗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  <m:r>
                                <a:rPr lang="en-US" altLang="zh-CN" sz="1800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sz="1800" b="1" dirty="0"/>
              </a:p>
            </p:txBody>
          </p:sp>
        </mc:Choice>
        <mc:Fallback xmlns="">
          <p:sp>
            <p:nvSpPr>
              <p:cNvPr id="41" name="文本框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3836" y="2878517"/>
                <a:ext cx="3923125" cy="89171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/>
              <p:cNvSpPr txBox="1"/>
              <p:nvPr/>
            </p:nvSpPr>
            <p:spPr>
              <a:xfrm>
                <a:off x="4955823" y="3883121"/>
                <a:ext cx="6961138" cy="19236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说明</a:t>
                </a:r>
                <a:r>
                  <a:rPr lang="zh-CN" altLang="en-US" sz="1800" b="1" dirty="0" smtClean="0">
                    <a:latin typeface="+mn-ea"/>
                  </a:rPr>
                  <a:t>：①对角线上分别是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的方差，非对角线上是协方差。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</a:rPr>
                  <a:t>     ②</a:t>
                </a:r>
                <a:r>
                  <a:rPr lang="zh-CN" altLang="en-US" sz="1800" b="1" dirty="0" smtClean="0">
                    <a:latin typeface="+mn-ea"/>
                  </a:rPr>
                  <a:t>协方差大于</a:t>
                </a:r>
                <a:r>
                  <a:rPr lang="en-US" altLang="zh-CN" sz="1800" b="1" dirty="0" smtClean="0">
                    <a:latin typeface="+mn-ea"/>
                  </a:rPr>
                  <a:t>0</a:t>
                </a:r>
                <a:r>
                  <a:rPr lang="zh-CN" altLang="en-US" sz="1800" b="1" dirty="0" smtClean="0">
                    <a:latin typeface="+mn-ea"/>
                  </a:rPr>
                  <a:t>，表示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同向变化。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</a:rPr>
                  <a:t>       </a:t>
                </a:r>
                <a:r>
                  <a:rPr lang="zh-CN" altLang="en-US" sz="1800" b="1" dirty="0" smtClean="0">
                    <a:latin typeface="+mn-ea"/>
                  </a:rPr>
                  <a:t>协方差小于</a:t>
                </a:r>
                <a:r>
                  <a:rPr lang="en-US" altLang="zh-CN" sz="1800" b="1" dirty="0" smtClean="0">
                    <a:latin typeface="+mn-ea"/>
                  </a:rPr>
                  <a:t>0</a:t>
                </a:r>
                <a:r>
                  <a:rPr lang="zh-CN" altLang="en-US" sz="1800" b="1" dirty="0" smtClean="0">
                    <a:latin typeface="+mn-ea"/>
                  </a:rPr>
                  <a:t>，表示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反</a:t>
                </a:r>
                <a:r>
                  <a:rPr lang="zh-CN" altLang="en-US" sz="1800" b="1" dirty="0">
                    <a:latin typeface="+mn-ea"/>
                  </a:rPr>
                  <a:t>向</a:t>
                </a:r>
                <a:r>
                  <a:rPr lang="zh-CN" altLang="en-US" sz="1800" b="1" dirty="0" smtClean="0">
                    <a:latin typeface="+mn-ea"/>
                  </a:rPr>
                  <a:t>变化。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</a:rPr>
                  <a:t>       </a:t>
                </a:r>
                <a:r>
                  <a:rPr lang="zh-CN" altLang="en-US" sz="1800" b="1" dirty="0" smtClean="0">
                    <a:latin typeface="+mn-ea"/>
                  </a:rPr>
                  <a:t>协方差等于</a:t>
                </a:r>
                <a:r>
                  <a:rPr lang="en-US" altLang="zh-CN" sz="1800" b="1" dirty="0" smtClean="0">
                    <a:latin typeface="+mn-ea"/>
                  </a:rPr>
                  <a:t>0</a:t>
                </a:r>
                <a:r>
                  <a:rPr lang="zh-CN" altLang="en-US" sz="1800" b="1" dirty="0" smtClean="0">
                    <a:latin typeface="+mn-ea"/>
                  </a:rPr>
                  <a:t>，两者独立。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latin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</a:rPr>
                  <a:t>     ③</a:t>
                </a:r>
                <a:r>
                  <a:rPr lang="zh-CN" altLang="en-US" sz="1800" b="1" dirty="0" smtClean="0">
                    <a:latin typeface="+mn-ea"/>
                  </a:rPr>
                  <a:t>协方差的绝对值越大，</a:t>
                </a:r>
                <a:r>
                  <a:rPr lang="en-US" altLang="zh-CN" sz="1800" b="1" dirty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相互影响程度越大。</a:t>
                </a:r>
                <a:r>
                  <a:rPr lang="en-US" altLang="zh-CN" sz="1800" b="1" dirty="0" smtClean="0">
                    <a:latin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</a:rPr>
                  <a:t>反之越小</a:t>
                </a:r>
                <a:r>
                  <a:rPr lang="en-US" altLang="zh-CN" sz="1800" b="1" dirty="0" smtClean="0">
                    <a:latin typeface="+mn-ea"/>
                  </a:rPr>
                  <a:t>)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5823" y="3883121"/>
                <a:ext cx="6961138" cy="1923604"/>
              </a:xfrm>
              <a:prstGeom prst="rect">
                <a:avLst/>
              </a:prstGeom>
              <a:blipFill>
                <a:blip r:embed="rId7"/>
                <a:stretch>
                  <a:fillRect l="-2102" t="-1582" r="-2014" b="-3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文本框 44"/>
          <p:cNvSpPr txBox="1"/>
          <p:nvPr/>
        </p:nvSpPr>
        <p:spPr>
          <a:xfrm>
            <a:off x="391885" y="4844923"/>
            <a:ext cx="3435048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</a:rPr>
              <a:t>协方差矩阵的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作用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</a:rPr>
              <a:t>   ---</a:t>
            </a:r>
            <a:r>
              <a:rPr lang="zh-CN" altLang="en-US" sz="2000" b="1" dirty="0" smtClean="0">
                <a:latin typeface="+mn-ea"/>
              </a:rPr>
              <a:t>计算特征之间的相关性</a:t>
            </a:r>
            <a:endParaRPr lang="zh-CN" altLang="en-US" sz="20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239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25402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10548" y="4293096"/>
            <a:ext cx="10614044" cy="972598"/>
            <a:chOff x="767408" y="3397018"/>
            <a:chExt cx="10614044" cy="972598"/>
          </a:xfrm>
        </p:grpSpPr>
        <p:sp>
          <p:nvSpPr>
            <p:cNvPr id="20" name="矩形 19"/>
            <p:cNvSpPr/>
            <p:nvPr/>
          </p:nvSpPr>
          <p:spPr>
            <a:xfrm>
              <a:off x="767408" y="3729429"/>
              <a:ext cx="259136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对于此例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求最大值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solidFill>
                    <a:srgbClr val="05073B"/>
                  </a:solidFill>
                  <a:latin typeface="+mn-ea"/>
                  <a:ea typeface="+mn-ea"/>
                </a:rPr>
                <a:t>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8776" y="3397018"/>
              <a:ext cx="8022676" cy="972598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  <p:sp>
        <p:nvSpPr>
          <p:cNvPr id="26" name="矩形 25"/>
          <p:cNvSpPr/>
          <p:nvPr/>
        </p:nvSpPr>
        <p:spPr>
          <a:xfrm>
            <a:off x="453668" y="361769"/>
            <a:ext cx="290602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似然函数</a:t>
            </a:r>
            <a:r>
              <a:rPr lang="en-US" altLang="zh-CN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最大似然估计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30518" y="897145"/>
            <a:ext cx="11138090" cy="1417051"/>
            <a:chOff x="430518" y="897145"/>
            <a:chExt cx="11138090" cy="1417051"/>
          </a:xfrm>
        </p:grpSpPr>
        <p:grpSp>
          <p:nvGrpSpPr>
            <p:cNvPr id="28" name="组合 27"/>
            <p:cNvGrpSpPr/>
            <p:nvPr/>
          </p:nvGrpSpPr>
          <p:grpSpPr>
            <a:xfrm>
              <a:off x="2112410" y="1403508"/>
              <a:ext cx="9456198" cy="910688"/>
              <a:chOff x="2112410" y="1403508"/>
              <a:chExt cx="9456198" cy="910688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12410" y="1403508"/>
                <a:ext cx="6065735" cy="910688"/>
              </a:xfrm>
              <a:prstGeom prst="rect">
                <a:avLst/>
              </a:prstGeom>
            </p:spPr>
          </p:pic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" name="矩形 10"/>
                  <p:cNvSpPr/>
                  <p:nvPr/>
                </p:nvSpPr>
                <p:spPr>
                  <a:xfrm>
                    <a:off x="8832304" y="1704963"/>
                    <a:ext cx="2736304" cy="307777"/>
                  </a:xfrm>
                  <a:prstGeom prst="rect">
                    <a:avLst/>
                  </a:prstGeom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：第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oMath>
                    </a14:m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次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抛硬币的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结果</a:t>
                    </a:r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>
              <p:sp>
                <p:nvSpPr>
                  <p:cNvPr id="11" name="矩形 10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832304" y="1704963"/>
                    <a:ext cx="2736304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217" t="-26923" r="-1552" b="-42308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7" name="矩形 26"/>
            <p:cNvSpPr/>
            <p:nvPr/>
          </p:nvSpPr>
          <p:spPr>
            <a:xfrm>
              <a:off x="430518" y="897145"/>
              <a:ext cx="168189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似然函数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53668" y="2338829"/>
            <a:ext cx="10739141" cy="1708202"/>
            <a:chOff x="453668" y="2338829"/>
            <a:chExt cx="10739141" cy="1708202"/>
          </a:xfrm>
        </p:grpSpPr>
        <p:sp>
          <p:nvSpPr>
            <p:cNvPr id="12" name="矩形 11"/>
            <p:cNvSpPr/>
            <p:nvPr/>
          </p:nvSpPr>
          <p:spPr>
            <a:xfrm>
              <a:off x="810548" y="2858878"/>
              <a:ext cx="715766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注</a:t>
              </a:r>
              <a:r>
                <a:rPr lang="zh-CN" altLang="en-US" sz="2000" b="1" dirty="0" smtClean="0">
                  <a:solidFill>
                    <a:srgbClr val="05073B"/>
                  </a:solidFill>
                  <a:latin typeface="+mn-ea"/>
                  <a:ea typeface="+mn-ea"/>
                </a:rPr>
                <a:t>：</a:t>
              </a:r>
              <a:r>
                <a:rPr lang="zh-CN" altLang="en-US" sz="2000" b="1" dirty="0" smtClean="0">
                  <a:latin typeface="+mn-ea"/>
                  <a:ea typeface="+mn-ea"/>
                </a:rPr>
                <a:t>为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求极大值</a:t>
              </a:r>
              <a:r>
                <a:rPr lang="zh-CN" altLang="en-US" sz="2000" b="1" dirty="0">
                  <a:solidFill>
                    <a:srgbClr val="05073B"/>
                  </a:solidFill>
                  <a:latin typeface="+mn-ea"/>
                  <a:ea typeface="+mn-ea"/>
                </a:rPr>
                <a:t>，</a:t>
              </a:r>
              <a:r>
                <a:rPr lang="zh-CN" altLang="en-US" sz="2000" b="1" dirty="0">
                  <a:latin typeface="+mn-ea"/>
                  <a:ea typeface="+mn-ea"/>
                </a:rPr>
                <a:t>通常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对似然函数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取对数</a:t>
              </a:r>
              <a:r>
                <a:rPr lang="zh-CN" altLang="en-US" sz="2000" b="1" dirty="0">
                  <a:solidFill>
                    <a:srgbClr val="05073B"/>
                  </a:solidFill>
                  <a:latin typeface="+mn-ea"/>
                  <a:ea typeface="+mn-ea"/>
                </a:rPr>
                <a:t>，</a:t>
              </a:r>
              <a:r>
                <a:rPr lang="zh-CN" altLang="en-US" sz="2000" b="1" dirty="0">
                  <a:latin typeface="+mn-ea"/>
                  <a:ea typeface="+mn-ea"/>
                </a:rPr>
                <a:t>得到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对数似然函数</a:t>
              </a:r>
              <a:r>
                <a:rPr lang="zh-CN" altLang="en-US" sz="2000" b="1" dirty="0">
                  <a:solidFill>
                    <a:srgbClr val="05073B"/>
                  </a:solidFill>
                  <a:latin typeface="+mn-ea"/>
                  <a:ea typeface="+mn-ea"/>
                </a:rPr>
                <a:t>：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2754" y="3268811"/>
              <a:ext cx="10230055" cy="778220"/>
            </a:xfrm>
            <a:prstGeom prst="rect">
              <a:avLst/>
            </a:prstGeom>
          </p:spPr>
        </p:pic>
        <p:sp>
          <p:nvSpPr>
            <p:cNvPr id="29" name="矩形 28"/>
            <p:cNvSpPr/>
            <p:nvPr/>
          </p:nvSpPr>
          <p:spPr>
            <a:xfrm>
              <a:off x="453668" y="2338829"/>
              <a:ext cx="2257956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</a:rPr>
                <a:t>最大似然估计</a:t>
              </a:r>
              <a:endPara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2" name="圆角矩形标注 31"/>
          <p:cNvSpPr/>
          <p:nvPr/>
        </p:nvSpPr>
        <p:spPr>
          <a:xfrm>
            <a:off x="4270092" y="894587"/>
            <a:ext cx="1382771" cy="432048"/>
          </a:xfrm>
          <a:prstGeom prst="wedgeRoundRectCallout">
            <a:avLst>
              <a:gd name="adj1" fmla="val 20183"/>
              <a:gd name="adj2" fmla="val 118760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独立同分布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33" name="圆角矩形标注 32"/>
          <p:cNvSpPr/>
          <p:nvPr/>
        </p:nvSpPr>
        <p:spPr>
          <a:xfrm>
            <a:off x="4697532" y="5698531"/>
            <a:ext cx="5502924" cy="432048"/>
          </a:xfrm>
          <a:prstGeom prst="wedgeRoundRectCallout">
            <a:avLst>
              <a:gd name="adj1" fmla="val -21897"/>
              <a:gd name="adj2" fmla="val -12503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每一次抛硬币服从“二项”分布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只有两个结果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00816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169302" y="936543"/>
            <a:ext cx="5634770" cy="923330"/>
          </a:xfrm>
          <a:prstGeom prst="rect">
            <a:avLst/>
          </a:prstGeom>
          <a:noFill/>
          <a:ln>
            <a:solidFill>
              <a:srgbClr val="0066FF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优化目标</a:t>
            </a:r>
            <a:r>
              <a:rPr lang="zh-CN" altLang="en-US" sz="2000" b="1" dirty="0" smtClean="0">
                <a:latin typeface="+mn-ea"/>
              </a:rPr>
              <a:t>：①对角线上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方差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由大到小排列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      ②</a:t>
            </a:r>
            <a:r>
              <a:rPr lang="zh-CN" altLang="en-US" sz="2000" b="1" dirty="0" smtClean="0">
                <a:latin typeface="+mn-ea"/>
              </a:rPr>
              <a:t>上下两个区域的值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协方差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都是</a:t>
            </a:r>
            <a:r>
              <a:rPr lang="en-US" altLang="zh-CN" sz="2000" b="1" dirty="0" smtClean="0">
                <a:latin typeface="+mn-ea"/>
              </a:rPr>
              <a:t>0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967617"/>
            <a:ext cx="2929841" cy="8611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18" y="967617"/>
            <a:ext cx="2080381" cy="9861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91886" y="2220520"/>
                <a:ext cx="6516914" cy="297523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PCA</a:t>
                </a:r>
                <a:r>
                  <a:rPr lang="zh-CN" altLang="en-US" sz="2000" b="1" dirty="0" smtClean="0">
                    <a:latin typeface="+mn-ea"/>
                  </a:rPr>
                  <a:t>主要求解步骤</a:t>
                </a:r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</a:rPr>
                  <a:t>  ①原始数据矩阵化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后，中心化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零均值化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latin typeface="+mn-ea"/>
                  </a:rPr>
                  <a:t>  ②</a:t>
                </a:r>
                <a:r>
                  <a:rPr lang="zh-CN" altLang="en-US" sz="2000" b="1" dirty="0" smtClean="0">
                    <a:latin typeface="+mn-ea"/>
                  </a:rPr>
                  <a:t>求协方差矩阵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000" b="1" i="1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𝒎</m:t>
                        </m:r>
                      </m:den>
                    </m:f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latin typeface="+mn-ea"/>
                  </a:rPr>
                  <a:t>  </a:t>
                </a:r>
                <a:r>
                  <a:rPr lang="zh-CN" altLang="zh-CN" sz="2000" b="1" dirty="0" smtClean="0">
                    <a:latin typeface="+mn-ea"/>
                  </a:rPr>
                  <a:t>③</a:t>
                </a:r>
                <a:r>
                  <a:rPr lang="zh-CN" altLang="en-US" sz="2000" b="1" dirty="0" smtClean="0">
                    <a:latin typeface="+mn-ea"/>
                  </a:rPr>
                  <a:t>求协方差矩阵的特征值和特征向量</a:t>
                </a:r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latin typeface="+mn-ea"/>
                  </a:rPr>
                  <a:t>  </a:t>
                </a:r>
                <a:r>
                  <a:rPr lang="zh-CN" altLang="zh-CN" sz="2000" b="1" dirty="0" smtClean="0">
                    <a:latin typeface="+mn-ea"/>
                  </a:rPr>
                  <a:t>④</a:t>
                </a:r>
                <a:r>
                  <a:rPr lang="zh-CN" altLang="en-US" sz="2000" b="1" dirty="0" smtClean="0">
                    <a:latin typeface="+mn-ea"/>
                  </a:rPr>
                  <a:t>按特征值由大到小，取特征向量前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行，组成矩阵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。</a:t>
                </a:r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latin typeface="+mn-ea"/>
                  </a:rPr>
                  <a:t>  </a:t>
                </a:r>
                <a:r>
                  <a:rPr lang="zh-CN" altLang="zh-CN" sz="2000" b="1" dirty="0" smtClean="0">
                    <a:latin typeface="+mn-ea"/>
                  </a:rPr>
                  <a:t>⑤</a:t>
                </a:r>
                <a:r>
                  <a:rPr lang="zh-CN" altLang="en-US" sz="2000" b="1" dirty="0" smtClean="0">
                    <a:latin typeface="+mn-ea"/>
                  </a:rPr>
                  <a:t>计算降维后的数据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𝒀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</m:oMath>
                </a14:m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2220520"/>
                <a:ext cx="6516914" cy="2975238"/>
              </a:xfrm>
              <a:prstGeom prst="rect">
                <a:avLst/>
              </a:prstGeom>
              <a:blipFill>
                <a:blip r:embed="rId4"/>
                <a:stretch>
                  <a:fillRect l="-1681" r="-2241" b="-2041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91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7636" y="269934"/>
            <a:ext cx="215365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特征值和特征向量</a:t>
            </a:r>
            <a:endParaRPr lang="zh-CN" altLang="en-US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1887" y="993361"/>
                <a:ext cx="5620188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71463" indent="-271463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方阵</a:t>
                </a:r>
                <a:r>
                  <a:rPr lang="zh-CN" altLang="en-US" sz="2000" b="1" dirty="0" smtClean="0">
                    <a:latin typeface="+mn-ea"/>
                  </a:rPr>
                  <a:t>：行数和列数相等的矩阵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的矩阵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7" y="993361"/>
                <a:ext cx="5620188" cy="307777"/>
              </a:xfrm>
              <a:prstGeom prst="rect">
                <a:avLst/>
              </a:prstGeom>
              <a:blipFill>
                <a:blip r:embed="rId2"/>
                <a:stretch>
                  <a:fillRect l="-2061" t="-30000" r="-976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6246784" y="916288"/>
            <a:ext cx="3951984" cy="461921"/>
            <a:chOff x="929721" y="1510302"/>
            <a:chExt cx="3951984" cy="46192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929721" y="1587375"/>
                  <a:ext cx="3243136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如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：一个简单的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𝟐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的方阵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721" y="1587375"/>
                  <a:ext cx="3243136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4887" t="-30000" r="-2444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4172857" y="1510302"/>
                  <a:ext cx="708848" cy="4619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𝟒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b="1" dirty="0"/>
                </a:p>
              </p:txBody>
            </p:sp>
          </mc:Choice>
          <mc:Fallback xmlns=""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72857" y="1510302"/>
                  <a:ext cx="708848" cy="461921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>
            <a:off x="391886" y="1537185"/>
            <a:ext cx="8074781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特征值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Eigenvalue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特征向量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Eigenvector</a:t>
            </a:r>
            <a:r>
              <a:rPr lang="en-US" altLang="zh-CN" sz="2000" b="1" dirty="0" smtClean="0"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latin typeface="+mn-ea"/>
              </a:rPr>
              <a:t>  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 smtClean="0">
                <a:latin typeface="+mn-ea"/>
              </a:rPr>
              <a:t>中</a:t>
            </a:r>
            <a:r>
              <a:rPr lang="zh-CN" altLang="en-US" sz="2000" b="1" dirty="0">
                <a:latin typeface="+mn-ea"/>
              </a:rPr>
              <a:t>：</a:t>
            </a:r>
            <a:r>
              <a:rPr lang="zh-CN" altLang="en-US" sz="2000" b="1" dirty="0" smtClean="0">
                <a:latin typeface="+mn-ea"/>
              </a:rPr>
              <a:t>特征向量</a:t>
            </a:r>
            <a:r>
              <a:rPr lang="en-US" altLang="zh-CN" sz="2000" b="1" dirty="0" smtClean="0">
                <a:latin typeface="+mn-ea"/>
              </a:rPr>
              <a:t>---</a:t>
            </a:r>
            <a:r>
              <a:rPr lang="zh-CN" altLang="en-US" sz="2000" b="1" dirty="0" smtClean="0">
                <a:latin typeface="+mn-ea"/>
              </a:rPr>
              <a:t>代表数据</a:t>
            </a:r>
            <a:r>
              <a:rPr lang="en-US" altLang="zh-CN" sz="2000" b="1" dirty="0">
                <a:latin typeface="+mn-ea"/>
              </a:rPr>
              <a:t>(</a:t>
            </a:r>
            <a:r>
              <a:rPr lang="zh-CN" altLang="en-US" sz="2000" b="1" dirty="0">
                <a:latin typeface="+mn-ea"/>
              </a:rPr>
              <a:t>图像</a:t>
            </a:r>
            <a:r>
              <a:rPr lang="en-US" altLang="zh-CN" sz="2000" b="1" dirty="0">
                <a:latin typeface="+mn-ea"/>
              </a:rPr>
              <a:t>)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主要变化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方向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+mn-ea"/>
              </a:rPr>
              <a:t>           特征值</a:t>
            </a:r>
            <a:r>
              <a:rPr lang="en-US" altLang="zh-CN" sz="2000" b="1" dirty="0" smtClean="0">
                <a:latin typeface="+mn-ea"/>
              </a:rPr>
              <a:t>---</a:t>
            </a:r>
            <a:r>
              <a:rPr lang="zh-CN" altLang="en-US" sz="2000" b="1" dirty="0" smtClean="0">
                <a:latin typeface="+mn-ea"/>
              </a:rPr>
              <a:t>表示</a:t>
            </a:r>
            <a:r>
              <a:rPr lang="zh-CN" altLang="en-US" sz="2000" b="1" dirty="0">
                <a:latin typeface="+mn-ea"/>
              </a:rPr>
              <a:t>这些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方向</a:t>
            </a:r>
            <a:r>
              <a:rPr lang="zh-CN" altLang="en-US" sz="2000" b="1" dirty="0" smtClean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重要性</a:t>
            </a:r>
            <a:r>
              <a:rPr lang="zh-CN" altLang="en-US" sz="2000" b="1" dirty="0" smtClean="0">
                <a:latin typeface="+mn-ea"/>
              </a:rPr>
              <a:t>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变异性大小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缩放程度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391886" y="3158227"/>
                <a:ext cx="7058781" cy="22006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⑴、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特征值</a:t>
                </a: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：能够表征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线性变换在特定方向上作用强度</a:t>
                </a: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标量</a:t>
                </a:r>
                <a:endParaRPr lang="en-US" altLang="zh-CN" sz="18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如</a:t>
                </a:r>
                <a:r>
                  <a:rPr lang="zh-CN" altLang="en-US" sz="18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，给定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方阵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，如果存在一个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非零向量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当用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变换时</a:t>
                </a:r>
                <a:r>
                  <a:rPr lang="zh-CN" altLang="en-US" sz="1800" b="1" dirty="0" smtClean="0"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的方向保持不变，只是长度改变，则与向量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对应的标量</a:t>
                </a:r>
                <a:r>
                  <a:rPr lang="el-GR" altLang="zh-CN" sz="1800" b="1" dirty="0" smtClean="0">
                    <a:latin typeface="+mn-ea"/>
                    <a:ea typeface="宋体" panose="02010600030101010101" pitchFamily="2" charset="-122"/>
                  </a:rPr>
                  <a:t>λ</a:t>
                </a:r>
                <a:r>
                  <a:rPr lang="zh-CN" altLang="en-US" sz="1800" b="1" dirty="0">
                    <a:latin typeface="+mn-ea"/>
                  </a:rPr>
                  <a:t>，</a:t>
                </a:r>
                <a:r>
                  <a:rPr lang="zh-CN" altLang="en-US" sz="1800" b="1" dirty="0" smtClean="0">
                    <a:latin typeface="+mn-ea"/>
                  </a:rPr>
                  <a:t>即称为这个方阵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的特征值。（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𝑨𝒗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altLang="zh-CN" sz="1800" b="1" i="1" smtClean="0"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）</a:t>
                </a:r>
                <a:endParaRPr lang="en-US" altLang="zh-CN" sz="1800" b="1" dirty="0" smtClean="0"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说明</a:t>
                </a:r>
                <a:r>
                  <a:rPr lang="zh-CN" altLang="en-US" sz="1800" b="1" dirty="0" smtClean="0">
                    <a:latin typeface="+mn-ea"/>
                  </a:rPr>
                  <a:t>：这里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为非零向量，</a:t>
                </a:r>
                <a14:m>
                  <m:oMath xmlns:m="http://schemas.openxmlformats.org/officeDocument/2006/math">
                    <m:r>
                      <a:rPr lang="el-GR" altLang="zh-CN" sz="18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是一个标量</a:t>
                </a:r>
                <a:r>
                  <a:rPr lang="en-US" altLang="zh-CN" sz="1800" b="1" dirty="0" smtClean="0">
                    <a:latin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</a:rPr>
                  <a:t>即特征值</a:t>
                </a:r>
                <a:r>
                  <a:rPr lang="en-US" altLang="zh-CN" sz="1800" b="1" dirty="0" smtClean="0">
                    <a:latin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</a:rPr>
                  <a:t>。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3158227"/>
                <a:ext cx="7058781" cy="2200602"/>
              </a:xfrm>
              <a:prstGeom prst="rect">
                <a:avLst/>
              </a:prstGeom>
              <a:blipFill>
                <a:blip r:embed="rId5"/>
                <a:stretch>
                  <a:fillRect l="-1986" t="-277" r="-2073" b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7868352" y="3758496"/>
                <a:ext cx="3919263" cy="1154162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180975" indent="-180975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是一个“方阵”</a:t>
                </a:r>
                <a:endParaRPr lang="en-US" altLang="zh-CN" sz="1800" b="1" dirty="0">
                  <a:latin typeface="+mn-ea"/>
                </a:endParaRPr>
              </a:p>
              <a:p>
                <a:pPr marL="180975" indent="-180975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是一个非零向量，称“特征向量”</a:t>
                </a:r>
                <a:endParaRPr lang="en-US" altLang="zh-CN" sz="1800" b="1" i="1" dirty="0" smtClean="0">
                  <a:latin typeface="Cambria Math" panose="02040503050406030204" pitchFamily="18" charset="0"/>
                </a:endParaRPr>
              </a:p>
              <a:p>
                <a:pPr marL="180975" indent="-180975">
                  <a:lnSpc>
                    <a:spcPts val="3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l-GR" altLang="zh-CN" sz="1800" b="1" i="1" smtClean="0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是一个“标量”，称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zh-CN" altLang="en-US" sz="1800" b="1" dirty="0" smtClean="0">
                    <a:latin typeface="+mn-ea"/>
                  </a:rPr>
                  <a:t>的“特征值”</a:t>
                </a:r>
                <a:endParaRPr lang="zh-CN" altLang="en-US" sz="18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352" y="3758496"/>
                <a:ext cx="3919263" cy="1154162"/>
              </a:xfrm>
              <a:prstGeom prst="rect">
                <a:avLst/>
              </a:prstGeom>
              <a:blipFill>
                <a:blip r:embed="rId6"/>
                <a:stretch>
                  <a:fillRect l="-3256" t="-2094" r="-2791" b="-5759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231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91887" y="269934"/>
            <a:ext cx="554606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例子</a:t>
            </a:r>
            <a:r>
              <a:rPr lang="zh-CN" altLang="en-US" sz="2000" b="1" dirty="0" smtClean="0">
                <a:latin typeface="+mn-ea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PCA</a:t>
            </a:r>
            <a:r>
              <a:rPr lang="zh-CN" altLang="en-US" sz="2000" b="1" dirty="0">
                <a:latin typeface="+mn-ea"/>
              </a:rPr>
              <a:t>算法中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特征值</a:t>
            </a:r>
            <a:r>
              <a:rPr lang="zh-CN" altLang="en-US" sz="2000" b="1" dirty="0">
                <a:latin typeface="+mn-ea"/>
              </a:rPr>
              <a:t>和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特征向量</a:t>
            </a:r>
            <a:r>
              <a:rPr lang="zh-CN" altLang="en-US" sz="2000" b="1" dirty="0" smtClean="0">
                <a:latin typeface="+mn-ea"/>
              </a:rPr>
              <a:t>的计算</a:t>
            </a:r>
            <a:r>
              <a:rPr lang="zh-CN" altLang="en-US" sz="2000" b="1" dirty="0">
                <a:latin typeface="+mn-ea"/>
              </a:rPr>
              <a:t>过程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6" y="1349668"/>
            <a:ext cx="2084780" cy="272162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91886" y="871380"/>
            <a:ext cx="5708294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5073B"/>
                </a:solidFill>
                <a:latin typeface="-apple-system"/>
              </a:rPr>
              <a:t>假设有</a:t>
            </a:r>
            <a:r>
              <a:rPr lang="zh-CN" altLang="en-US" sz="2000" b="1" dirty="0">
                <a:solidFill>
                  <a:srgbClr val="05073B"/>
                </a:solidFill>
                <a:latin typeface="-apple-system"/>
              </a:rPr>
              <a:t>如</a:t>
            </a:r>
            <a:r>
              <a:rPr lang="zh-CN" altLang="en-US" sz="2000" b="1" dirty="0" smtClean="0">
                <a:solidFill>
                  <a:srgbClr val="05073B"/>
                </a:solidFill>
                <a:latin typeface="-apple-system"/>
              </a:rPr>
              <a:t>下</a:t>
            </a:r>
            <a:r>
              <a:rPr lang="zh-CN" altLang="en-US" sz="2000" b="1" dirty="0">
                <a:solidFill>
                  <a:srgbClr val="05073B"/>
                </a:solidFill>
                <a:latin typeface="-apple-system"/>
              </a:rPr>
              <a:t>二维数据集，每个样本有两个特征：</a:t>
            </a:r>
            <a:endParaRPr lang="zh-CN" altLang="en-US" sz="2000" b="1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697511" y="1191621"/>
            <a:ext cx="8823058" cy="671189"/>
            <a:chOff x="2697511" y="1428690"/>
            <a:chExt cx="8823058" cy="67118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4134" y="1428690"/>
              <a:ext cx="8376435" cy="671189"/>
            </a:xfrm>
            <a:prstGeom prst="rect">
              <a:avLst/>
            </a:prstGeom>
          </p:spPr>
        </p:pic>
        <p:sp>
          <p:nvSpPr>
            <p:cNvPr id="10" name="右箭头 9"/>
            <p:cNvSpPr/>
            <p:nvPr/>
          </p:nvSpPr>
          <p:spPr>
            <a:xfrm>
              <a:off x="2697511" y="1672046"/>
              <a:ext cx="225778" cy="348811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3144134" y="2079268"/>
            <a:ext cx="3505022" cy="27699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计算过程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、数据标准化</a:t>
            </a:r>
            <a:endParaRPr lang="en-US" altLang="zh-CN" sz="2000" b="1" dirty="0" smtClean="0">
              <a:solidFill>
                <a:srgbClr val="FF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、计算协方差矩阵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  3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特征值和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特征向量</a:t>
            </a:r>
            <a:endParaRPr lang="en-US" altLang="zh-CN" sz="2000" b="1" dirty="0" smtClean="0">
              <a:solidFill>
                <a:srgbClr val="05073B"/>
              </a:solidFill>
              <a:latin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4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、选择主成分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   5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、构造新的特征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空间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35468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1886" y="835194"/>
                <a:ext cx="7089953" cy="381642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1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、数据标准化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</a:endParaRPr>
              </a:p>
              <a:p>
                <a:pPr marL="285750" indent="-28575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首先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对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每个特征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进行标准化处理，使其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均值为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</a:rPr>
                  <a:t>0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标准差为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</a:rPr>
                  <a:t>1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。</a:t>
                </a:r>
                <a:endParaRPr lang="en-US" altLang="zh-CN" sz="1800" b="1" dirty="0" smtClean="0">
                  <a:solidFill>
                    <a:srgbClr val="05073B"/>
                  </a:solidFill>
                  <a:latin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05073B"/>
                    </a:solidFill>
                    <a:latin typeface="+mn-ea"/>
                  </a:rPr>
                  <a:t> 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  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①对于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1(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：均值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=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1.9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 标准差≈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1.09774</a:t>
                </a: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②对于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2(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：均值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=1.91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标准差≈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1.08998</a:t>
                </a: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③标准化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后的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数据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部分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</a:t>
                </a:r>
                <a:endParaRPr lang="zh-CN" altLang="en-US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marL="801688" lvl="2" indent="-16986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样本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1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2.5−1.9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1.09774</m:t>
                    </m:r>
                    <m:r>
                      <a:rPr lang="zh-CN" altLang="en-US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2.4−1.91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1.08998</m:t>
                    </m:r>
                  </m:oMath>
                </a14:m>
                <a:endParaRPr lang="en-US" altLang="zh-CN" sz="1800" b="1" dirty="0" smtClean="0">
                  <a:solidFill>
                    <a:srgbClr val="05073B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801688" lvl="2" indent="-16986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样本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2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0.5−1.9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1.09774</m:t>
                    </m:r>
                    <m:r>
                      <a:rPr lang="zh-CN" altLang="en-US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800" b="1" i="1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0.7−1.91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1.08998</m:t>
                    </m:r>
                  </m:oMath>
                </a14:m>
                <a:endParaRPr lang="en-US" altLang="zh-CN" sz="1800" b="1" dirty="0" smtClean="0">
                  <a:solidFill>
                    <a:srgbClr val="05073B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801688" lvl="2" indent="-16986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...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（以此类推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）</a:t>
                </a:r>
                <a:endParaRPr lang="en-US" altLang="zh-CN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marL="801688" lvl="2" indent="-16986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样本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10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i="0" dirty="0" smtClean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altLang="zh-CN" sz="1800" b="1" i="0" dirty="0" smtClean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−1.9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1.09774</m:t>
                    </m:r>
                    <m:r>
                      <a:rPr lang="zh-CN" altLang="en-US" sz="1800" b="1" i="1" dirty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1800" b="1" i="1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sub>
                    </m:sSub>
                    <m:r>
                      <a:rPr lang="en-US" altLang="zh-CN" sz="1800" b="1" i="1" dirty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(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0.</m:t>
                    </m:r>
                    <m:r>
                      <m:rPr>
                        <m:nor/>
                      </m:rPr>
                      <a:rPr lang="en-US" altLang="zh-CN" sz="1800" b="1" i="0" dirty="0" smtClean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−1.91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+mn-ea"/>
                      </a:rPr>
                      <m:t>)/</m:t>
                    </m:r>
                    <m:r>
                      <m:rPr>
                        <m:nor/>
                      </m:rPr>
                      <a:rPr lang="en-US" altLang="zh-CN" sz="1800" b="1" dirty="0">
                        <a:solidFill>
                          <a:srgbClr val="05073B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1.08998</m:t>
                    </m:r>
                  </m:oMath>
                </a14:m>
                <a:endParaRPr lang="en-US" altLang="zh-CN" sz="1800" b="1" dirty="0">
                  <a:solidFill>
                    <a:srgbClr val="05073B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835194"/>
                <a:ext cx="7089953" cy="3816429"/>
              </a:xfrm>
              <a:prstGeom prst="rect">
                <a:avLst/>
              </a:prstGeom>
              <a:blipFill>
                <a:blip r:embed="rId2"/>
                <a:stretch>
                  <a:fillRect l="-2150" b="-3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组合 5"/>
          <p:cNvGrpSpPr/>
          <p:nvPr/>
        </p:nvGrpSpPr>
        <p:grpSpPr>
          <a:xfrm>
            <a:off x="9377767" y="952707"/>
            <a:ext cx="2426305" cy="937918"/>
            <a:chOff x="391886" y="4301067"/>
            <a:chExt cx="2426305" cy="93791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1886" y="4578066"/>
              <a:ext cx="2426305" cy="660919"/>
            </a:xfrm>
            <a:prstGeom prst="rect">
              <a:avLst/>
            </a:prstGeom>
            <a:ln>
              <a:solidFill>
                <a:srgbClr val="0066FF"/>
              </a:solidFill>
              <a:prstDash val="sysDash"/>
            </a:ln>
          </p:spPr>
        </p:pic>
        <p:sp>
          <p:nvSpPr>
            <p:cNvPr id="8" name="文本框 7"/>
            <p:cNvSpPr txBox="1"/>
            <p:nvPr/>
          </p:nvSpPr>
          <p:spPr>
            <a:xfrm>
              <a:off x="391887" y="4301067"/>
              <a:ext cx="1493358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</a:rPr>
                <a:t>方差、标准差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243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391886" y="832052"/>
            <a:ext cx="5920138" cy="8771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2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、计算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协方差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矩阵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b="1" dirty="0" smtClean="0">
                <a:solidFill>
                  <a:srgbClr val="05073B"/>
                </a:solidFill>
                <a:latin typeface="+mn-ea"/>
              </a:rPr>
              <a:t>⑴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</a:rPr>
              <a:t>、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</a:rPr>
              <a:t>协方差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</a:rPr>
              <a:t>矩阵反映了样本中各个特征之间的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</a:rPr>
              <a:t>相关性</a:t>
            </a:r>
            <a:endParaRPr lang="zh-CN" altLang="en-US" sz="1800" b="1" i="0" dirty="0">
              <a:solidFill>
                <a:srgbClr val="05073B"/>
              </a:solidFill>
              <a:effectLst/>
              <a:latin typeface="+mn-ea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866020" y="1840398"/>
            <a:ext cx="6504772" cy="554960"/>
            <a:chOff x="832153" y="2208155"/>
            <a:chExt cx="6504772" cy="55496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/>
                <p:cNvSpPr txBox="1"/>
                <p:nvPr/>
              </p:nvSpPr>
              <p:spPr>
                <a:xfrm>
                  <a:off x="4572001" y="2208155"/>
                  <a:ext cx="2764924" cy="5549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𝒄𝒐𝒗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𝒄𝒐𝒗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𝒄𝒐𝒗</m:t>
                                </m:r>
                                <m:d>
                                  <m:dPr>
                                    <m:ctrlP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800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d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𝒄𝒐𝒗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文本框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1" y="2208155"/>
                  <a:ext cx="2764924" cy="5549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/>
            <p:cNvSpPr/>
            <p:nvPr/>
          </p:nvSpPr>
          <p:spPr>
            <a:xfrm>
              <a:off x="832153" y="2277886"/>
              <a:ext cx="3705981" cy="35054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lvl="1" indent="-457200">
                <a:lnSpc>
                  <a:spcPct val="150000"/>
                </a:lnSpc>
              </a:pPr>
              <a:r>
                <a:rPr lang="zh-CN" altLang="en-US" sz="1800" b="1" dirty="0" smtClean="0">
                  <a:solidFill>
                    <a:srgbClr val="05073B"/>
                  </a:solidFill>
                  <a:latin typeface="+mn-ea"/>
                </a:rPr>
                <a:t>⑵、对于</a:t>
              </a:r>
              <a:r>
                <a:rPr lang="zh-CN" altLang="en-US" sz="1800" b="1" dirty="0">
                  <a:solidFill>
                    <a:srgbClr val="05073B"/>
                  </a:solidFill>
                  <a:latin typeface="+mn-ea"/>
                </a:rPr>
                <a:t>二维数据，协方差矩阵为</a:t>
              </a:r>
              <a:r>
                <a:rPr lang="zh-CN" altLang="en-US" sz="1800" b="1" dirty="0" smtClean="0">
                  <a:solidFill>
                    <a:srgbClr val="05073B"/>
                  </a:solidFill>
                  <a:latin typeface="+mn-ea"/>
                </a:rPr>
                <a:t>：</a:t>
              </a:r>
              <a:endParaRPr lang="zh-CN" altLang="en-US" sz="1800" b="1" i="0" dirty="0">
                <a:solidFill>
                  <a:srgbClr val="05073B"/>
                </a:solidFill>
                <a:effectLst/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931885" y="2526541"/>
                <a:ext cx="7988652" cy="1384995"/>
              </a:xfrm>
              <a:prstGeom prst="rect">
                <a:avLst/>
              </a:prstGeom>
              <a:ln>
                <a:solidFill>
                  <a:srgbClr val="0066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其中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，</a:t>
                </a:r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对角线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分别是“特征</a:t>
                </a:r>
                <a:r>
                  <a:rPr lang="en-US" altLang="zh-CN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1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”和“特征</a:t>
                </a:r>
                <a:r>
                  <a:rPr lang="en-US" altLang="zh-CN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2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”的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方差</a:t>
                </a:r>
                <a:endParaRPr lang="en-US" altLang="zh-CN" sz="1800" b="1" i="0" dirty="0" smtClean="0">
                  <a:solidFill>
                    <a:srgbClr val="FF0000"/>
                  </a:solidFill>
                  <a:effectLst/>
                  <a:latin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effectLst/>
                  </a:rPr>
                  <a:t>         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effectLst/>
                  </a:rPr>
                  <a:t>非对角线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effectLst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是“特征</a:t>
                </a:r>
                <a:r>
                  <a:rPr lang="en-US" altLang="zh-CN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1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”和“特征</a:t>
                </a:r>
                <a:r>
                  <a:rPr lang="en-US" altLang="zh-CN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2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”</a:t>
                </a:r>
                <a:r>
                  <a:rPr lang="zh-CN" altLang="en-US" sz="1800" b="1" i="0" dirty="0" smtClean="0">
                    <a:solidFill>
                      <a:srgbClr val="0066FF"/>
                    </a:solidFill>
                    <a:effectLst/>
                    <a:latin typeface="+mn-ea"/>
                  </a:rPr>
                  <a:t>之间</a:t>
                </a:r>
                <a:r>
                  <a:rPr lang="zh-CN" altLang="en-US" sz="18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的</a:t>
                </a:r>
                <a:r>
                  <a:rPr lang="zh-CN" altLang="en-US" sz="1800" b="1" i="0" dirty="0" smtClean="0">
                    <a:solidFill>
                      <a:srgbClr val="FF0000"/>
                    </a:solidFill>
                    <a:effectLst/>
                    <a:latin typeface="+mn-ea"/>
                  </a:rPr>
                  <a:t>协方差</a:t>
                </a:r>
                <a:endParaRPr lang="en-US" altLang="zh-CN" sz="1800" b="1" i="0" dirty="0" smtClean="0">
                  <a:solidFill>
                    <a:srgbClr val="FF0000"/>
                  </a:solidFill>
                  <a:effectLst/>
                  <a:latin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      因协方差矩阵是对称矩阵，因而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𝒄𝒐𝒗</m:t>
                    </m:r>
                    <m:d>
                      <m:d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𝒄𝒐𝒗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1" i="0" dirty="0" smtClean="0">
                  <a:solidFill>
                    <a:srgbClr val="05073B"/>
                  </a:solidFill>
                  <a:effectLst/>
                  <a:latin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      根据上述标准化后的数据，可以</a:t>
                </a:r>
                <a:r>
                  <a:rPr lang="zh-CN" altLang="en-US" sz="1800" b="1" dirty="0" smtClean="0">
                    <a:solidFill>
                      <a:srgbClr val="0066FF"/>
                    </a:solidFill>
                    <a:latin typeface="+mn-ea"/>
                  </a:rPr>
                  <a:t>计算出协方差矩阵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具体值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。</a:t>
                </a:r>
                <a:endParaRPr lang="zh-CN" altLang="en-US" sz="18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1885" y="2526541"/>
                <a:ext cx="7988652" cy="1384995"/>
              </a:xfrm>
              <a:prstGeom prst="rect">
                <a:avLst/>
              </a:prstGeom>
              <a:blipFill>
                <a:blip r:embed="rId3"/>
                <a:stretch>
                  <a:fillRect l="-1753" t="-3913" r="-229" b="-5217"/>
                </a:stretch>
              </a:blipFill>
              <a:ln>
                <a:solidFill>
                  <a:srgbClr val="0066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/>
              <p:cNvSpPr/>
              <p:nvPr/>
            </p:nvSpPr>
            <p:spPr>
              <a:xfrm>
                <a:off x="391886" y="4064809"/>
                <a:ext cx="7815137" cy="212365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3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、计算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特征值和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⑴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对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协方差矩阵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进行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特征值分解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，得到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特征值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对应的特征向量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⑵、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特征值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表示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数据在各个主成分上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方差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大小</a:t>
                </a:r>
                <a:endParaRPr lang="zh-CN" altLang="en-US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⑶、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表示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数据在各个主成分上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方向</a:t>
                </a:r>
                <a:endParaRPr lang="zh-CN" altLang="en-US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⑷、假设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得到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的特征值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），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对应的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18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21" name="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4064809"/>
                <a:ext cx="7815137" cy="2123658"/>
              </a:xfrm>
              <a:prstGeom prst="rect">
                <a:avLst/>
              </a:prstGeom>
              <a:blipFill>
                <a:blip r:embed="rId4"/>
                <a:stretch>
                  <a:fillRect l="-1950" b="-2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229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1886" y="799026"/>
                <a:ext cx="11134070" cy="170816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4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、选择主成分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⑴、根据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特征值的大小，选择贡献率最大的主成分。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⑵、通常选择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特征值最大的前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𝒌</m:t>
                    </m:r>
                  </m:oMath>
                </a14:m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个主成分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为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特征的数量）</a:t>
                </a:r>
                <a:endParaRPr lang="zh-CN" altLang="en-US" sz="1800" b="1" dirty="0">
                  <a:solidFill>
                    <a:srgbClr val="05073B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⑶、本例中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由于只有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一个协方差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矩阵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二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维数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据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，所以选择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特征值最大的一个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主成分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对应的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。</a:t>
                </a:r>
                <a:endParaRPr lang="zh-CN" altLang="en-US" sz="18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799026"/>
                <a:ext cx="11134070" cy="1708160"/>
              </a:xfrm>
              <a:prstGeom prst="rect">
                <a:avLst/>
              </a:prstGeom>
              <a:blipFill>
                <a:blip r:embed="rId2"/>
                <a:stretch>
                  <a:fillRect l="-1368" r="-876" b="-3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91886" y="2605343"/>
                <a:ext cx="10603492" cy="123790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</a:rPr>
                  <a:t>5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、构造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新的特征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空间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⑴、将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标准化后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样本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矩阵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u="wavyDbl" dirty="0" smtClean="0">
                    <a:solidFill>
                      <a:srgbClr val="05073B"/>
                    </a:solidFill>
                    <a:latin typeface="+mn-ea"/>
                  </a:rPr>
                  <a:t>乘</a:t>
                </a:r>
                <a:r>
                  <a:rPr lang="zh-CN" altLang="en-US" sz="1800" b="1" u="wavyDbl" dirty="0">
                    <a:solidFill>
                      <a:srgbClr val="05073B"/>
                    </a:solidFill>
                    <a:latin typeface="+mn-ea"/>
                  </a:rPr>
                  <a:t>以</a:t>
                </a:r>
                <a:r>
                  <a:rPr lang="zh-CN" altLang="en-US" sz="1800" b="1" dirty="0">
                    <a:solidFill>
                      <a:srgbClr val="0066FF"/>
                    </a:solidFill>
                    <a:latin typeface="+mn-ea"/>
                  </a:rPr>
                  <a:t>选定的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主成分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矩阵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即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特征向量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矩阵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，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得到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降维后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样本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矩阵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⑵、本例中，将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标准化后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样本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矩阵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乘以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（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作为列向量构成的矩阵），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得到降维后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数据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一维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</a:rPr>
                  <a:t>。</a:t>
                </a:r>
                <a:endParaRPr lang="zh-CN" altLang="en-US" sz="18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2605343"/>
                <a:ext cx="10603492" cy="1237903"/>
              </a:xfrm>
              <a:prstGeom prst="rect">
                <a:avLst/>
              </a:prstGeom>
              <a:blipFill>
                <a:blip r:embed="rId3"/>
                <a:stretch>
                  <a:fillRect l="-1437" r="-1322" b="-9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751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1886" y="803362"/>
            <a:ext cx="8345714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为简化计算，这里不给出具体的数值计算过程，直接给出结果和说明。</a:t>
            </a:r>
            <a:endParaRPr lang="zh-CN" altLang="en-US" b="1" i="0" dirty="0">
              <a:solidFill>
                <a:srgbClr val="05073B"/>
              </a:solidFill>
              <a:effectLst/>
              <a:latin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30553" y="1333653"/>
            <a:ext cx="7275823" cy="774049"/>
            <a:chOff x="730553" y="1333653"/>
            <a:chExt cx="7275823" cy="774049"/>
          </a:xfrm>
        </p:grpSpPr>
        <p:sp>
          <p:nvSpPr>
            <p:cNvPr id="7" name="矩形 6"/>
            <p:cNvSpPr/>
            <p:nvPr/>
          </p:nvSpPr>
          <p:spPr>
            <a:xfrm>
              <a:off x="730553" y="1497629"/>
              <a:ext cx="3691188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05073B"/>
                  </a:solidFill>
                  <a:latin typeface="+mn-ea"/>
                </a:rPr>
                <a:t>假设计算得到的协方差矩阵为：</a:t>
              </a:r>
              <a:endParaRPr lang="zh-CN" altLang="en-US" sz="2000" b="1" i="0" dirty="0">
                <a:solidFill>
                  <a:srgbClr val="05073B"/>
                </a:solidFill>
                <a:effectLst/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421741" y="1333653"/>
                  <a:ext cx="3584635" cy="7740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7200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𝑪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𝟔𝟏𝟔𝟓𝟓𝟓𝟓𝟔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𝟔𝟏𝟓𝟒𝟒𝟒𝟒𝟒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𝟔𝟏𝟓𝟒𝟒𝟒𝟒𝟒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    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𝟕𝟏𝟔𝟓𝟓𝟓𝟓𝟔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21741" y="1333653"/>
                  <a:ext cx="3584635" cy="77404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30553" y="2252022"/>
                <a:ext cx="8447314" cy="40081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</a:rPr>
                  <a:t>对其进行特征值分解，得到特征值为：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altLang="zh-CN" sz="2000" b="1" dirty="0">
                        <a:solidFill>
                          <a:srgbClr val="05073B"/>
                        </a:solidFill>
                        <a:latin typeface="+mn-ea"/>
                      </a:rPr>
                      <m:t>1.28402771</m:t>
                    </m:r>
                    <m:r>
                      <a:rPr lang="zh-CN" altLang="en-US" sz="2000" b="1" i="1" dirty="0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m:rPr>
                        <m:nor/>
                      </m:rPr>
                      <a:rPr lang="en-US" altLang="zh-CN" sz="2000" b="1" i="0" dirty="0" smtClean="0">
                        <a:solidFill>
                          <a:srgbClr val="05073B"/>
                        </a:solidFill>
                        <a:latin typeface="+mn-ea"/>
                      </a:rPr>
                      <m:t>0.04908339</m:t>
                    </m:r>
                  </m:oMath>
                </a14:m>
                <a:endParaRPr lang="zh-CN" altLang="en-US" sz="2000" b="1" dirty="0">
                  <a:solidFill>
                    <a:srgbClr val="05073B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3" y="2252022"/>
                <a:ext cx="8447314" cy="400815"/>
              </a:xfrm>
              <a:prstGeom prst="rect">
                <a:avLst/>
              </a:prstGeom>
              <a:blipFill>
                <a:blip r:embed="rId3"/>
                <a:stretch>
                  <a:fillRect l="-1876" r="-289" b="-348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组合 15"/>
          <p:cNvGrpSpPr/>
          <p:nvPr/>
        </p:nvGrpSpPr>
        <p:grpSpPr>
          <a:xfrm>
            <a:off x="730554" y="2773688"/>
            <a:ext cx="7082691" cy="714781"/>
            <a:chOff x="730554" y="2773688"/>
            <a:chExt cx="7082691" cy="714781"/>
          </a:xfrm>
        </p:grpSpPr>
        <p:sp>
          <p:nvSpPr>
            <p:cNvPr id="13" name="矩形 12"/>
            <p:cNvSpPr/>
            <p:nvPr/>
          </p:nvSpPr>
          <p:spPr>
            <a:xfrm>
              <a:off x="730554" y="2945565"/>
              <a:ext cx="2328736" cy="461665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 smtClean="0">
                  <a:solidFill>
                    <a:srgbClr val="05073B"/>
                  </a:solidFill>
                  <a:latin typeface="+mn-ea"/>
                </a:rPr>
                <a:t>对应的特征向量为：</a:t>
              </a:r>
              <a:endParaRPr lang="zh-CN" altLang="en-US" sz="2000" b="1" i="0" dirty="0">
                <a:solidFill>
                  <a:srgbClr val="05073B"/>
                </a:solidFill>
                <a:effectLst/>
                <a:latin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3059290" y="2787123"/>
                  <a:ext cx="2181943" cy="70134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𝟕𝟑𝟓𝟏𝟕𝟖𝟔𝟔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𝟔𝟕𝟕𝟖𝟕𝟑𝟑𝟗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9290" y="2787123"/>
                  <a:ext cx="2181943" cy="701346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/>
                <p:cNvSpPr txBox="1"/>
                <p:nvPr/>
              </p:nvSpPr>
              <p:spPr>
                <a:xfrm>
                  <a:off x="5458178" y="2773688"/>
                  <a:ext cx="2355067" cy="6930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18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𝟔𝟕𝟕𝟖𝟕𝟑𝟑𝟗</m:t>
                                </m:r>
                              </m:e>
                              <m:e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800" b="1" i="1" smtClean="0">
                                    <a:latin typeface="Cambria Math" panose="02040503050406030204" pitchFamily="18" charset="0"/>
                                  </a:rPr>
                                  <m:t>𝟕𝟑𝟓𝟏𝟕𝟖𝟔𝟔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zh-CN" altLang="en-US" sz="1800" b="1" dirty="0"/>
                </a:p>
              </p:txBody>
            </p:sp>
          </mc:Choice>
          <mc:Fallback xmlns="">
            <p:sp>
              <p:nvSpPr>
                <p:cNvPr id="15" name="文本框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8178" y="2773688"/>
                  <a:ext cx="2355067" cy="69301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30553" y="3658855"/>
                <a:ext cx="9011757" cy="138499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说明</a:t>
                </a: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</a:rPr>
                  <a:t>：特征向量通常是归一化的</a:t>
                </a:r>
                <a:r>
                  <a:rPr lang="en-US" altLang="zh-CN" sz="2000" b="1" dirty="0" smtClean="0">
                    <a:solidFill>
                      <a:srgbClr val="05073B"/>
                    </a:solidFill>
                    <a:latin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</a:rPr>
                  <a:t>即单位向量</a:t>
                </a:r>
                <a:r>
                  <a:rPr lang="en-US" altLang="zh-CN" sz="2000" b="1" dirty="0" smtClean="0">
                    <a:solidFill>
                      <a:srgbClr val="05073B"/>
                    </a:solidFill>
                    <a:latin typeface="+mn-ea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i="0" dirty="0">
                    <a:solidFill>
                      <a:srgbClr val="05073B"/>
                    </a:solidFill>
                    <a:effectLst/>
                    <a:latin typeface="+mn-ea"/>
                  </a:rPr>
                  <a:t> </a:t>
                </a:r>
                <a:r>
                  <a:rPr lang="en-US" altLang="zh-CN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     </a:t>
                </a:r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选择特征值最大的主成分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对应的特征向量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作为新的特征空间的方向。</a:t>
                </a:r>
                <a:endParaRPr lang="en-US" altLang="zh-CN" sz="2000" b="1" i="0" dirty="0" smtClean="0">
                  <a:solidFill>
                    <a:srgbClr val="05073B"/>
                  </a:solidFill>
                  <a:effectLst/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05073B"/>
                    </a:solidFill>
                    <a:latin typeface="+mn-ea"/>
                  </a:rPr>
                  <a:t> </a:t>
                </a:r>
                <a:r>
                  <a:rPr lang="en-US" altLang="zh-CN" sz="2000" b="1" dirty="0" smtClean="0">
                    <a:solidFill>
                      <a:srgbClr val="05073B"/>
                    </a:solidFill>
                    <a:latin typeface="+mn-ea"/>
                  </a:rPr>
                  <a:t>     </a:t>
                </a: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</a:rPr>
                  <a:t>将标准化后的样本矩阵，乘以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，即得到降维后的数据</a:t>
                </a:r>
                <a:r>
                  <a:rPr lang="en-US" altLang="zh-CN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(</a:t>
                </a:r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一维</a:t>
                </a:r>
                <a:r>
                  <a:rPr lang="en-US" altLang="zh-CN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)</a:t>
                </a:r>
                <a:r>
                  <a:rPr lang="zh-CN" altLang="en-US" sz="2000" b="1" i="0" dirty="0" smtClean="0">
                    <a:solidFill>
                      <a:srgbClr val="05073B"/>
                    </a:solidFill>
                    <a:effectLst/>
                    <a:latin typeface="+mn-ea"/>
                  </a:rPr>
                  <a:t>。</a:t>
                </a:r>
                <a:endParaRPr lang="zh-CN" altLang="en-US" sz="2000" b="1" i="0" dirty="0">
                  <a:solidFill>
                    <a:srgbClr val="05073B"/>
                  </a:solidFill>
                  <a:effectLst/>
                  <a:latin typeface="+mn-ea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553" y="3658855"/>
                <a:ext cx="9011757" cy="1384995"/>
              </a:xfrm>
              <a:prstGeom prst="rect">
                <a:avLst/>
              </a:prstGeom>
              <a:blipFill>
                <a:blip r:embed="rId6"/>
                <a:stretch>
                  <a:fillRect l="-1759" r="-1488" b="-5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7047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9969" y="476672"/>
            <a:ext cx="302575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主成份分析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(PCA)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算法步骤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456" y="1268760"/>
            <a:ext cx="989587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8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 txBox="1">
            <a:spLocks/>
          </p:cNvSpPr>
          <p:nvPr/>
        </p:nvSpPr>
        <p:spPr bwMode="auto">
          <a:xfrm>
            <a:off x="430518" y="246515"/>
            <a:ext cx="3409492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11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提升算法</a:t>
            </a:r>
            <a:r>
              <a:rPr lang="en-US" altLang="zh-CN" sz="2400" b="1" dirty="0">
                <a:latin typeface="+mn-ea"/>
              </a:rPr>
              <a:t>(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en-US" altLang="zh-CN" sz="2400" b="1" dirty="0" smtClean="0">
                <a:latin typeface="+mn-ea"/>
              </a:rPr>
              <a:t>)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391886" y="840358"/>
            <a:ext cx="11016730" cy="8562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定义</a:t>
            </a:r>
            <a:r>
              <a:rPr lang="zh-CN" altLang="en-US" sz="2000" b="1" dirty="0">
                <a:latin typeface="+mn-ea"/>
              </a:rPr>
              <a:t>：一种基于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Boosting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策略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集成学习</a:t>
            </a:r>
            <a:r>
              <a:rPr lang="zh-CN" altLang="en-US" sz="2000" b="1" dirty="0">
                <a:latin typeface="+mn-ea"/>
              </a:rPr>
              <a:t>算法，主要解决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二分类</a:t>
            </a:r>
            <a:r>
              <a:rPr lang="zh-CN" altLang="en-US" sz="2000" b="1" dirty="0">
                <a:latin typeface="+mn-ea"/>
              </a:rPr>
              <a:t>问题</a:t>
            </a:r>
            <a:r>
              <a:rPr lang="zh-CN" altLang="en-US" sz="2000" b="1" dirty="0" smtClean="0">
                <a:latin typeface="+mn-ea"/>
              </a:rPr>
              <a:t>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监督学习代表方法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0" indent="0">
              <a:lnSpc>
                <a:spcPts val="30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None/>
            </a:pP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zh-CN" altLang="en-US" sz="2000" b="1" dirty="0" smtClean="0">
                <a:solidFill>
                  <a:srgbClr val="0066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也称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Adaptive 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Boosting 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\ </a:t>
            </a:r>
            <a:r>
              <a:rPr lang="en-US" altLang="zh-CN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AdaBoost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（自适应提升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91886" y="1748883"/>
            <a:ext cx="11161241" cy="716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集成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学习</a:t>
            </a:r>
            <a:r>
              <a:rPr lang="zh-CN" altLang="en-US" sz="2000" b="1" dirty="0" smtClean="0">
                <a:latin typeface="+mn-ea"/>
              </a:rPr>
              <a:t>：一</a:t>
            </a:r>
            <a:r>
              <a:rPr lang="zh-CN" altLang="en-US" sz="2000" b="1" dirty="0">
                <a:latin typeface="+mn-ea"/>
              </a:rPr>
              <a:t>种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算法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策略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</a:rPr>
              <a:t>\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</a:rPr>
              <a:t>框架</a:t>
            </a:r>
            <a:r>
              <a:rPr lang="zh-CN" altLang="en-US" sz="2000" b="1" dirty="0" smtClean="0">
                <a:latin typeface="+mn-ea"/>
              </a:rPr>
              <a:t>，核心是将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多个弱学习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器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模型</a:t>
            </a:r>
            <a:r>
              <a:rPr lang="en-US" altLang="zh-CN" sz="2000" b="1" dirty="0" smtClean="0">
                <a:latin typeface="+mn-ea"/>
              </a:rPr>
              <a:t>\</a:t>
            </a:r>
            <a:r>
              <a:rPr lang="zh-CN" altLang="en-US" sz="2000" b="1" dirty="0" smtClean="0">
                <a:latin typeface="+mn-ea"/>
              </a:rPr>
              <a:t>基本分类器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集成</a:t>
            </a:r>
            <a:r>
              <a:rPr lang="zh-CN" altLang="en-US" sz="2000" b="1" dirty="0" smtClean="0">
                <a:latin typeface="+mn-ea"/>
              </a:rPr>
              <a:t>，得到一个强分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     </a:t>
            </a:r>
            <a:r>
              <a:rPr lang="en-US" altLang="zh-CN" sz="1800" b="1" dirty="0" smtClean="0">
                <a:latin typeface="+mn-ea"/>
              </a:rPr>
              <a:t>  </a:t>
            </a:r>
            <a:r>
              <a:rPr lang="zh-CN" altLang="en-US" sz="2000" b="1" dirty="0" smtClean="0">
                <a:latin typeface="+mn-ea"/>
              </a:rPr>
              <a:t>类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一个强分类器</a:t>
            </a:r>
            <a:r>
              <a:rPr lang="zh-CN" altLang="en-US" sz="2000" b="1" dirty="0" smtClean="0">
                <a:latin typeface="+mn-ea"/>
              </a:rPr>
              <a:t>，提高</a:t>
            </a:r>
            <a:r>
              <a:rPr lang="zh-CN" altLang="en-US" sz="2000" b="1" dirty="0">
                <a:latin typeface="+mn-ea"/>
              </a:rPr>
              <a:t>整体的性能和稳定性</a:t>
            </a:r>
            <a:r>
              <a:rPr lang="zh-CN" altLang="en-US" sz="2000" b="1" dirty="0" smtClean="0">
                <a:latin typeface="+mn-ea"/>
              </a:rPr>
              <a:t>。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>
                <a:latin typeface="+mn-ea"/>
              </a:rPr>
              <a:t>随机</a:t>
            </a:r>
            <a:r>
              <a:rPr lang="zh-CN" altLang="en-US" sz="2000" b="1" dirty="0" smtClean="0">
                <a:latin typeface="+mn-ea"/>
              </a:rPr>
              <a:t>森林就是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</a:rPr>
              <a:t>多个决策树</a:t>
            </a:r>
            <a:r>
              <a:rPr lang="zh-CN" altLang="en-US" sz="2000" b="1" dirty="0">
                <a:latin typeface="+mn-ea"/>
              </a:rPr>
              <a:t>的集成</a:t>
            </a:r>
            <a:r>
              <a:rPr lang="en-US" altLang="zh-CN" sz="2000" b="1" dirty="0" smtClean="0">
                <a:latin typeface="+mn-ea"/>
              </a:rPr>
              <a:t>)</a:t>
            </a:r>
            <a:endParaRPr lang="zh-CN" altLang="en-US" sz="2000" b="1" dirty="0">
              <a:latin typeface="+mn-ea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395144" y="2703753"/>
            <a:ext cx="11408928" cy="1733359"/>
            <a:chOff x="395144" y="2703753"/>
            <a:chExt cx="11408928" cy="1733359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5144" y="2996952"/>
              <a:ext cx="3632856" cy="1296144"/>
            </a:xfrm>
            <a:prstGeom prst="rect">
              <a:avLst/>
            </a:prstGeom>
          </p:spPr>
        </p:pic>
        <p:grpSp>
          <p:nvGrpSpPr>
            <p:cNvPr id="2" name="组合 1"/>
            <p:cNvGrpSpPr/>
            <p:nvPr/>
          </p:nvGrpSpPr>
          <p:grpSpPr>
            <a:xfrm>
              <a:off x="4151784" y="2703753"/>
              <a:ext cx="7652288" cy="1733359"/>
              <a:chOff x="4151784" y="2655381"/>
              <a:chExt cx="7652288" cy="1733359"/>
            </a:xfrm>
          </p:grpSpPr>
          <p:sp>
            <p:nvSpPr>
              <p:cNvPr id="10" name="内容占位符 2"/>
              <p:cNvSpPr txBox="1">
                <a:spLocks/>
              </p:cNvSpPr>
              <p:nvPr/>
            </p:nvSpPr>
            <p:spPr bwMode="auto">
              <a:xfrm>
                <a:off x="4151784" y="2655381"/>
                <a:ext cx="7652288" cy="7920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思想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：针对</a:t>
                </a:r>
                <a:r>
                  <a:rPr lang="zh-CN" altLang="zh-CN" sz="1800" b="1" dirty="0">
                    <a:latin typeface="+mn-ea"/>
                  </a:rPr>
                  <a:t>一</a:t>
                </a:r>
                <a:r>
                  <a:rPr lang="zh-CN" altLang="zh-CN" sz="1800" b="1" dirty="0" smtClean="0">
                    <a:latin typeface="+mn-ea"/>
                  </a:rPr>
                  <a:t>个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</a:rPr>
                  <a:t>复杂分类任务</a:t>
                </a:r>
                <a:r>
                  <a:rPr lang="zh-CN" altLang="zh-CN" sz="1800" b="1" dirty="0" smtClean="0">
                    <a:latin typeface="+mn-ea"/>
                  </a:rPr>
                  <a:t>，</a:t>
                </a:r>
                <a:r>
                  <a:rPr lang="zh-CN" altLang="en-US" sz="1800" b="1" dirty="0" smtClean="0">
                    <a:latin typeface="+mn-ea"/>
                  </a:rPr>
                  <a:t>可</a:t>
                </a:r>
                <a:r>
                  <a:rPr lang="zh-CN" altLang="zh-CN" sz="1800" b="1" dirty="0" smtClean="0">
                    <a:latin typeface="+mn-ea"/>
                  </a:rPr>
                  <a:t>将</a:t>
                </a:r>
                <a:r>
                  <a:rPr lang="zh-CN" altLang="zh-CN" sz="1800" b="1" dirty="0">
                    <a:latin typeface="+mn-ea"/>
                  </a:rPr>
                  <a:t>其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</a:rPr>
                  <a:t>分解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</a:rPr>
                  <a:t>为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</a:rPr>
                  <a:t>若干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</a:rPr>
                  <a:t>子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</a:rPr>
                  <a:t>任务</a:t>
                </a:r>
                <a:r>
                  <a:rPr lang="zh-CN" altLang="zh-CN" sz="1800" b="1" dirty="0" smtClean="0">
                    <a:latin typeface="+mn-ea"/>
                  </a:rPr>
                  <a:t>，然后</a:t>
                </a:r>
                <a:r>
                  <a:rPr lang="zh-CN" altLang="en-US" sz="1800" b="1" dirty="0">
                    <a:latin typeface="+mn-ea"/>
                  </a:rPr>
                  <a:t>将</a:t>
                </a:r>
                <a:r>
                  <a:rPr lang="zh-CN" altLang="zh-CN" sz="1800" b="1" dirty="0" smtClean="0">
                    <a:latin typeface="+mn-ea"/>
                  </a:rPr>
                  <a:t>子</a:t>
                </a:r>
                <a:r>
                  <a:rPr lang="zh-CN" altLang="zh-CN" sz="1800" b="1" dirty="0">
                    <a:latin typeface="+mn-ea"/>
                  </a:rPr>
                  <a:t>任务的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</a:rPr>
                  <a:t>解决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</a:rPr>
                  <a:t>方法综合起来</a:t>
                </a:r>
                <a:r>
                  <a:rPr lang="zh-CN" altLang="zh-CN" sz="1800" b="1" dirty="0">
                    <a:latin typeface="+mn-ea"/>
                  </a:rPr>
                  <a:t>，最后</a:t>
                </a:r>
                <a:r>
                  <a:rPr lang="zh-CN" altLang="en-US" sz="1800" b="1" dirty="0">
                    <a:latin typeface="+mn-ea"/>
                  </a:rPr>
                  <a:t>完成</a:t>
                </a:r>
                <a:r>
                  <a:rPr lang="zh-CN" altLang="zh-CN" sz="1800" b="1" dirty="0">
                    <a:latin typeface="+mn-ea"/>
                  </a:rPr>
                  <a:t>复杂任务</a:t>
                </a:r>
                <a:r>
                  <a:rPr lang="zh-CN" altLang="zh-CN" sz="1800" b="1" dirty="0" smtClean="0">
                    <a:latin typeface="+mn-ea"/>
                  </a:rPr>
                  <a:t>。</a:t>
                </a:r>
                <a:endParaRPr lang="en-US" altLang="zh-CN" sz="1800" b="1" dirty="0">
                  <a:latin typeface="+mn-ea"/>
                </a:endParaRPr>
              </a:p>
            </p:txBody>
          </p:sp>
          <p:sp>
            <p:nvSpPr>
              <p:cNvPr id="12" name="内容占位符 2"/>
              <p:cNvSpPr txBox="1">
                <a:spLocks/>
              </p:cNvSpPr>
              <p:nvPr/>
            </p:nvSpPr>
            <p:spPr bwMode="auto">
              <a:xfrm>
                <a:off x="4151784" y="3399579"/>
                <a:ext cx="7652288" cy="98916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策略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：分解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&amp;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综合</a:t>
                </a:r>
                <a:endParaRPr lang="en-US" altLang="zh-CN" sz="18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531813" indent="-174625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每一个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子任务方法</a:t>
                </a:r>
                <a:r>
                  <a:rPr lang="en-US" altLang="zh-CN" sz="1800" b="1" dirty="0">
                    <a:latin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弱分类器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Weak classifier</a:t>
                </a:r>
                <a:r>
                  <a:rPr lang="zh-CN" altLang="en-US" sz="1800" b="1" dirty="0">
                    <a:latin typeface="+mn-ea"/>
                  </a:rPr>
                  <a:t>）</a:t>
                </a:r>
                <a:endParaRPr lang="en-US" altLang="zh-CN" sz="18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531813" indent="-174625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若干</a:t>
                </a:r>
                <a:r>
                  <a:rPr lang="zh-CN" altLang="en-US" sz="1800" b="1" dirty="0" smtClean="0">
                    <a:latin typeface="+mn-ea"/>
                    <a:cs typeface="Times New Roman" panose="02020603050405020304" pitchFamily="18" charset="0"/>
                  </a:rPr>
                  <a:t>子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任务</a:t>
                </a:r>
                <a:r>
                  <a:rPr lang="zh-CN" altLang="en-US" sz="1800" b="1" dirty="0" smtClean="0">
                    <a:latin typeface="+mn-ea"/>
                    <a:cs typeface="Times New Roman" panose="02020603050405020304" pitchFamily="18" charset="0"/>
                  </a:rPr>
                  <a:t>方法组合</a:t>
                </a:r>
                <a:r>
                  <a:rPr lang="en-US" altLang="zh-CN" sz="1800" b="1" dirty="0">
                    <a:latin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强分类器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（</a:t>
                </a:r>
                <a:r>
                  <a:rPr lang="en-US" altLang="zh-CN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Strong classifier</a:t>
                </a:r>
                <a:r>
                  <a:rPr lang="zh-CN" altLang="en-US" sz="1800" b="1" dirty="0" smtClean="0">
                    <a:latin typeface="+mn-ea"/>
                    <a:cs typeface="Times New Roman" panose="02020603050405020304" pitchFamily="18" charset="0"/>
                  </a:rPr>
                  <a:t>、弱</a:t>
                </a:r>
                <a:r>
                  <a:rPr lang="zh-CN" altLang="en-US" sz="1800" b="1" dirty="0">
                    <a:latin typeface="+mn-ea"/>
                    <a:cs typeface="Times New Roman" panose="02020603050405020304" pitchFamily="18" charset="0"/>
                  </a:rPr>
                  <a:t>分类器组合）</a:t>
                </a:r>
                <a:endParaRPr lang="en-US" altLang="zh-CN" sz="18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p:grpSp>
      </p:grp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27136"/>
              </p:ext>
            </p:extLst>
          </p:nvPr>
        </p:nvGraphicFramePr>
        <p:xfrm>
          <a:off x="1409718" y="4725144"/>
          <a:ext cx="9376522" cy="1143000"/>
        </p:xfrm>
        <a:graphic>
          <a:graphicData uri="http://schemas.openxmlformats.org/drawingml/2006/table">
            <a:tbl>
              <a:tblPr firstRow="1" bandRow="1">
                <a:tableStyleId>{22838BEF-8BB2-4498-84A7-C5851F593DF1}</a:tableStyleId>
              </a:tblPr>
              <a:tblGrid>
                <a:gridCol w="9515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4249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强模型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模型能</a:t>
                      </a:r>
                      <a:r>
                        <a:rPr lang="zh-CN" altLang="en-US" sz="2000" b="1" u="none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以较高精度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，完成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大多数样本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的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识别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与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分类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弱模型</a:t>
                      </a:r>
                      <a:endParaRPr lang="zh-CN" altLang="en-US" sz="2000" b="1" dirty="0" smtClean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模型精度</a:t>
                      </a:r>
                      <a:r>
                        <a:rPr lang="zh-CN" altLang="en-US" sz="2000" b="1" u="none" baseline="0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略高于随机猜测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，仅能完成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部分样本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的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识别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与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分类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。</a:t>
                      </a:r>
                      <a:endParaRPr lang="zh-CN" altLang="en-US" sz="2000" b="1" dirty="0">
                        <a:latin typeface="+mn-ea"/>
                        <a:ea typeface="+mn-ea"/>
                      </a:endParaRPr>
                    </a:p>
                  </a:txBody>
                  <a:tcPr marL="0" marR="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indent="0">
                        <a:lnSpc>
                          <a:spcPts val="3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0000"/>
                        </a:buClr>
                        <a:buSzPct val="80000"/>
                        <a:buFont typeface="Wingdings" panose="05000000000000000000" pitchFamily="2" charset="2"/>
                        <a:buNone/>
                      </a:pP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二者等价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：若已发现“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弱学习算法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”，即可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将其提升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altLang="zh-CN" sz="2000" b="1" dirty="0" smtClean="0"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boosting</a:t>
                      </a:r>
                      <a:r>
                        <a:rPr lang="en-US" altLang="zh-CN" sz="2000" b="1" dirty="0" smtClean="0">
                          <a:latin typeface="+mn-ea"/>
                          <a:ea typeface="+mn-ea"/>
                        </a:rPr>
                        <a:t>)</a:t>
                      </a:r>
                      <a:r>
                        <a:rPr lang="zh-CN" altLang="en-US" sz="2000" b="1" dirty="0" smtClean="0">
                          <a:solidFill>
                            <a:srgbClr val="0000FF"/>
                          </a:solidFill>
                          <a:latin typeface="+mn-ea"/>
                          <a:ea typeface="+mn-ea"/>
                        </a:rPr>
                        <a:t>为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“</a:t>
                      </a:r>
                      <a:r>
                        <a:rPr lang="zh-CN" altLang="en-US" sz="2000" b="1" dirty="0" smtClean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强学习算法</a:t>
                      </a:r>
                      <a:r>
                        <a:rPr lang="zh-CN" altLang="en-US" sz="2000" b="1" dirty="0" smtClean="0">
                          <a:latin typeface="+mn-ea"/>
                          <a:ea typeface="+mn-ea"/>
                        </a:rPr>
                        <a:t>”。</a:t>
                      </a:r>
                      <a:endParaRPr lang="en-US" altLang="zh-CN" sz="2000" b="1" baseline="0" dirty="0" smtClean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 b="1" dirty="0">
                        <a:latin typeface="+mn-ea"/>
                        <a:ea typeface="+mn-ea"/>
                      </a:endParaRPr>
                    </a:p>
                  </a:txBody>
                  <a:tcPr marL="0" marR="0" marT="0" marB="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792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91886" y="815666"/>
            <a:ext cx="11412186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err="1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AdaBoost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：将若干个弱模型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弱分类器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组合，构成一个强模型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强分类器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。过程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 smtClean="0">
                <a:latin typeface="+mn-ea"/>
                <a:ea typeface="+mn-ea"/>
              </a:rPr>
              <a:t>，算法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特别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           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    </a:t>
            </a:r>
            <a:r>
              <a:rPr lang="en-US" altLang="zh-CN" sz="16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那些</a:t>
            </a:r>
            <a:r>
              <a:rPr lang="zh-CN" altLang="en-US" sz="2000" b="1" dirty="0" smtClean="0">
                <a:latin typeface="+mn-ea"/>
                <a:ea typeface="+mn-ea"/>
              </a:rPr>
              <a:t>被</a:t>
            </a:r>
            <a:r>
              <a:rPr lang="zh-CN" altLang="en-US" b="1" u="wavyDbl" dirty="0" smtClean="0">
                <a:solidFill>
                  <a:srgbClr val="FF0000"/>
                </a:solidFill>
                <a:latin typeface="+mn-ea"/>
                <a:ea typeface="+mn-ea"/>
              </a:rPr>
              <a:t>前一个</a:t>
            </a:r>
            <a:r>
              <a:rPr lang="zh-CN" altLang="en-US" sz="2000" b="1" dirty="0" smtClean="0">
                <a:latin typeface="+mn-ea"/>
                <a:ea typeface="+mn-ea"/>
              </a:rPr>
              <a:t>弱模型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错误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确保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这些被错分类样本</a:t>
            </a:r>
            <a:r>
              <a:rPr lang="zh-CN" altLang="en-US" sz="2000" b="1" dirty="0" smtClean="0">
                <a:latin typeface="+mn-ea"/>
                <a:ea typeface="+mn-ea"/>
              </a:rPr>
              <a:t>在</a:t>
            </a:r>
            <a:r>
              <a:rPr lang="zh-CN" altLang="en-US" b="1" u="wavyDbl" dirty="0" smtClean="0">
                <a:solidFill>
                  <a:srgbClr val="FF0000"/>
                </a:solidFill>
                <a:latin typeface="+mn-ea"/>
                <a:ea typeface="+mn-ea"/>
              </a:rPr>
              <a:t>后一个</a:t>
            </a:r>
            <a:r>
              <a:rPr lang="zh-CN" altLang="en-US" sz="2000" b="1" dirty="0" smtClean="0">
                <a:latin typeface="+mn-ea"/>
                <a:ea typeface="+mn-ea"/>
              </a:rPr>
              <a:t>弱模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</a:t>
            </a:r>
            <a:r>
              <a:rPr lang="en-US" altLang="zh-CN" sz="1800" b="1" dirty="0" smtClean="0">
                <a:latin typeface="+mn-ea"/>
                <a:ea typeface="+mn-ea"/>
              </a:rPr>
              <a:t>     </a:t>
            </a:r>
            <a:r>
              <a:rPr lang="zh-CN" altLang="en-US" sz="2000" b="1" dirty="0" smtClean="0">
                <a:latin typeface="+mn-ea"/>
                <a:ea typeface="+mn-ea"/>
              </a:rPr>
              <a:t>型的训练中，受到更多关注，</a:t>
            </a:r>
            <a:r>
              <a:rPr lang="zh-CN" altLang="en-US" sz="2000" b="1" dirty="0">
                <a:latin typeface="+mn-ea"/>
                <a:ea typeface="+mn-ea"/>
              </a:rPr>
              <a:t>从而提高整体的学习效果。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46882" y="237498"/>
            <a:ext cx="3056830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boosting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算法思想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内容占位符 2"/>
          <p:cNvSpPr txBox="1">
            <a:spLocks/>
          </p:cNvSpPr>
          <p:nvPr/>
        </p:nvSpPr>
        <p:spPr bwMode="auto">
          <a:xfrm>
            <a:off x="391886" y="2204864"/>
            <a:ext cx="966455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算法中的两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个核心问题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（两个任务）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357187" indent="0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SzPct val="80000"/>
              <a:buNone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针对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每一个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弱分类器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146175" indent="-255588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每一个弱分类器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学习过程中，考虑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如何改变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训练样本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权重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1146175" indent="-255588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tabLst>
                <a:tab pos="987425" algn="l"/>
              </a:tabLst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即，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提高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在“</a:t>
            </a:r>
            <a:r>
              <a:rPr lang="zh-CN" altLang="en-US" sz="2000" b="1" u="wavyDbl" dirty="0">
                <a:latin typeface="+mn-ea"/>
                <a:cs typeface="Times New Roman" panose="02020603050405020304" pitchFamily="18" charset="0"/>
              </a:rPr>
              <a:t>上一轮学习中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分类错误样本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权重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。（出现错误→更重视）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357187" indent="0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SzPct val="80000"/>
              <a:buNone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针对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组合成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强分类器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146175" indent="-255588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考虑如何将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一系列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弱分类器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组合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一个强分类器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146175" indent="-255588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通过“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加权多数</a:t>
            </a:r>
            <a:r>
              <a:rPr lang="zh-CN" altLang="en-US" sz="2000" b="1" u="wavyDbl" dirty="0" smtClean="0">
                <a:latin typeface="+mn-ea"/>
                <a:cs typeface="Times New Roman" panose="02020603050405020304" pitchFamily="18" charset="0"/>
              </a:rPr>
              <a:t>表决方法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”，达到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目的 ？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344613" indent="-182563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提高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分类误差小的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弱分类器的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权重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344613" indent="-182563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同时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减少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分类误差大的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弱分类器的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权重</a:t>
            </a:r>
            <a:endParaRPr lang="zh-CN" altLang="en-US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7896200" y="4437112"/>
            <a:ext cx="3600400" cy="1368152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  <a:effectLst/>
          <a:ex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None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目的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：在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最终组合的强分类器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中</a:t>
            </a:r>
            <a:endParaRPr lang="en-US" altLang="zh-CN" sz="2000" b="1" dirty="0" smtClean="0">
              <a:latin typeface="+mn-ea"/>
              <a:cs typeface="Times New Roman" panose="02020603050405020304" pitchFamily="18" charset="0"/>
            </a:endParaRPr>
          </a:p>
          <a:p>
            <a:pPr marL="173038" indent="-173038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让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误差小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弱分类器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作用更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大</a:t>
            </a:r>
            <a:endParaRPr lang="en-US" altLang="zh-CN" sz="20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173038" indent="-173038">
              <a:lnSpc>
                <a:spcPct val="150000"/>
              </a:lnSpc>
              <a:spcBef>
                <a:spcPct val="0"/>
              </a:spcBef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让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误差大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弱分类器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作用更小</a:t>
            </a:r>
            <a:endParaRPr lang="en-US" altLang="zh-CN" sz="2000" b="1" dirty="0">
              <a:solidFill>
                <a:srgbClr val="0000FF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4056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27063" y="908720"/>
            <a:ext cx="11013554" cy="25519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1" charset="-122"/>
              </a:defRPr>
            </a:lvl9pPr>
          </a:lstStyle>
          <a:p>
            <a:pPr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机器学习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是一种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数据驱动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范式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 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---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数据中蕴含的模式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，对数据进行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抽象（化繁为简）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1959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7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月，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</a:rPr>
              <a:t>IBM 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工程师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宋体" panose="02010600030101010101" pitchFamily="2" charset="-122"/>
              </a:rPr>
              <a:t>Arthur Samuel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第一次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了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machine learning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术语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并将其定义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为：</a:t>
            </a:r>
            <a:endParaRPr lang="en-US" altLang="zh-CN" sz="2000" b="1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---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让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机器成为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不需要显著编程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而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具有学习能力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</a:rPr>
              <a:t>the ability to learn without being explicitly programmed</a:t>
            </a:r>
            <a:r>
              <a:rPr lang="zh-CN" altLang="en-US" sz="16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16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69875" indent="-269875">
              <a:lnSpc>
                <a:spcPts val="3500"/>
              </a:lnSpc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目标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：构造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一种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学习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机器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可像人一样具有</a:t>
            </a:r>
            <a:r>
              <a:rPr lang="zh-CN" altLang="en-US" sz="2000" b="1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自我学习能力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，而非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按部就班完成预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设任务。</a:t>
            </a:r>
          </a:p>
        </p:txBody>
      </p:sp>
      <p:sp>
        <p:nvSpPr>
          <p:cNvPr id="6" name="Rectangle 4"/>
          <p:cNvSpPr>
            <a:spLocks noGrp="1" noChangeArrowheads="1"/>
          </p:cNvSpPr>
          <p:nvPr>
            <p:ph type="title"/>
          </p:nvPr>
        </p:nvSpPr>
        <p:spPr>
          <a:xfrm>
            <a:off x="695896" y="286483"/>
            <a:ext cx="1295648" cy="331788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 smtClean="0">
                <a:latin typeface="+mn-ea"/>
                <a:ea typeface="+mn-ea"/>
              </a:rPr>
              <a:t>一、概述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2604280" y="4221088"/>
            <a:ext cx="6983439" cy="1193800"/>
            <a:chOff x="4584674" y="4427265"/>
            <a:chExt cx="6983439" cy="1193800"/>
          </a:xfrm>
        </p:grpSpPr>
        <p:sp>
          <p:nvSpPr>
            <p:cNvPr id="11" name="圆角矩形标注 10"/>
            <p:cNvSpPr/>
            <p:nvPr/>
          </p:nvSpPr>
          <p:spPr bwMode="auto">
            <a:xfrm>
              <a:off x="4584674" y="4427265"/>
              <a:ext cx="6983439" cy="369887"/>
            </a:xfrm>
            <a:prstGeom prst="wedgeRoundRectCallout">
              <a:avLst>
                <a:gd name="adj1" fmla="val -39620"/>
                <a:gd name="adj2" fmla="val -234418"/>
                <a:gd name="adj3" fmla="val 16667"/>
              </a:avLst>
            </a:prstGeom>
            <a:noFill/>
            <a:ln w="1270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lIns="0" tIns="0" rIns="0" bIns="0"/>
            <a:lstStyle/>
            <a:p>
              <a:pPr marL="173038" indent="-173038" eaLnBrk="1" hangingPunct="1">
                <a:buClr>
                  <a:srgbClr val="FF0000"/>
                </a:buClr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赋予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计算机学习能力，但这种能力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并非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通过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显著式编程</a:t>
              </a:r>
              <a:r>
                <a: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rPr>
                <a:t>获得</a:t>
              </a:r>
            </a:p>
          </p:txBody>
        </p:sp>
        <p:sp>
          <p:nvSpPr>
            <p:cNvPr id="7" name="对角圆角矩形 6"/>
            <p:cNvSpPr/>
            <p:nvPr/>
          </p:nvSpPr>
          <p:spPr>
            <a:xfrm>
              <a:off x="5663134" y="4797152"/>
              <a:ext cx="4825354" cy="823913"/>
            </a:xfrm>
            <a:prstGeom prst="round2DiagRect">
              <a:avLst/>
            </a:prstGeom>
            <a:solidFill>
              <a:schemeClr val="bg1"/>
            </a:solidFill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marL="93663" indent="-93663" eaLnBrk="1" hangingPunct="1">
                <a:lnSpc>
                  <a:spcPts val="3300"/>
                </a:lnSpc>
                <a:buClr>
                  <a:srgbClr val="FF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显著编程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</a:rPr>
                <a:t>：人为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</a:rPr>
                <a:t>预先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</a:rPr>
                <a:t>告诉计算机某种</a:t>
              </a:r>
              <a:r>
                <a:rPr lang="zh-CN" altLang="en-US" sz="2000" b="1" dirty="0" smtClean="0">
                  <a:solidFill>
                    <a:schemeClr val="tx1"/>
                  </a:solidFill>
                  <a:latin typeface="+mn-ea"/>
                </a:rPr>
                <a:t>规律</a:t>
              </a:r>
              <a:endParaRPr lang="en-US" altLang="zh-CN" sz="2000" b="1" dirty="0">
                <a:solidFill>
                  <a:schemeClr val="tx1"/>
                </a:solidFill>
                <a:latin typeface="+mn-ea"/>
              </a:endParaRPr>
            </a:p>
            <a:p>
              <a:pPr marL="93663" indent="-93663" eaLnBrk="1" hangingPunct="1">
                <a:lnSpc>
                  <a:spcPts val="3300"/>
                </a:lnSpc>
                <a:buClr>
                  <a:srgbClr val="FF0000"/>
                </a:buClr>
                <a:buSzPct val="100000"/>
                <a:buFont typeface="Arial" panose="020B0604020202020204" pitchFamily="34" charset="0"/>
                <a:buChar char="•"/>
                <a:defRPr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非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显著编程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</a:rPr>
                <a:t>：让计算机自己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</a:rPr>
                <a:t>总结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</a:rPr>
                <a:t>规律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/>
              <p:nvPr/>
            </p:nvSpPr>
            <p:spPr>
              <a:xfrm>
                <a:off x="453598" y="908720"/>
                <a:ext cx="11304761" cy="3011525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36000" rIns="0" bIns="0">
                <a:spAutoFit/>
              </a:bodyPr>
              <a:lstStyle/>
              <a:p>
                <a:pPr algn="ctr">
                  <a:lnSpc>
                    <a:spcPts val="2300"/>
                  </a:lnSpc>
                  <a:spcAft>
                    <a:spcPts val="1200"/>
                  </a:spcAft>
                  <a:buClr>
                    <a:schemeClr val="bg1"/>
                  </a:buClr>
                  <a:buSzPct val="80000"/>
                </a:pP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⑵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、贝叶斯学派</a:t>
                </a:r>
                <a:r>
                  <a:rPr lang="en-US" altLang="zh-CN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小样本</a:t>
                </a:r>
                <a:r>
                  <a:rPr lang="en-US" altLang="zh-CN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endParaRPr lang="en-US" altLang="zh-CN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观点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不确定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未知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，需要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利用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贝叶斯原理</a:t>
                </a:r>
                <a:r>
                  <a:rPr lang="zh-CN" altLang="en-US" sz="2000" b="1" dirty="0">
                    <a:latin typeface="+mn-ea"/>
                    <a:ea typeface="+mn-ea"/>
                  </a:rPr>
                  <a:t>进行参数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优化。</a:t>
                </a:r>
                <a:endParaRPr lang="en-US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体现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随机变量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且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符合某种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概率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分布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266700" indent="-266700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认为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>
                    <a:latin typeface="+mn-ea"/>
                    <a:ea typeface="+mn-ea"/>
                  </a:rPr>
                  <a:t>虽然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参数的真实值</a:t>
                </a:r>
                <a:r>
                  <a:rPr lang="zh-CN" altLang="zh-CN" sz="2000" b="1" dirty="0">
                    <a:latin typeface="+mn-ea"/>
                    <a:ea typeface="+mn-ea"/>
                  </a:rPr>
                  <a:t>未知，但通过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先验知识</a:t>
                </a:r>
                <a:r>
                  <a:rPr lang="zh-CN" altLang="zh-CN" sz="2000" b="1" dirty="0">
                    <a:latin typeface="+mn-ea"/>
                    <a:ea typeface="+mn-ea"/>
                  </a:rPr>
                  <a:t>和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观测数据</a:t>
                </a:r>
                <a:r>
                  <a:rPr lang="zh-CN" altLang="zh-CN" sz="2000" b="1" dirty="0">
                    <a:latin typeface="+mn-ea"/>
                    <a:ea typeface="+mn-ea"/>
                  </a:rPr>
                  <a:t>，可以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不断更新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参数的概率分布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        （事件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发生的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频率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既与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当前观测数据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有关，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又与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对该事件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已获得的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历史先验知识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有关）</a:t>
                </a:r>
                <a:endParaRPr lang="en-US" altLang="zh-CN" sz="20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模型参数优化学习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结果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似然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先验概率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乘积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最大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最大后验估计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MAP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531813" indent="-265113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似然概率：</a:t>
                </a:r>
                <a:r>
                  <a:rPr lang="en-US" altLang="zh-CN" sz="20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【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给定参数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情况下，观测数据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出现的概率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】</a:t>
                </a:r>
              </a:p>
              <a:p>
                <a:pPr marL="531813" indent="-265113" algn="just">
                  <a:lnSpc>
                    <a:spcPts val="2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先验概率：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𝜽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   </a:t>
                </a:r>
                <a:r>
                  <a:rPr lang="en-US" altLang="zh-CN" sz="1800" b="1" dirty="0" smtClean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【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没有任何实验数据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时，模型参数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的先验概率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经验判断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)】</a:t>
                </a:r>
                <a:endPara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64796D81-F8E6-4D05-A8F4-D5FB997DA2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598" y="908720"/>
                <a:ext cx="11304761" cy="3011525"/>
              </a:xfrm>
              <a:prstGeom prst="rect">
                <a:avLst/>
              </a:prstGeom>
              <a:blipFill>
                <a:blip r:embed="rId2"/>
                <a:stretch>
                  <a:fillRect l="-969" t="-4435" b="-3427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连接符 12"/>
          <p:cNvCxnSpPr/>
          <p:nvPr/>
        </p:nvCxnSpPr>
        <p:spPr>
          <a:xfrm>
            <a:off x="425402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3431704" y="4794013"/>
            <a:ext cx="3672408" cy="598033"/>
            <a:chOff x="3431704" y="4794013"/>
            <a:chExt cx="3672408" cy="598033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83832" y="4794013"/>
              <a:ext cx="2520280" cy="598033"/>
            </a:xfrm>
            <a:prstGeom prst="rect">
              <a:avLst/>
            </a:prstGeom>
          </p:spPr>
        </p:pic>
        <p:sp>
          <p:nvSpPr>
            <p:cNvPr id="22" name="右箭头 21"/>
            <p:cNvSpPr/>
            <p:nvPr/>
          </p:nvSpPr>
          <p:spPr>
            <a:xfrm>
              <a:off x="3431704" y="4988856"/>
              <a:ext cx="792088" cy="208346"/>
            </a:xfrm>
            <a:prstGeom prst="rightArrow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</p:grpSp>
      <p:sp>
        <p:nvSpPr>
          <p:cNvPr id="24" name="圆角矩形标注 23"/>
          <p:cNvSpPr/>
          <p:nvPr/>
        </p:nvSpPr>
        <p:spPr>
          <a:xfrm>
            <a:off x="3071664" y="4224929"/>
            <a:ext cx="1872208" cy="373322"/>
          </a:xfrm>
          <a:prstGeom prst="wedgeRoundRectCallout">
            <a:avLst>
              <a:gd name="adj1" fmla="val 46767"/>
              <a:gd name="adj2" fmla="val 13116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后验概率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最大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5" name="圆角矩形标注 24"/>
          <p:cNvSpPr/>
          <p:nvPr/>
        </p:nvSpPr>
        <p:spPr>
          <a:xfrm>
            <a:off x="5951984" y="5791982"/>
            <a:ext cx="1368152" cy="373322"/>
          </a:xfrm>
          <a:prstGeom prst="wedgeRoundRectCallout">
            <a:avLst>
              <a:gd name="adj1" fmla="val -21239"/>
              <a:gd name="adj2" fmla="val -135477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归一化因子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3B876B9-276F-46F0-B62B-3D99F175D601}"/>
                  </a:ext>
                </a:extLst>
              </p:cNvPr>
              <p:cNvSpPr/>
              <p:nvPr/>
            </p:nvSpPr>
            <p:spPr>
              <a:xfrm>
                <a:off x="8256240" y="4221664"/>
                <a:ext cx="3502118" cy="1231106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 algn="just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最大后验估计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2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给定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观测数据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概率最大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的情况下，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𝜽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后验概率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33B876B9-276F-46F0-B62B-3D99F175D6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6240" y="4221664"/>
                <a:ext cx="3502118" cy="1231106"/>
              </a:xfrm>
              <a:prstGeom prst="rect">
                <a:avLst/>
              </a:prstGeom>
              <a:blipFill>
                <a:blip r:embed="rId4"/>
                <a:stretch>
                  <a:fillRect l="-4159" t="-8374" r="-4159" b="-6404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406625" y="4228919"/>
            <a:ext cx="2665039" cy="1203023"/>
            <a:chOff x="406625" y="4228919"/>
            <a:chExt cx="2665039" cy="1203023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1384" y="4848200"/>
              <a:ext cx="2520280" cy="583742"/>
            </a:xfrm>
            <a:prstGeom prst="rect">
              <a:avLst/>
            </a:prstGeom>
          </p:spPr>
        </p:pic>
        <p:sp>
          <p:nvSpPr>
            <p:cNvPr id="27" name="矩形 26"/>
            <p:cNvSpPr/>
            <p:nvPr/>
          </p:nvSpPr>
          <p:spPr>
            <a:xfrm>
              <a:off x="406625" y="4228919"/>
              <a:ext cx="1872208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80000"/>
              </a:pP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贝叶斯公式：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0" name="圆角矩形标注 29"/>
          <p:cNvSpPr/>
          <p:nvPr/>
        </p:nvSpPr>
        <p:spPr>
          <a:xfrm>
            <a:off x="5267908" y="4224929"/>
            <a:ext cx="1152128" cy="373322"/>
          </a:xfrm>
          <a:prstGeom prst="wedgeRoundRectCallout">
            <a:avLst>
              <a:gd name="adj1" fmla="val 20955"/>
              <a:gd name="adj2" fmla="val 8155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似然概率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圆角矩形标注 30"/>
          <p:cNvSpPr/>
          <p:nvPr/>
        </p:nvSpPr>
        <p:spPr>
          <a:xfrm>
            <a:off x="6636060" y="4224929"/>
            <a:ext cx="1152128" cy="373322"/>
          </a:xfrm>
          <a:prstGeom prst="wedgeRoundRectCallout">
            <a:avLst>
              <a:gd name="adj1" fmla="val -34300"/>
              <a:gd name="adj2" fmla="val 87756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先验概率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970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30" grpId="0" animBg="1"/>
      <p:bldP spid="31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379694" y="815673"/>
            <a:ext cx="11424378" cy="1308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自适应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每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一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轮训练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迭代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后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调整</a:t>
            </a:r>
            <a:r>
              <a:rPr lang="zh-CN" altLang="en-US" sz="2000" b="1" dirty="0" smtClean="0">
                <a:latin typeface="+mn-ea"/>
                <a:ea typeface="+mn-ea"/>
              </a:rPr>
              <a:t>对样本的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度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</a:t>
            </a:r>
            <a:r>
              <a:rPr lang="zh-CN" altLang="en-US" sz="2000" b="1" dirty="0" smtClean="0">
                <a:latin typeface="+mn-ea"/>
                <a:ea typeface="+mn-ea"/>
              </a:rPr>
              <a:t>即，根据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上一轮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上一个弱分类器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对样本分类的正确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或错误</a:t>
            </a:r>
            <a:r>
              <a:rPr lang="en-US" altLang="zh-CN" sz="2000" b="1" dirty="0" smtClean="0">
                <a:solidFill>
                  <a:srgbClr val="0066FF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更新</a:t>
            </a:r>
            <a:r>
              <a:rPr lang="zh-CN" altLang="en-US" sz="2000" b="1" dirty="0" smtClean="0">
                <a:latin typeface="+mn-ea"/>
                <a:ea typeface="+mn-ea"/>
              </a:rPr>
              <a:t>该弱分类器的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r>
              <a:rPr lang="zh-CN" altLang="en-US" sz="2000" b="1" dirty="0" smtClean="0">
                <a:latin typeface="+mn-ea"/>
                <a:ea typeface="+mn-ea"/>
              </a:rPr>
              <a:t>。    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r>
              <a:rPr lang="zh-CN" altLang="en-US" sz="2000" b="1" dirty="0" smtClean="0">
                <a:latin typeface="+mn-ea"/>
                <a:ea typeface="+mn-ea"/>
              </a:rPr>
              <a:t>：某个</a:t>
            </a:r>
            <a:r>
              <a:rPr lang="zh-CN" altLang="en-US" sz="2000" b="1" dirty="0">
                <a:latin typeface="+mn-ea"/>
                <a:ea typeface="+mn-ea"/>
              </a:rPr>
              <a:t>样本在训练集中所占的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比例</a:t>
            </a:r>
            <a:r>
              <a:rPr lang="zh-CN" altLang="en-US" sz="2000" b="1" dirty="0">
                <a:latin typeface="+mn-ea"/>
                <a:ea typeface="+mn-ea"/>
              </a:rPr>
              <a:t>是</a:t>
            </a:r>
            <a:r>
              <a:rPr lang="zh-CN" altLang="en-US" sz="2000" b="1" dirty="0" smtClean="0">
                <a:latin typeface="+mn-ea"/>
                <a:ea typeface="+mn-ea"/>
              </a:rPr>
              <a:t>多少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379694" y="2348880"/>
            <a:ext cx="11436730" cy="17953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思想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以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串行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方式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训练模型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分类器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分类器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都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关注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被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错误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的样本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622300" indent="-257175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顺序训练的级联结构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下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模型的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训练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模型的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预测结果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形成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前后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依赖关系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622300" indent="-2571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这种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级联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方式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算法更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关注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上一个分类器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未能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正确</a:t>
            </a:r>
            <a:r>
              <a:rPr lang="zh-CN" altLang="zh-CN" sz="2000" b="1" dirty="0" smtClean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预测的</a:t>
            </a:r>
            <a:r>
              <a:rPr lang="zh-CN" altLang="zh-CN" sz="2000" b="1" dirty="0">
                <a:solidFill>
                  <a:srgbClr val="0066FF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充分考虑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每个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器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发言权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一层一层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逐步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提升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优化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预测性能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2783632" y="4797152"/>
            <a:ext cx="8897200" cy="936104"/>
          </a:xfrm>
          <a:prstGeom prst="wedgeRoundRectCallout">
            <a:avLst>
              <a:gd name="adj1" fmla="val -21999"/>
              <a:gd name="adj2" fmla="val -91591"/>
              <a:gd name="adj3" fmla="val 16667"/>
            </a:avLst>
          </a:prstGeom>
          <a:noFill/>
          <a:ln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50000"/>
              </a:lnSpc>
              <a:buClr>
                <a:srgbClr val="FF0000"/>
              </a:buClr>
            </a:pPr>
            <a:r>
              <a:rPr lang="zh-CN" altLang="zh-CN" b="1" dirty="0" smtClean="0">
                <a:solidFill>
                  <a:srgbClr val="FF0000"/>
                </a:solidFill>
                <a:latin typeface="+mn-ea"/>
              </a:rPr>
              <a:t>前人栽树</a:t>
            </a: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，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</a:rPr>
              <a:t>后人乘凉</a:t>
            </a:r>
            <a:endParaRPr lang="en-US" altLang="zh-CN" b="1" dirty="0">
              <a:solidFill>
                <a:schemeClr val="tx1"/>
              </a:solidFill>
              <a:latin typeface="+mn-ea"/>
            </a:endParaRPr>
          </a:p>
          <a:p>
            <a:pPr algn="ctr">
              <a:lnSpc>
                <a:spcPct val="150000"/>
              </a:lnSpc>
              <a:buClr>
                <a:srgbClr val="FF0000"/>
              </a:buClr>
            </a:pP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前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面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分类器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为后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面分类器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创造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</a:rPr>
              <a:t>条件，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后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面分类器根据前面分离器的错误</a:t>
            </a:r>
            <a:r>
              <a:rPr lang="zh-CN" altLang="zh-CN" sz="2000" b="1" dirty="0" smtClean="0">
                <a:solidFill>
                  <a:schemeClr val="tx1"/>
                </a:solidFill>
                <a:latin typeface="+mn-ea"/>
              </a:rPr>
              <a:t>改进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5035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91886" y="838198"/>
            <a:ext cx="11680778" cy="16158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700"/>
              </a:lnSpc>
              <a:spcAft>
                <a:spcPts val="1200"/>
              </a:spcAft>
            </a:pPr>
            <a:r>
              <a:rPr lang="en-US" altLang="zh-CN" sz="2400" b="1" dirty="0" smtClean="0">
                <a:latin typeface="+mn-ea"/>
                <a:ea typeface="+mn-ea"/>
              </a:rPr>
              <a:t>1</a:t>
            </a:r>
            <a:r>
              <a:rPr lang="zh-CN" altLang="en-US" sz="2400" b="1" dirty="0" smtClean="0">
                <a:latin typeface="+mn-ea"/>
                <a:ea typeface="+mn-ea"/>
              </a:rPr>
              <a:t>、在每一轮训练中，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如何改变</a:t>
            </a:r>
            <a:r>
              <a:rPr lang="zh-CN" altLang="en-US" sz="2400" b="1" dirty="0" smtClean="0">
                <a:latin typeface="+mn-ea"/>
                <a:ea typeface="+mn-ea"/>
              </a:rPr>
              <a:t>训练数据的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400" b="1" dirty="0" smtClean="0">
                <a:latin typeface="+mn-ea"/>
                <a:ea typeface="+mn-ea"/>
              </a:rPr>
              <a:t>或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概率分布</a:t>
            </a:r>
            <a:r>
              <a:rPr lang="zh-CN" altLang="en-US" sz="2400" b="1" dirty="0" smtClean="0">
                <a:latin typeface="+mn-ea"/>
                <a:ea typeface="+mn-ea"/>
              </a:rPr>
              <a:t>？</a:t>
            </a:r>
          </a:p>
          <a:p>
            <a:pPr>
              <a:lnSpc>
                <a:spcPts val="2700"/>
              </a:lnSpc>
              <a:spcAft>
                <a:spcPts val="6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⑴、每一轮训练时，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分别记录</a:t>
            </a:r>
            <a:r>
              <a:rPr lang="zh-CN" altLang="en-US" sz="2000" b="1" dirty="0" smtClean="0">
                <a:latin typeface="+mn-ea"/>
                <a:ea typeface="+mn-ea"/>
              </a:rPr>
              <a:t>那些被“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当前弱分类器</a:t>
            </a:r>
            <a:r>
              <a:rPr lang="zh-CN" altLang="en-US" sz="2000" b="1" dirty="0" smtClean="0">
                <a:latin typeface="+mn-ea"/>
                <a:ea typeface="+mn-ea"/>
              </a:rPr>
              <a:t>”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正确分类</a:t>
            </a:r>
            <a:r>
              <a:rPr lang="zh-CN" altLang="en-US" sz="2000" b="1" dirty="0" smtClean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错误分类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zh-CN" altLang="en-US" sz="2000" b="1" u="wavyDbl" dirty="0" smtClean="0">
                <a:latin typeface="+mn-ea"/>
                <a:ea typeface="+mn-ea"/>
              </a:rPr>
              <a:t>下一轮训练时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提高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被错误分类样本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000" b="1" dirty="0" smtClean="0">
                <a:latin typeface="+mn-ea"/>
                <a:ea typeface="+mn-ea"/>
              </a:rPr>
              <a:t>，同时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降低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正确分类样本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000" b="1" dirty="0" smtClean="0">
                <a:latin typeface="+mn-ea"/>
                <a:ea typeface="+mn-ea"/>
              </a:rPr>
              <a:t>，用以</a:t>
            </a:r>
            <a:r>
              <a:rPr lang="zh-CN" altLang="en-US" sz="2000" b="1" u="wavyDbl" dirty="0" smtClean="0">
                <a:latin typeface="+mn-ea"/>
                <a:ea typeface="+mn-ea"/>
              </a:rPr>
              <a:t>训练新的</a:t>
            </a:r>
            <a:r>
              <a:rPr lang="en-US" altLang="zh-CN" sz="2000" b="1" u="wavyDbl" dirty="0" smtClean="0">
                <a:latin typeface="+mn-ea"/>
                <a:ea typeface="+mn-ea"/>
              </a:rPr>
              <a:t>(</a:t>
            </a:r>
            <a:r>
              <a:rPr lang="zh-CN" altLang="en-US" sz="2000" b="1" u="wavyDbl" dirty="0" smtClean="0">
                <a:latin typeface="+mn-ea"/>
                <a:ea typeface="+mn-ea"/>
              </a:rPr>
              <a:t>下一个</a:t>
            </a:r>
            <a:r>
              <a:rPr lang="en-US" altLang="zh-CN" sz="2000" b="1" u="wavyDbl" dirty="0" smtClean="0">
                <a:latin typeface="+mn-ea"/>
                <a:ea typeface="+mn-ea"/>
              </a:rPr>
              <a:t>)</a:t>
            </a:r>
            <a:r>
              <a:rPr lang="zh-CN" altLang="en-US" sz="2000" b="1" u="wavyDbl" dirty="0" smtClean="0">
                <a:latin typeface="+mn-ea"/>
                <a:ea typeface="+mn-ea"/>
              </a:rPr>
              <a:t>弱分类器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⑵</a:t>
            </a:r>
            <a:r>
              <a:rPr lang="zh-CN" altLang="en-US" sz="2000" b="1" dirty="0" smtClean="0">
                <a:latin typeface="+mn-ea"/>
                <a:ea typeface="+mn-ea"/>
              </a:rPr>
              <a:t>、如此，那些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未被正确分类</a:t>
            </a:r>
            <a:r>
              <a:rPr lang="zh-CN" altLang="en-US" sz="2000" b="1" dirty="0" smtClean="0">
                <a:latin typeface="+mn-ea"/>
                <a:ea typeface="+mn-ea"/>
              </a:rPr>
              <a:t>的样本，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由于其权值加大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就会受到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后一个弱分类器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更多关注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91886" y="4780491"/>
            <a:ext cx="9016482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en-US" altLang="zh-CN" b="1" dirty="0" smtClean="0">
                <a:latin typeface="+mn-ea"/>
                <a:ea typeface="+mn-ea"/>
              </a:rPr>
              <a:t>2</a:t>
            </a:r>
            <a:r>
              <a:rPr lang="zh-CN" altLang="en-US" b="1" dirty="0" smtClean="0">
                <a:latin typeface="+mn-ea"/>
                <a:ea typeface="+mn-ea"/>
              </a:rPr>
              <a:t>、如何将</a:t>
            </a:r>
            <a:r>
              <a:rPr lang="zh-CN" altLang="en-US" b="1" dirty="0" smtClean="0">
                <a:solidFill>
                  <a:srgbClr val="0066FF"/>
                </a:solidFill>
                <a:latin typeface="+mn-ea"/>
                <a:ea typeface="+mn-ea"/>
              </a:rPr>
              <a:t>若干个弱分类器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组合成</a:t>
            </a:r>
            <a:r>
              <a:rPr lang="zh-CN" altLang="en-US" b="1" dirty="0" smtClean="0">
                <a:solidFill>
                  <a:srgbClr val="0066FF"/>
                </a:solidFill>
                <a:latin typeface="+mn-ea"/>
                <a:ea typeface="+mn-ea"/>
              </a:rPr>
              <a:t>一个强分类器</a:t>
            </a:r>
            <a:r>
              <a:rPr lang="zh-CN" altLang="en-US" b="1" dirty="0" smtClean="0">
                <a:latin typeface="+mn-ea"/>
                <a:ea typeface="+mn-ea"/>
              </a:rPr>
              <a:t>？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加大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分类误差率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en-US" sz="2000" b="1" dirty="0" smtClean="0">
                <a:latin typeface="+mn-ea"/>
                <a:ea typeface="+mn-ea"/>
              </a:rPr>
              <a:t>”的弱分类器的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000" b="1" dirty="0" smtClean="0">
                <a:latin typeface="+mn-ea"/>
                <a:ea typeface="+mn-ea"/>
              </a:rPr>
              <a:t>，使其在表决中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起较大作用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⑵、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减小</a:t>
            </a:r>
            <a:r>
              <a:rPr lang="zh-CN" altLang="en-US" sz="2000" b="1" dirty="0" smtClean="0">
                <a:latin typeface="+mn-ea"/>
                <a:ea typeface="+mn-ea"/>
              </a:rPr>
              <a:t>“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分类误差率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en-US" sz="2000" b="1" dirty="0" smtClean="0">
                <a:latin typeface="+mn-ea"/>
                <a:ea typeface="+mn-ea"/>
              </a:rPr>
              <a:t>”的弱分类器的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zh-CN" altLang="en-US" sz="2000" b="1" dirty="0" smtClean="0">
                <a:latin typeface="+mn-ea"/>
                <a:ea typeface="+mn-ea"/>
              </a:rPr>
              <a:t>，使其在表决中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起较小作用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06542" y="191067"/>
            <a:ext cx="7508530" cy="4488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“更多关注”实现</a:t>
            </a:r>
            <a:r>
              <a:rPr lang="en-US" altLang="zh-CN" sz="2400" b="1" dirty="0" smtClean="0">
                <a:latin typeface="+mn-ea"/>
              </a:rPr>
              <a:t>(</a:t>
            </a:r>
            <a:r>
              <a:rPr lang="zh-CN" altLang="en-US" sz="2400" b="1" dirty="0" smtClean="0">
                <a:latin typeface="+mn-ea"/>
              </a:rPr>
              <a:t>为</a:t>
            </a:r>
            <a:r>
              <a:rPr lang="zh-CN" altLang="en-US" sz="2400" b="1" dirty="0">
                <a:latin typeface="+mn-ea"/>
              </a:rPr>
              <a:t>何</a:t>
            </a:r>
            <a:r>
              <a:rPr lang="zh-CN" altLang="en-US" sz="2400" b="1" dirty="0" smtClean="0">
                <a:latin typeface="+mn-ea"/>
              </a:rPr>
              <a:t>得到关注就</a:t>
            </a:r>
            <a:r>
              <a:rPr lang="zh-CN" altLang="en-US" sz="2400" b="1" dirty="0">
                <a:latin typeface="+mn-ea"/>
              </a:rPr>
              <a:t>可以提高</a:t>
            </a:r>
            <a:r>
              <a:rPr lang="zh-CN" altLang="en-US" sz="2400" b="1" dirty="0" smtClean="0">
                <a:latin typeface="+mn-ea"/>
              </a:rPr>
              <a:t>整体性能</a:t>
            </a:r>
            <a:r>
              <a:rPr lang="en-US" altLang="zh-CN" sz="2400" b="1" dirty="0" smtClean="0">
                <a:latin typeface="+mn-ea"/>
              </a:rPr>
              <a:t>)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316736" y="2591354"/>
            <a:ext cx="10611912" cy="1860498"/>
            <a:chOff x="1316736" y="2591354"/>
            <a:chExt cx="10611912" cy="18604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16736" y="2591354"/>
              <a:ext cx="3289408" cy="18604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4913377" y="2880200"/>
                  <a:ext cx="7015271" cy="1246495"/>
                </a:xfrm>
                <a:prstGeom prst="rect">
                  <a:avLst/>
                </a:prstGeom>
                <a:noFill/>
                <a:ln>
                  <a:solidFill>
                    <a:srgbClr val="0066FF"/>
                  </a:solidFill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 marL="85725" indent="-85725">
                    <a:lnSpc>
                      <a:spcPct val="150000"/>
                    </a:lnSpc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sz="1800" b="1" dirty="0" smtClean="0">
                      <a:latin typeface="+mn-ea"/>
                      <a:ea typeface="+mn-ea"/>
                    </a:rPr>
                    <a:t>左边是数据集，其中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直方图的不同宽度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表示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每个样本的不同权值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1800" b="1" dirty="0" smtClean="0">
                    <a:latin typeface="+mn-ea"/>
                    <a:ea typeface="+mn-ea"/>
                  </a:endParaRPr>
                </a:p>
                <a:p>
                  <a:pPr marL="85725" indent="-85725">
                    <a:lnSpc>
                      <a:spcPct val="150000"/>
                    </a:lnSpc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sz="1800" b="1" dirty="0" smtClean="0">
                      <a:latin typeface="+mn-ea"/>
                      <a:ea typeface="+mn-ea"/>
                    </a:rPr>
                    <a:t>经过一个弱分类器后，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预测结果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会通过三角形中的</a:t>
                  </a:r>
                  <a14:m>
                    <m:oMath xmlns:m="http://schemas.openxmlformats.org/officeDocument/2006/math">
                      <m:r>
                        <a:rPr lang="zh-CN" altLang="en-US" sz="1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𝜶</m:t>
                      </m:r>
                    </m:oMath>
                  </a14:m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进行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加权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1800" b="1" dirty="0" smtClean="0">
                    <a:latin typeface="+mn-ea"/>
                    <a:ea typeface="+mn-ea"/>
                  </a:endParaRPr>
                </a:p>
                <a:p>
                  <a:pPr marL="85725" indent="-85725">
                    <a:lnSpc>
                      <a:spcPct val="150000"/>
                    </a:lnSpc>
                    <a:buClr>
                      <a:srgbClr val="FF0000"/>
                    </a:buClr>
                    <a:buFont typeface="Arial" panose="020B0604020202020204" pitchFamily="34" charset="0"/>
                    <a:buChar char="•"/>
                  </a:pPr>
                  <a:r>
                    <a:rPr lang="zh-CN" altLang="en-US" sz="1800" b="1" dirty="0" smtClean="0">
                      <a:latin typeface="+mn-ea"/>
                      <a:ea typeface="+mn-ea"/>
                    </a:rPr>
                    <a:t>每个三角形输出的加权结果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在圆形中求和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，从而得到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最终输出结果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。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3377" y="2880200"/>
                  <a:ext cx="7015271" cy="1246495"/>
                </a:xfrm>
                <a:prstGeom prst="rect">
                  <a:avLst/>
                </a:prstGeom>
                <a:blipFill>
                  <a:blip r:embed="rId3"/>
                  <a:stretch>
                    <a:fillRect l="-1735" r="-1821" b="-4831"/>
                  </a:stretch>
                </a:blipFill>
                <a:ln>
                  <a:solidFill>
                    <a:srgbClr val="0066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" name="矩形 8"/>
          <p:cNvSpPr/>
          <p:nvPr/>
        </p:nvSpPr>
        <p:spPr>
          <a:xfrm>
            <a:off x="4315968" y="5995545"/>
            <a:ext cx="7612680" cy="307777"/>
          </a:xfrm>
          <a:prstGeom prst="rect">
            <a:avLst/>
          </a:prstGeom>
          <a:ln>
            <a:solidFill>
              <a:srgbClr val="0066FF"/>
            </a:solidFill>
          </a:ln>
        </p:spPr>
        <p:txBody>
          <a:bodyPr wrap="square" lIns="0" tIns="0" rIns="0" bIns="0">
            <a:spAutoFit/>
          </a:bodyPr>
          <a:lstStyle/>
          <a:p>
            <a:pPr marL="85725" indent="-85725"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</a:rPr>
              <a:t>误差率低</a:t>
            </a:r>
            <a:r>
              <a:rPr lang="zh-CN" altLang="en-US" sz="2000" b="1" dirty="0"/>
              <a:t>的</a:t>
            </a:r>
            <a:r>
              <a:rPr lang="zh-CN" altLang="en-US" sz="2000" b="1" dirty="0">
                <a:solidFill>
                  <a:srgbClr val="0066FF"/>
                </a:solidFill>
              </a:rPr>
              <a:t>弱</a:t>
            </a:r>
            <a:r>
              <a:rPr lang="zh-CN" altLang="en-US" sz="2000" b="1" dirty="0" smtClean="0">
                <a:solidFill>
                  <a:srgbClr val="0066FF"/>
                </a:solidFill>
              </a:rPr>
              <a:t>分类器</a:t>
            </a:r>
            <a:r>
              <a:rPr lang="zh-CN" altLang="en-US" sz="2000" b="1" dirty="0" smtClean="0"/>
              <a:t>，在最终</a:t>
            </a:r>
            <a:r>
              <a:rPr lang="zh-CN" altLang="en-US" sz="2000" b="1" dirty="0">
                <a:solidFill>
                  <a:srgbClr val="FF0000"/>
                </a:solidFill>
              </a:rPr>
              <a:t>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分类器</a:t>
            </a:r>
            <a:r>
              <a:rPr lang="zh-CN" altLang="en-US" sz="2000" b="1" dirty="0"/>
              <a:t>中占的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权重大</a:t>
            </a:r>
            <a:r>
              <a:rPr lang="zh-CN" altLang="en-US" sz="2000" b="1" dirty="0"/>
              <a:t>，否则较小。</a:t>
            </a:r>
          </a:p>
        </p:txBody>
      </p:sp>
    </p:spTree>
    <p:extLst>
      <p:ext uri="{BB962C8B-B14F-4D97-AF65-F5344CB8AC3E}">
        <p14:creationId xmlns:p14="http://schemas.microsoft.com/office/powerpoint/2010/main" val="21111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" grpId="0"/>
      <p:bldP spid="9" grpId="0" animBg="1"/>
    </p:bld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3" name="直接连接符 62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379694" y="827865"/>
            <a:ext cx="11544082" cy="207749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719138" indent="-268288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权值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：样本点的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系数</a:t>
            </a:r>
            <a:r>
              <a:rPr lang="zh-CN" altLang="en-US" sz="2000" b="1" dirty="0">
                <a:latin typeface="+mn-ea"/>
                <a:ea typeface="+mn-ea"/>
              </a:rPr>
              <a:t>，权重越高</a:t>
            </a:r>
            <a:r>
              <a:rPr lang="zh-CN" altLang="en-US" sz="2000" b="1" dirty="0" smtClean="0">
                <a:latin typeface="+mn-ea"/>
                <a:ea typeface="+mn-ea"/>
              </a:rPr>
              <a:t>，在下一次迭代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下一个弱模型训练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时会受到更多关注。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719138" indent="-268288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更多关注</a:t>
            </a:r>
            <a:r>
              <a:rPr lang="zh-CN" altLang="en-US" sz="2000" b="1" dirty="0" smtClean="0">
                <a:latin typeface="+mn-ea"/>
                <a:ea typeface="+mn-ea"/>
              </a:rPr>
              <a:t>：本质是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损失函数</a:t>
            </a:r>
            <a:r>
              <a:rPr lang="zh-CN" altLang="en-US" sz="2000" b="1" dirty="0">
                <a:latin typeface="+mn-ea"/>
                <a:ea typeface="+mn-ea"/>
              </a:rPr>
              <a:t>，权重越高，在损失函数中所占比重越大</a:t>
            </a:r>
            <a:r>
              <a:rPr lang="zh-CN" altLang="en-US" sz="2000" b="1" dirty="0" smtClean="0">
                <a:latin typeface="+mn-ea"/>
                <a:ea typeface="+mn-ea"/>
              </a:rPr>
              <a:t>，则模型</a:t>
            </a:r>
            <a:r>
              <a:rPr lang="zh-CN" altLang="en-US" sz="2000" b="1" dirty="0">
                <a:latin typeface="+mn-ea"/>
                <a:ea typeface="+mn-ea"/>
              </a:rPr>
              <a:t>就会更加关注</a:t>
            </a:r>
            <a:r>
              <a:rPr lang="zh-CN" altLang="en-US" sz="2000" b="1" dirty="0" smtClean="0">
                <a:latin typeface="+mn-ea"/>
                <a:ea typeface="+mn-ea"/>
              </a:rPr>
              <a:t>这个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450850"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en-US" altLang="zh-CN" b="1" dirty="0" smtClean="0">
                <a:latin typeface="+mn-ea"/>
                <a:ea typeface="+mn-ea"/>
              </a:rPr>
              <a:t>      </a:t>
            </a:r>
            <a:r>
              <a:rPr lang="en-US" altLang="zh-CN" sz="2000" b="1" dirty="0" smtClean="0"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latin typeface="+mn-ea"/>
                <a:ea typeface="+mn-ea"/>
              </a:rPr>
              <a:t>样本点。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一旦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被错误分类</a:t>
            </a:r>
            <a:r>
              <a:rPr lang="zh-CN" altLang="en-US" sz="2000" b="1" dirty="0" smtClean="0">
                <a:latin typeface="+mn-ea"/>
                <a:ea typeface="+mn-ea"/>
              </a:rPr>
              <a:t>，会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导致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损失函数值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加大很多</a:t>
            </a:r>
            <a:r>
              <a:rPr lang="zh-CN" altLang="en-US" sz="2000" b="1" dirty="0" smtClean="0">
                <a:latin typeface="+mn-ea"/>
                <a:ea typeface="+mn-ea"/>
              </a:rPr>
              <a:t>，则模型</a:t>
            </a:r>
            <a:r>
              <a:rPr lang="zh-CN" altLang="en-US" sz="2000" b="1" dirty="0">
                <a:latin typeface="+mn-ea"/>
                <a:ea typeface="+mn-ea"/>
              </a:rPr>
              <a:t>就</a:t>
            </a:r>
            <a:r>
              <a:rPr lang="zh-CN" altLang="en-US" sz="2000" b="1" dirty="0" smtClean="0">
                <a:latin typeface="+mn-ea"/>
                <a:ea typeface="+mn-ea"/>
              </a:rPr>
              <a:t>需要更多调整，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450850"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en-US" altLang="zh-CN" b="1" dirty="0" smtClean="0">
                <a:latin typeface="+mn-ea"/>
                <a:ea typeface="+mn-ea"/>
              </a:rPr>
              <a:t>      </a:t>
            </a:r>
            <a:r>
              <a:rPr lang="en-US" altLang="zh-CN" sz="2000" b="1" dirty="0" smtClean="0"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latin typeface="+mn-ea"/>
                <a:ea typeface="+mn-ea"/>
              </a:rPr>
              <a:t>以</a:t>
            </a:r>
            <a:r>
              <a:rPr lang="zh-CN" altLang="en-US" sz="2000" b="1" dirty="0">
                <a:latin typeface="+mn-ea"/>
                <a:ea typeface="+mn-ea"/>
              </a:rPr>
              <a:t>适应</a:t>
            </a:r>
            <a:r>
              <a:rPr lang="zh-CN" altLang="en-US" sz="2000" b="1" dirty="0" smtClean="0">
                <a:latin typeface="+mn-ea"/>
                <a:ea typeface="+mn-ea"/>
              </a:rPr>
              <a:t>这个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被分类错误的样本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</p:txBody>
      </p:sp>
      <p:sp>
        <p:nvSpPr>
          <p:cNvPr id="65" name="矩形 64"/>
          <p:cNvSpPr/>
          <p:nvPr/>
        </p:nvSpPr>
        <p:spPr>
          <a:xfrm>
            <a:off x="2423592" y="3032353"/>
            <a:ext cx="5616624" cy="384721"/>
          </a:xfrm>
          <a:prstGeom prst="rect">
            <a:avLst/>
          </a:prstGeom>
          <a:ln>
            <a:solidFill>
              <a:srgbClr val="0066FF"/>
            </a:solidFill>
          </a:ln>
        </p:spPr>
        <p:txBody>
          <a:bodyPr wrap="square" lIns="0" tIns="0" rIns="0" bIns="0">
            <a:spAutoFit/>
          </a:bodyPr>
          <a:lstStyle/>
          <a:p>
            <a:pPr marL="92075" indent="-92075">
              <a:lnSpc>
                <a:spcPts val="3000"/>
              </a:lnSpc>
              <a:buClr>
                <a:srgbClr val="FF0000"/>
              </a:buClr>
              <a:buSzPct val="80000"/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关注</a:t>
            </a:r>
            <a:r>
              <a:rPr lang="zh-CN" altLang="en-US" sz="2000" b="1" dirty="0" smtClean="0">
                <a:latin typeface="+mn-ea"/>
              </a:rPr>
              <a:t>：根据</a:t>
            </a:r>
            <a:r>
              <a:rPr lang="zh-CN" altLang="en-US" sz="2000" b="1" dirty="0">
                <a:latin typeface="+mn-ea"/>
              </a:rPr>
              <a:t>损失函数</a:t>
            </a:r>
            <a:r>
              <a:rPr lang="zh-CN" altLang="en-US" sz="2000" b="1" dirty="0" smtClean="0">
                <a:latin typeface="+mn-ea"/>
              </a:rPr>
              <a:t>调整模型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弱分类器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latin typeface="+mn-ea"/>
              </a:rPr>
              <a:t>的过程</a:t>
            </a:r>
            <a:endParaRPr lang="en-US" altLang="zh-CN" sz="2000" b="1" dirty="0" smtClean="0">
              <a:latin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2423592" y="3789040"/>
            <a:ext cx="8380602" cy="110799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某个样本点</a:t>
            </a:r>
            <a:r>
              <a:rPr lang="zh-CN" altLang="en-US" sz="2000" b="1" dirty="0" smtClean="0">
                <a:latin typeface="+mn-ea"/>
                <a:ea typeface="+mn-ea"/>
              </a:rPr>
              <a:t>越是</a:t>
            </a:r>
            <a:r>
              <a:rPr lang="zh-CN" altLang="en-US" sz="2000" b="1" dirty="0">
                <a:solidFill>
                  <a:srgbClr val="0066FF"/>
                </a:solidFill>
                <a:latin typeface="+mn-ea"/>
                <a:ea typeface="+mn-ea"/>
              </a:rPr>
              <a:t>难以</a:t>
            </a:r>
            <a:r>
              <a:rPr lang="zh-CN" altLang="en-US" sz="2000" b="1" dirty="0" smtClean="0">
                <a:solidFill>
                  <a:srgbClr val="0066FF"/>
                </a:solidFill>
                <a:latin typeface="+mn-ea"/>
                <a:ea typeface="+mn-ea"/>
              </a:rPr>
              <a:t>被正确分类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那模型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弱分类器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zh-CN" altLang="en-US" sz="2000" b="1" dirty="0">
                <a:latin typeface="+mn-ea"/>
                <a:ea typeface="+mn-ea"/>
              </a:rPr>
              <a:t>它的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关注</a:t>
            </a:r>
            <a:r>
              <a:rPr lang="zh-CN" altLang="en-US" sz="2000" b="1" dirty="0" smtClean="0">
                <a:latin typeface="+mn-ea"/>
                <a:ea typeface="+mn-ea"/>
              </a:rPr>
              <a:t>，会</a:t>
            </a:r>
            <a:r>
              <a:rPr lang="zh-CN" altLang="en-US" sz="2000" b="1" u="wavyDbl" dirty="0" smtClean="0">
                <a:latin typeface="+mn-ea"/>
                <a:ea typeface="+mn-ea"/>
              </a:rPr>
              <a:t>随着这个样本点被</a:t>
            </a:r>
            <a:r>
              <a:rPr lang="zh-CN" altLang="en-US" sz="2000" b="1" u="wavyDbl" dirty="0">
                <a:latin typeface="+mn-ea"/>
                <a:ea typeface="+mn-ea"/>
              </a:rPr>
              <a:t>分类</a:t>
            </a:r>
            <a:r>
              <a:rPr lang="zh-CN" altLang="en-US" sz="2000" b="1" u="wavyDbl" dirty="0" smtClean="0">
                <a:latin typeface="+mn-ea"/>
                <a:ea typeface="+mn-ea"/>
              </a:rPr>
              <a:t>错误</a:t>
            </a:r>
            <a:r>
              <a:rPr lang="zh-CN" altLang="en-US" sz="2000" b="1" dirty="0" smtClean="0">
                <a:latin typeface="+mn-ea"/>
                <a:ea typeface="+mn-ea"/>
              </a:rPr>
              <a:t>，而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逐渐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提升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自适应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latin typeface="+mn-ea"/>
                <a:ea typeface="+mn-ea"/>
              </a:rPr>
              <a:t>一直</a:t>
            </a:r>
            <a:r>
              <a:rPr lang="zh-CN" altLang="en-US" sz="2000" b="1" dirty="0" smtClean="0">
                <a:latin typeface="+mn-ea"/>
                <a:ea typeface="+mn-ea"/>
              </a:rPr>
              <a:t>到它被分类</a:t>
            </a:r>
            <a:r>
              <a:rPr lang="zh-CN" altLang="en-US" sz="2000" b="1" dirty="0">
                <a:latin typeface="+mn-ea"/>
                <a:ea typeface="+mn-ea"/>
              </a:rPr>
              <a:t>正确。</a:t>
            </a:r>
          </a:p>
        </p:txBody>
      </p:sp>
      <p:sp>
        <p:nvSpPr>
          <p:cNvPr id="7" name="矩形 6"/>
          <p:cNvSpPr/>
          <p:nvPr/>
        </p:nvSpPr>
        <p:spPr>
          <a:xfrm>
            <a:off x="839416" y="5229200"/>
            <a:ext cx="8352928" cy="3206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算法采用了“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序列学习</a:t>
            </a:r>
            <a:r>
              <a:rPr lang="zh-CN" altLang="en-US" sz="2000" b="1" dirty="0" smtClean="0">
                <a:latin typeface="+mn-ea"/>
                <a:ea typeface="+mn-ea"/>
              </a:rPr>
              <a:t>”机制 </a:t>
            </a:r>
            <a:r>
              <a:rPr lang="en-US" altLang="zh-CN" sz="2000" b="1" dirty="0" smtClean="0">
                <a:latin typeface="+mn-ea"/>
                <a:ea typeface="+mn-ea"/>
              </a:rPr>
              <a:t>【</a:t>
            </a:r>
            <a:r>
              <a:rPr lang="zh-CN" altLang="en-US" sz="2000" b="1" dirty="0" smtClean="0">
                <a:latin typeface="+mn-ea"/>
                <a:ea typeface="+mn-ea"/>
              </a:rPr>
              <a:t>级联学习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训练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，逐个弱分类器学习</a:t>
            </a:r>
            <a:r>
              <a:rPr lang="en-US" altLang="zh-CN" sz="2000" b="1" dirty="0" smtClean="0">
                <a:latin typeface="+mn-ea"/>
                <a:ea typeface="+mn-ea"/>
              </a:rPr>
              <a:t>】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5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7" grpId="0"/>
    </p:bld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3558" y="2420888"/>
            <a:ext cx="8088841" cy="81647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27408" y="191067"/>
            <a:ext cx="1685002" cy="4488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zh-CN" altLang="en-US" sz="2400" b="1" dirty="0" smtClean="0">
                <a:latin typeface="+mn-ea"/>
              </a:rPr>
              <a:t>数学表达式</a:t>
            </a:r>
            <a:endParaRPr lang="en-US" altLang="zh-CN" sz="2400" b="1" dirty="0" smtClean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2"/>
              <p:cNvSpPr txBox="1">
                <a:spLocks/>
              </p:cNvSpPr>
              <p:nvPr/>
            </p:nvSpPr>
            <p:spPr bwMode="auto">
              <a:xfrm>
                <a:off x="398392" y="819274"/>
                <a:ext cx="11270531" cy="13681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ts val="33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给定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包含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𝑵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已标注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),…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,(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)}</m:t>
                    </m:r>
                  </m:oMath>
                </a14:m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Bef>
                    <a:spcPct val="0"/>
                  </a:spcBef>
                  <a:spcAft>
                    <a:spcPts val="600"/>
                  </a:spcAft>
                  <a:buNone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≤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𝑵</m:t>
                        </m:r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⊆</m:t>
                    </m:r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𝑹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p>
                    <m:r>
                      <a:rPr lang="zh-CN" altLang="en-US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∈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=[−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>
                  <a:lnSpc>
                    <a:spcPts val="33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算法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从这些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标注数据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b="1" u="wavyDbl" dirty="0">
                    <a:latin typeface="+mn-ea"/>
                    <a:cs typeface="Times New Roman" panose="02020603050405020304" pitchFamily="18" charset="0"/>
                  </a:rPr>
                  <a:t>训练得到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一系列弱分类器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，并将这些弱分类器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线性组合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为一个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强分类器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392" y="819274"/>
                <a:ext cx="11270531" cy="1368152"/>
              </a:xfrm>
              <a:prstGeom prst="rect">
                <a:avLst/>
              </a:prstGeom>
              <a:blipFill>
                <a:blip r:embed="rId3"/>
                <a:stretch>
                  <a:fillRect l="-1028" t="-1778" r="-1406" b="-444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658117" y="3717032"/>
            <a:ext cx="10359412" cy="1201071"/>
            <a:chOff x="936491" y="4725144"/>
            <a:chExt cx="10359412" cy="12010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内容占位符 2"/>
                <p:cNvSpPr txBox="1">
                  <a:spLocks/>
                </p:cNvSpPr>
                <p:nvPr/>
              </p:nvSpPr>
              <p:spPr bwMode="auto">
                <a:xfrm>
                  <a:off x="936491" y="4725144"/>
                  <a:ext cx="6244656" cy="3129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buClr>
                      <a:srgbClr val="FF0000"/>
                    </a:buClr>
                    <a:buSzPct val="80000"/>
                    <a:buNone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说明：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的符号</a:t>
                  </a:r>
                  <a:r>
                    <a:rPr lang="zh-CN" altLang="en-US" sz="2000" b="1" u="wavyHeavy" dirty="0">
                      <a:latin typeface="+mn-ea"/>
                    </a:rPr>
                    <a:t>决定了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</a:rPr>
                    <a:t>样本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被分类为</a:t>
                  </a:r>
                  <a:r>
                    <a:rPr lang="zh-CN" altLang="en-US" sz="2000" b="1" dirty="0">
                      <a:latin typeface="+mn-ea"/>
                    </a:rPr>
                    <a:t>“</a:t>
                  </a:r>
                  <a:r>
                    <a:rPr lang="en-US" altLang="zh-CN" sz="2000" b="1" dirty="0">
                      <a:latin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dirty="0">
                      <a:latin typeface="+mn-ea"/>
                    </a:rPr>
                    <a:t>”或“</a:t>
                  </a:r>
                  <a:r>
                    <a:rPr lang="en-US" altLang="zh-CN" sz="2000" b="1" dirty="0">
                      <a:latin typeface="+mn-ea"/>
                      <a:cs typeface="Times New Roman" panose="02020603050405020304" pitchFamily="18" charset="0"/>
                    </a:rPr>
                    <a:t>-1</a:t>
                  </a:r>
                  <a:r>
                    <a:rPr lang="zh-CN" altLang="en-US" sz="2000" b="1" dirty="0">
                      <a:latin typeface="+mn-ea"/>
                    </a:rPr>
                    <a:t>”</a:t>
                  </a:r>
                  <a:endParaRPr lang="en-US" altLang="zh-CN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936491" y="4725144"/>
                  <a:ext cx="6244656" cy="312950"/>
                </a:xfrm>
                <a:prstGeom prst="rect">
                  <a:avLst/>
                </a:prstGeom>
                <a:blipFill>
                  <a:blip r:embed="rId4"/>
                  <a:stretch>
                    <a:fillRect l="-2539" t="-29412" r="-1172" b="-4313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87645" y="5254153"/>
              <a:ext cx="2294344" cy="67206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787795" y="5254153"/>
              <a:ext cx="2508108" cy="672062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36548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16270" y="216406"/>
            <a:ext cx="135157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 smtClean="0">
                <a:latin typeface="+mn-ea"/>
              </a:rPr>
              <a:t>算法步骤</a:t>
            </a:r>
            <a:endParaRPr lang="zh-CN" altLang="en-US" sz="2400" b="1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1886" y="903470"/>
            <a:ext cx="82243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初始化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或更新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当前训练数据</a:t>
            </a:r>
            <a:r>
              <a:rPr lang="en-US" altLang="zh-CN" sz="2400" b="1" dirty="0" smtClean="0">
                <a:solidFill>
                  <a:srgbClr val="0066FF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样本点</a:t>
            </a:r>
            <a:r>
              <a:rPr lang="en-US" altLang="zh-CN" sz="2400" b="1" dirty="0" smtClean="0">
                <a:solidFill>
                  <a:srgbClr val="0066FF"/>
                </a:solidFill>
                <a:latin typeface="+mn-ea"/>
              </a:rPr>
              <a:t>)</a:t>
            </a:r>
            <a:r>
              <a:rPr lang="zh-CN" altLang="en-US" sz="2400" b="1" dirty="0" smtClean="0">
                <a:latin typeface="+mn-ea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权重分布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91886" y="1574030"/>
                <a:ext cx="11176722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54013" indent="-354013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Step2</a:t>
                </a:r>
                <a:r>
                  <a:rPr lang="zh-CN" altLang="en-US" sz="2400" b="1" dirty="0" smtClean="0">
                    <a:latin typeface="+mn-ea"/>
                  </a:rPr>
                  <a:t>、进行</a:t>
                </a:r>
                <a:r>
                  <a:rPr lang="zh-CN" altLang="en-US" sz="2400" b="1" dirty="0">
                    <a:solidFill>
                      <a:srgbClr val="0066FF"/>
                    </a:solidFill>
                    <a:latin typeface="+mn-ea"/>
                  </a:rPr>
                  <a:t>多轮迭代</a:t>
                </a:r>
                <a:r>
                  <a:rPr lang="zh-CN" altLang="en-US" sz="2400" b="1" dirty="0">
                    <a:latin typeface="+mn-ea"/>
                  </a:rPr>
                  <a:t>，</a:t>
                </a:r>
                <a:r>
                  <a:rPr lang="zh-CN" altLang="en-US" sz="2400" b="1" dirty="0" smtClean="0">
                    <a:latin typeface="+mn-ea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表示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第几轮迭代</a:t>
                </a:r>
                <a:r>
                  <a:rPr lang="en-US" altLang="zh-CN" sz="2400" b="1" dirty="0" smtClean="0">
                    <a:latin typeface="+mn-ea"/>
                  </a:rPr>
                  <a:t>(</a:t>
                </a:r>
                <a:r>
                  <a:rPr lang="zh-CN" altLang="en-US" sz="2400" b="1" dirty="0" smtClean="0">
                    <a:latin typeface="+mn-ea"/>
                  </a:rPr>
                  <a:t>训练的第几个弱</a:t>
                </a:r>
                <a:r>
                  <a:rPr lang="zh-CN" altLang="en-US" b="1" dirty="0">
                    <a:latin typeface="+mn-ea"/>
                  </a:rPr>
                  <a:t>分类器</a:t>
                </a:r>
                <a:r>
                  <a:rPr lang="en-US" altLang="zh-CN" sz="2400" b="1" dirty="0" smtClean="0">
                    <a:latin typeface="+mn-ea"/>
                  </a:rPr>
                  <a:t>)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1574030"/>
                <a:ext cx="11176722" cy="369332"/>
              </a:xfrm>
              <a:prstGeom prst="rect">
                <a:avLst/>
              </a:prstGeom>
              <a:blipFill>
                <a:blip r:embed="rId2"/>
                <a:stretch>
                  <a:fillRect l="-1200" t="-29508" r="-763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416270" y="2244590"/>
                <a:ext cx="7727986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Step3</a:t>
                </a:r>
                <a:r>
                  <a:rPr lang="zh-CN" altLang="en-US" sz="2400" b="1" dirty="0" smtClean="0">
                    <a:latin typeface="+mn-ea"/>
                  </a:rPr>
                  <a:t>、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组合</a:t>
                </a:r>
                <a:r>
                  <a:rPr lang="en-US" altLang="zh-CN" sz="2400" b="1" dirty="0" smtClean="0">
                    <a:latin typeface="+mn-ea"/>
                  </a:rPr>
                  <a:t>(</a:t>
                </a:r>
                <a:r>
                  <a:rPr lang="zh-CN" altLang="en-US" sz="2400" b="1" dirty="0" smtClean="0">
                    <a:latin typeface="+mn-ea"/>
                  </a:rPr>
                  <a:t>线性组合</a:t>
                </a:r>
                <a:r>
                  <a:rPr lang="en-US" altLang="zh-CN" sz="2400" b="1" dirty="0" smtClean="0">
                    <a:latin typeface="+mn-ea"/>
                  </a:rPr>
                  <a:t>)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各个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n-ea"/>
                  </a:rPr>
                  <a:t>弱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70" y="2244590"/>
                <a:ext cx="7727986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735" t="-29508" r="-79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24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1886" y="830318"/>
            <a:ext cx="82243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Step1</a:t>
            </a:r>
            <a:r>
              <a:rPr lang="zh-CN" altLang="en-US" sz="2400" b="1" dirty="0" smtClean="0">
                <a:latin typeface="+mn-ea"/>
              </a:rPr>
              <a:t>、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初始化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或更新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当前训练数据</a:t>
            </a:r>
            <a:r>
              <a:rPr lang="en-US" altLang="zh-CN" sz="2400" b="1" dirty="0" smtClean="0">
                <a:solidFill>
                  <a:srgbClr val="0066FF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0066FF"/>
                </a:solidFill>
                <a:latin typeface="+mn-ea"/>
              </a:rPr>
              <a:t>样本点</a:t>
            </a:r>
            <a:r>
              <a:rPr lang="en-US" altLang="zh-CN" sz="2400" b="1" dirty="0" smtClean="0">
                <a:solidFill>
                  <a:srgbClr val="0066FF"/>
                </a:solidFill>
                <a:latin typeface="+mn-ea"/>
              </a:rPr>
              <a:t>)</a:t>
            </a:r>
            <a:r>
              <a:rPr lang="zh-CN" altLang="en-US" sz="2400" b="1" dirty="0" smtClean="0">
                <a:latin typeface="+mn-ea"/>
              </a:rPr>
              <a:t>的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权重分布</a:t>
            </a:r>
            <a:endParaRPr lang="zh-CN" altLang="en-US" sz="2400" b="1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416270" y="3488174"/>
                <a:ext cx="10751602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Step2</a:t>
                </a:r>
                <a:r>
                  <a:rPr lang="zh-CN" altLang="en-US" sz="2400" b="1" dirty="0" smtClean="0">
                    <a:latin typeface="+mn-ea"/>
                  </a:rPr>
                  <a:t>、进行</a:t>
                </a:r>
                <a:r>
                  <a:rPr lang="zh-CN" altLang="en-US" sz="2400" b="1" dirty="0">
                    <a:solidFill>
                      <a:srgbClr val="0066FF"/>
                    </a:solidFill>
                    <a:latin typeface="+mn-ea"/>
                  </a:rPr>
                  <a:t>多轮迭代</a:t>
                </a:r>
                <a:r>
                  <a:rPr lang="zh-CN" altLang="en-US" sz="2400" b="1" dirty="0">
                    <a:latin typeface="+mn-ea"/>
                  </a:rPr>
                  <a:t>，</a:t>
                </a:r>
                <a:r>
                  <a:rPr lang="zh-CN" altLang="en-US" sz="2400" b="1" dirty="0" smtClean="0">
                    <a:latin typeface="+mn-ea"/>
                  </a:rPr>
                  <a:t>用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𝒕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400" b="1" dirty="0" smtClean="0">
                    <a:latin typeface="+mn-ea"/>
                  </a:rPr>
                  <a:t>表示</a:t>
                </a:r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</a:rPr>
                  <a:t>第几轮迭代</a:t>
                </a:r>
                <a:r>
                  <a:rPr lang="en-US" altLang="zh-CN" sz="2400" b="1" dirty="0" smtClean="0">
                    <a:latin typeface="+mn-ea"/>
                  </a:rPr>
                  <a:t>(</a:t>
                </a:r>
                <a:r>
                  <a:rPr lang="zh-CN" altLang="en-US" sz="2400" b="1" dirty="0" smtClean="0">
                    <a:latin typeface="+mn-ea"/>
                  </a:rPr>
                  <a:t>训练的第几个弱模型</a:t>
                </a:r>
                <a:r>
                  <a:rPr lang="en-US" altLang="zh-CN" sz="2400" b="1" dirty="0" smtClean="0">
                    <a:latin typeface="+mn-ea"/>
                  </a:rPr>
                  <a:t>)</a:t>
                </a:r>
                <a:endParaRPr lang="zh-CN" altLang="en-US" sz="24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70" y="3488174"/>
                <a:ext cx="10751602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304" t="-29508" r="-1304" b="-590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组合 14"/>
          <p:cNvGrpSpPr/>
          <p:nvPr/>
        </p:nvGrpSpPr>
        <p:grpSpPr>
          <a:xfrm>
            <a:off x="743712" y="1316312"/>
            <a:ext cx="11096936" cy="1925389"/>
            <a:chOff x="743712" y="1316312"/>
            <a:chExt cx="11096936" cy="1925389"/>
          </a:xfrm>
        </p:grpSpPr>
        <p:grpSp>
          <p:nvGrpSpPr>
            <p:cNvPr id="2" name="组合 1"/>
            <p:cNvGrpSpPr/>
            <p:nvPr/>
          </p:nvGrpSpPr>
          <p:grpSpPr>
            <a:xfrm>
              <a:off x="792480" y="1316312"/>
              <a:ext cx="10920144" cy="1823044"/>
              <a:chOff x="792480" y="1316312"/>
              <a:chExt cx="10920144" cy="18230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矩形 6"/>
                  <p:cNvSpPr/>
                  <p:nvPr/>
                </p:nvSpPr>
                <p:spPr>
                  <a:xfrm>
                    <a:off x="792480" y="1316312"/>
                    <a:ext cx="10920144" cy="134652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342900" indent="-342900">
                      <a:lnSpc>
                        <a:spcPts val="35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第一次训练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，需要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  <a:ea typeface="+mn-ea"/>
                      </a:rPr>
                      <a:t>初始化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样本的权重。</a:t>
                    </a:r>
                  </a:p>
                  <a:p>
                    <a:pPr>
                      <a:lnSpc>
                        <a:spcPts val="3500"/>
                      </a:lnSpc>
                    </a:pP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    将</a:t>
                    </a:r>
                    <a:r>
                      <a:rPr lang="zh-CN" altLang="en-US" sz="2000" b="1" u="wavyDbl" dirty="0" smtClean="0">
                        <a:latin typeface="+mn-ea"/>
                        <a:ea typeface="+mn-ea"/>
                      </a:rPr>
                      <a:t>训练集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中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  <a:ea typeface="+mn-ea"/>
                      </a:rPr>
                      <a:t>每一个样本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的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初始权重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  <a:ea typeface="+mn-ea"/>
                      </a:rPr>
                      <a:t>设为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相同的值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。即，有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个样本，每一个样本的初始权值，都赋予相同的权值“</a:t>
                    </a:r>
                    <a14:m>
                      <m:oMath xmlns:m="http://schemas.openxmlformats.org/officeDocument/2006/math"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𝒏</m:t>
                            </m:r>
                          </m:den>
                        </m:f>
                      </m:oMath>
                    </a14:m>
                    <a:r>
                      <a:rPr lang="zh-CN" altLang="en-US" sz="2000" b="1" dirty="0">
                        <a:latin typeface="+mn-ea"/>
                        <a:ea typeface="+mn-ea"/>
                      </a:rPr>
                      <a:t>”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，如此得到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  <a:ea typeface="+mn-ea"/>
                      </a:rPr>
                      <a:t>训练数据集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的</a:t>
                    </a:r>
                    <a:r>
                      <a:rPr lang="zh-CN" altLang="en-US" sz="2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初始权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值分布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。</a:t>
                    </a:r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7" name="矩形 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2480" y="1316312"/>
                    <a:ext cx="10920144" cy="134652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1396" t="-452" r="-1396" b="-4072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文本框 7"/>
                  <p:cNvSpPr txBox="1"/>
                  <p:nvPr/>
                </p:nvSpPr>
                <p:spPr>
                  <a:xfrm>
                    <a:off x="1298448" y="2694747"/>
                    <a:ext cx="8552688" cy="44460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r>
                      <a:rPr lang="zh-CN" altLang="en-US" sz="2000" b="1" dirty="0" smtClean="0"/>
                      <a:t>设有训练集：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zh-CN" altLang="en-US" sz="2000" b="1" dirty="0" smtClean="0"/>
                      <a:t>，则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=( 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 )</m:t>
                        </m:r>
                      </m:oMath>
                    </a14:m>
                    <a:endParaRPr lang="zh-CN" altLang="en-US" sz="20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文本框 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98448" y="2694747"/>
                    <a:ext cx="8552688" cy="44460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1782" t="-6849" b="-1506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矩形 10"/>
            <p:cNvSpPr/>
            <p:nvPr/>
          </p:nvSpPr>
          <p:spPr>
            <a:xfrm>
              <a:off x="743712" y="1316312"/>
              <a:ext cx="11096936" cy="1925389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/>
              <p:cNvSpPr txBox="1"/>
              <p:nvPr/>
            </p:nvSpPr>
            <p:spPr>
              <a:xfrm>
                <a:off x="1031668" y="5721584"/>
                <a:ext cx="10254541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由公式可知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</a:rPr>
                  <a:t>在训练集上的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误差率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</a:rPr>
                  <a:t>，就是被分类器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分类错误样本</a:t>
                </a:r>
                <a:r>
                  <a:rPr lang="zh-CN" altLang="en-US" sz="2000" b="1" dirty="0" smtClean="0">
                    <a:latin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权值之和</a:t>
                </a:r>
                <a:r>
                  <a:rPr lang="zh-CN" altLang="en-US" sz="2000" b="1" dirty="0" smtClean="0">
                    <a:latin typeface="+mn-ea"/>
                  </a:rPr>
                  <a:t>。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1668" y="5721584"/>
                <a:ext cx="10254541" cy="307777"/>
              </a:xfrm>
              <a:prstGeom prst="rect">
                <a:avLst/>
              </a:prstGeom>
              <a:blipFill>
                <a:blip r:embed="rId5"/>
                <a:stretch>
                  <a:fillRect l="-1425" t="-26923" r="-1010" b="-42308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653142" y="4077073"/>
            <a:ext cx="11187506" cy="1512168"/>
            <a:chOff x="653142" y="4077073"/>
            <a:chExt cx="11187506" cy="151216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707136" y="4124962"/>
                  <a:ext cx="11096936" cy="6924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700"/>
                    </a:lnSpc>
                  </a:pPr>
                  <a:r>
                    <a:rPr lang="en-US" altLang="zh-CN" sz="2000" b="1" dirty="0" smtClean="0">
                      <a:latin typeface="+mn-ea"/>
                      <a:ea typeface="宋体" panose="02010600030101010101" pitchFamily="2" charset="-122"/>
                    </a:rPr>
                    <a:t>⑴</a:t>
                  </a:r>
                  <a:r>
                    <a:rPr lang="zh-CN" altLang="en-US" sz="2000" b="1" dirty="0" smtClean="0">
                      <a:latin typeface="+mn-ea"/>
                      <a:ea typeface="宋体" panose="02010600030101010101" pitchFamily="2" charset="-122"/>
                    </a:rPr>
                    <a:t>、</a:t>
                  </a:r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+mn-ea"/>
                    </a:rPr>
                    <a:t>选取</a:t>
                  </a:r>
                  <a:r>
                    <a:rPr lang="zh-CN" altLang="en-US" sz="2000" b="1" dirty="0">
                      <a:latin typeface="+mn-ea"/>
                    </a:rPr>
                    <a:t>一个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当前误差率最低</a:t>
                  </a:r>
                  <a:r>
                    <a:rPr lang="zh-CN" altLang="en-US" sz="2000" b="1" dirty="0">
                      <a:latin typeface="+mn-ea"/>
                    </a:rPr>
                    <a:t>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弱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分类器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，</a:t>
                  </a:r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+mn-ea"/>
                    </a:rPr>
                    <a:t>作为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第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个基本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分类器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，</a:t>
                  </a:r>
                  <a:r>
                    <a:rPr lang="zh-CN" altLang="en-US" sz="2000" b="1" dirty="0">
                      <a:latin typeface="+mn-ea"/>
                    </a:rPr>
                    <a:t>并</a:t>
                  </a:r>
                  <a:r>
                    <a:rPr lang="zh-CN" altLang="en-US" sz="2000" b="1" dirty="0" smtClean="0">
                      <a:latin typeface="+mn-ea"/>
                    </a:rPr>
                    <a:t>计算</a:t>
                  </a:r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+mn-ea"/>
                    </a:rPr>
                    <a:t>这个弱分类器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，在</a:t>
                  </a:r>
                  <a:endParaRPr lang="en-US" altLang="zh-CN" sz="2000" b="1" dirty="0" smtClean="0">
                    <a:latin typeface="+mn-ea"/>
                  </a:endParaRPr>
                </a:p>
                <a:p>
                  <a:pPr>
                    <a:lnSpc>
                      <a:spcPts val="2700"/>
                    </a:lnSpc>
                  </a:pPr>
                  <a:r>
                    <a:rPr lang="en-US" altLang="zh-CN" sz="2000" b="1" dirty="0">
                      <a:latin typeface="+mn-ea"/>
                    </a:rPr>
                    <a:t> </a:t>
                  </a:r>
                  <a:r>
                    <a:rPr lang="en-US" altLang="zh-CN" sz="2000" b="1" dirty="0" smtClean="0">
                      <a:latin typeface="+mn-ea"/>
                    </a:rPr>
                    <a:t>   </a:t>
                  </a:r>
                  <a:r>
                    <a:rPr lang="zh-CN" altLang="en-US" sz="2000" b="1" dirty="0" smtClean="0">
                      <a:solidFill>
                        <a:srgbClr val="0066FF"/>
                      </a:solidFill>
                      <a:latin typeface="+mn-ea"/>
                    </a:rPr>
                    <a:t>训练样本的权值分布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0066FF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上</a:t>
                  </a:r>
                  <a:r>
                    <a:rPr lang="zh-CN" altLang="en-US" sz="2000" b="1" dirty="0">
                      <a:latin typeface="+mn-ea"/>
                    </a:rPr>
                    <a:t>的</a:t>
                  </a:r>
                  <a:r>
                    <a:rPr lang="zh-CN" altLang="en-US" b="1" u="wavyDbl" dirty="0" smtClean="0">
                      <a:solidFill>
                        <a:srgbClr val="FF0000"/>
                      </a:solidFill>
                      <a:latin typeface="+mn-ea"/>
                    </a:rPr>
                    <a:t>误差率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𝒆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为</a:t>
                  </a:r>
                  <a:r>
                    <a:rPr lang="zh-CN" altLang="en-US" sz="2000" b="1" dirty="0">
                      <a:latin typeface="+mn-ea"/>
                    </a:rPr>
                    <a:t>：</a:t>
                  </a: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7136" y="4124962"/>
                  <a:ext cx="11096936" cy="692497"/>
                </a:xfrm>
                <a:prstGeom prst="rect">
                  <a:avLst/>
                </a:prstGeom>
                <a:blipFill>
                  <a:blip r:embed="rId6"/>
                  <a:stretch>
                    <a:fillRect l="-1374" t="-12389" r="-1209" b="-2389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83039" y="4921303"/>
              <a:ext cx="4956977" cy="585051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653142" y="4077073"/>
              <a:ext cx="11187506" cy="1512168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2"/>
              <p:cNvSpPr txBox="1">
                <a:spLocks/>
              </p:cNvSpPr>
              <p:nvPr/>
            </p:nvSpPr>
            <p:spPr bwMode="auto">
              <a:xfrm>
                <a:off x="6522415" y="4742488"/>
                <a:ext cx="4974185" cy="774744"/>
              </a:xfrm>
              <a:prstGeom prst="rect">
                <a:avLst/>
              </a:prstGeom>
              <a:noFill/>
              <a:ln w="9525">
                <a:solidFill>
                  <a:srgbClr val="00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92075" indent="-92075">
                  <a:buClr>
                    <a:srgbClr val="0066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b="1" dirty="0" smtClean="0">
                    <a:latin typeface="+mn-ea"/>
                  </a:rPr>
                  <a:t>当前</a:t>
                </a:r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个弱分类器</a:t>
                </a:r>
                <a:r>
                  <a:rPr lang="zh-CN" altLang="en-US" sz="1400" b="1" dirty="0">
                    <a:latin typeface="+mn-ea"/>
                  </a:rPr>
                  <a:t>，对训练集中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个样本点</a:t>
                </a:r>
                <a:r>
                  <a:rPr lang="zh-CN" altLang="en-US" sz="1400" b="1" dirty="0">
                    <a:latin typeface="+mn-ea"/>
                  </a:rPr>
                  <a:t>的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分类预测，不等于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的标签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400" b="1" dirty="0" smtClean="0">
                    <a:solidFill>
                      <a:srgbClr val="0066FF"/>
                    </a:solidFill>
                    <a:latin typeface="+mn-ea"/>
                  </a:rPr>
                  <a:t>(</a:t>
                </a:r>
                <a:r>
                  <a:rPr lang="zh-CN" altLang="en-US" sz="1400" b="1" dirty="0">
                    <a:solidFill>
                      <a:srgbClr val="0066FF"/>
                    </a:solidFill>
                    <a:latin typeface="+mn-ea"/>
                  </a:rPr>
                  <a:t>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0066FF"/>
                    </a:solidFill>
                    <a:latin typeface="+mn-ea"/>
                  </a:rPr>
                  <a:t>的真实值</a:t>
                </a:r>
                <a:r>
                  <a:rPr lang="en-US" altLang="zh-CN" sz="1400" b="1" dirty="0">
                    <a:solidFill>
                      <a:srgbClr val="0066FF"/>
                    </a:solidFill>
                    <a:latin typeface="+mn-ea"/>
                  </a:rPr>
                  <a:t>)</a:t>
                </a:r>
                <a:r>
                  <a:rPr lang="zh-CN" altLang="en-US" sz="1400" b="1" dirty="0">
                    <a:latin typeface="+mn-ea"/>
                  </a:rPr>
                  <a:t>，</a:t>
                </a:r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也就是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4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400" b="1" dirty="0">
                    <a:solidFill>
                      <a:srgbClr val="FF0000"/>
                    </a:solidFill>
                    <a:latin typeface="+mn-ea"/>
                  </a:rPr>
                  <a:t>分类错误</a:t>
                </a:r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。</a:t>
                </a:r>
                <a:endParaRPr lang="en-US" altLang="zh-CN" sz="1400" b="1" dirty="0" smtClean="0">
                  <a:solidFill>
                    <a:srgbClr val="FF0000"/>
                  </a:solidFill>
                  <a:latin typeface="+mn-ea"/>
                </a:endParaRPr>
              </a:p>
              <a:p>
                <a:pPr marL="92075" indent="-92075">
                  <a:buClr>
                    <a:srgbClr val="0066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用</a:t>
                </a:r>
                <a:r>
                  <a:rPr lang="zh-CN" altLang="en-US" sz="1400" b="1" dirty="0" smtClean="0">
                    <a:solidFill>
                      <a:srgbClr val="0066FF"/>
                    </a:solidFill>
                    <a:latin typeface="+mn-ea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14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1400" b="1" dirty="0" smtClean="0">
                    <a:solidFill>
                      <a:srgbClr val="FF0000"/>
                    </a:solidFill>
                    <a:latin typeface="+mn-ea"/>
                  </a:rPr>
                  <a:t>将分类错误的样本</a:t>
                </a:r>
                <a:r>
                  <a:rPr lang="zh-CN" altLang="en-US" sz="1400" b="1" dirty="0" smtClean="0">
                    <a:solidFill>
                      <a:srgbClr val="0066FF"/>
                    </a:solidFill>
                    <a:latin typeface="+mn-ea"/>
                  </a:rPr>
                  <a:t>记录下来</a:t>
                </a:r>
                <a:endParaRPr lang="zh-CN" altLang="en-US" sz="1400" b="1" dirty="0">
                  <a:solidFill>
                    <a:srgbClr val="0066FF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22415" y="4742488"/>
                <a:ext cx="4974185" cy="774744"/>
              </a:xfrm>
              <a:prstGeom prst="rect">
                <a:avLst/>
              </a:prstGeom>
              <a:blipFill>
                <a:blip r:embed="rId8"/>
                <a:stretch>
                  <a:fillRect l="-1956" t="-6977" r="-856" b="-775"/>
                </a:stretch>
              </a:blipFill>
              <a:ln w="9525">
                <a:solidFill>
                  <a:srgbClr val="0066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6491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9" grpId="0" animBg="1"/>
      <p:bldP spid="18" grpId="0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/>
          <p:cNvGrpSpPr/>
          <p:nvPr/>
        </p:nvGrpSpPr>
        <p:grpSpPr>
          <a:xfrm>
            <a:off x="621792" y="849983"/>
            <a:ext cx="10899648" cy="1858937"/>
            <a:chOff x="621792" y="849983"/>
            <a:chExt cx="10802800" cy="1858937"/>
          </a:xfrm>
        </p:grpSpPr>
        <p:grpSp>
          <p:nvGrpSpPr>
            <p:cNvPr id="12" name="组合 11"/>
            <p:cNvGrpSpPr/>
            <p:nvPr/>
          </p:nvGrpSpPr>
          <p:grpSpPr>
            <a:xfrm>
              <a:off x="707136" y="880573"/>
              <a:ext cx="10501432" cy="1704076"/>
              <a:chOff x="707136" y="880573"/>
              <a:chExt cx="10501432" cy="170407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" name="矩形 5"/>
                  <p:cNvSpPr/>
                  <p:nvPr/>
                </p:nvSpPr>
                <p:spPr>
                  <a:xfrm>
                    <a:off x="707136" y="880573"/>
                    <a:ext cx="10501432" cy="34624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lnSpc>
                        <a:spcPts val="2700"/>
                      </a:lnSpc>
                    </a:pPr>
                    <a:r>
                      <a:rPr lang="en-US" altLang="zh-CN" sz="2000" b="1" dirty="0" smtClean="0">
                        <a:solidFill>
                          <a:schemeClr val="tx1"/>
                        </a:solidFill>
                        <a:latin typeface="+mn-ea"/>
                        <a:ea typeface="宋体" panose="02010600030101010101" pitchFamily="2" charset="-122"/>
                      </a:rPr>
                      <a:t>⑵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宋体" panose="02010600030101010101" pitchFamily="2" charset="-122"/>
                      </a:rPr>
                      <a:t>、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计算</a:t>
                    </a:r>
                    <a:r>
                      <a:rPr lang="zh-CN" altLang="en-US" sz="2000" b="1" dirty="0">
                        <a:solidFill>
                          <a:srgbClr val="0066FF"/>
                        </a:solidFill>
                        <a:latin typeface="+mn-ea"/>
                      </a:rPr>
                      <a:t>本次迭代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的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弱分类器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𝑯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的</a:t>
                    </a:r>
                    <a:r>
                      <a:rPr lang="zh-CN" altLang="en-US" b="1" u="wavyDbl" dirty="0" smtClean="0">
                        <a:solidFill>
                          <a:srgbClr val="FF0000"/>
                        </a:solidFill>
                        <a:latin typeface="+mn-ea"/>
                      </a:rPr>
                      <a:t>系数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(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权值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)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，即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</a:rPr>
                      <a:t>第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0066FF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0066FF"/>
                        </a:solidFill>
                        <a:latin typeface="+mn-ea"/>
                      </a:rPr>
                      <a:t>个弱</a:t>
                    </a:r>
                    <a:r>
                      <a:rPr lang="zh-CN" altLang="en-US" sz="2000" b="1" dirty="0">
                        <a:solidFill>
                          <a:srgbClr val="0066FF"/>
                        </a:solidFill>
                        <a:latin typeface="+mn-ea"/>
                      </a:rPr>
                      <a:t>分类器</a:t>
                    </a:r>
                    <a:r>
                      <a:rPr lang="zh-CN" altLang="en-US" sz="2000" b="1" u="wavyDbl" dirty="0">
                        <a:solidFill>
                          <a:schemeClr val="tx1"/>
                        </a:solidFill>
                        <a:latin typeface="+mn-ea"/>
                      </a:rPr>
                      <a:t>在最终分类器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</a:rPr>
                      <a:t>所占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权重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。</a:t>
                    </a:r>
                    <a:endParaRPr lang="zh-CN" altLang="en-US" sz="2000" b="1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6" name="矩形 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7136" y="880573"/>
                    <a:ext cx="10501432" cy="346249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1438" t="-35088" r="-1381" b="-5087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5469" y="1445161"/>
                <a:ext cx="1836370" cy="641437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矩形 9"/>
                  <p:cNvSpPr/>
                  <p:nvPr/>
                </p:nvSpPr>
                <p:spPr>
                  <a:xfrm>
                    <a:off x="1859279" y="2276872"/>
                    <a:ext cx="8398803" cy="307777"/>
                  </a:xfrm>
                  <a:prstGeom prst="rect">
                    <a:avLst/>
                  </a:prstGeom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zh-CN" altLang="en-US" sz="2000" b="1" dirty="0" smtClean="0">
                        <a:solidFill>
                          <a:srgbClr val="FF0000"/>
                        </a:solidFill>
                      </a:rPr>
                      <a:t>由公式可知</a:t>
                    </a:r>
                    <a:r>
                      <a:rPr lang="zh-CN" altLang="en-US" sz="2000" b="1" dirty="0" smtClean="0"/>
                      <a:t>：</a:t>
                    </a:r>
                    <a:r>
                      <a:rPr lang="zh-CN" altLang="en-US" sz="2000" b="1" dirty="0" smtClean="0">
                        <a:solidFill>
                          <a:srgbClr val="0066FF"/>
                        </a:solidFill>
                      </a:rPr>
                      <a:t>分类误差率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66FF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a14:m>
                    <a:r>
                      <a:rPr lang="zh-CN" altLang="en-US" sz="2000" b="1" dirty="0" smtClean="0">
                        <a:solidFill>
                          <a:srgbClr val="0066FF"/>
                        </a:solidFill>
                      </a:rPr>
                      <a:t>越</a:t>
                    </a:r>
                    <a:r>
                      <a:rPr lang="zh-CN" altLang="en-US" sz="2000" b="1" dirty="0">
                        <a:solidFill>
                          <a:srgbClr val="0066FF"/>
                        </a:solidFill>
                      </a:rPr>
                      <a:t>小</a:t>
                    </a:r>
                    <a:r>
                      <a:rPr lang="zh-CN" altLang="en-US" sz="2000" b="1" dirty="0" smtClean="0"/>
                      <a:t>的弱分类器，在</a:t>
                    </a:r>
                    <a:r>
                      <a:rPr lang="zh-CN" altLang="en-US" sz="2000" b="1" dirty="0"/>
                      <a:t>最终分类器中的作用越</a:t>
                    </a:r>
                    <a:r>
                      <a:rPr lang="zh-CN" altLang="en-US" sz="2000" b="1" dirty="0" smtClean="0"/>
                      <a:t>大。</a:t>
                    </a:r>
                    <a:endParaRPr lang="zh-CN" altLang="en-US" sz="2000" b="1" dirty="0"/>
                  </a:p>
                </p:txBody>
              </p:sp>
            </mc:Choice>
            <mc:Fallback xmlns="">
              <p:sp>
                <p:nvSpPr>
                  <p:cNvPr id="10" name="矩形 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59279" y="2276872"/>
                    <a:ext cx="8398803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1796" t="-26923" r="-862" b="-42308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" name="矩形 10"/>
            <p:cNvSpPr/>
            <p:nvPr/>
          </p:nvSpPr>
          <p:spPr>
            <a:xfrm>
              <a:off x="621792" y="849983"/>
              <a:ext cx="10802800" cy="1858937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21792" y="3068960"/>
            <a:ext cx="10997184" cy="1959929"/>
            <a:chOff x="621792" y="2880295"/>
            <a:chExt cx="10997184" cy="1959929"/>
          </a:xfrm>
        </p:grpSpPr>
        <p:grpSp>
          <p:nvGrpSpPr>
            <p:cNvPr id="22" name="组合 21"/>
            <p:cNvGrpSpPr/>
            <p:nvPr/>
          </p:nvGrpSpPr>
          <p:grpSpPr>
            <a:xfrm>
              <a:off x="707136" y="2904306"/>
              <a:ext cx="10911840" cy="1798491"/>
              <a:chOff x="707136" y="2904306"/>
              <a:chExt cx="10911840" cy="1798491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707136" y="2904306"/>
                <a:ext cx="10911840" cy="34624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en-US" altLang="zh-CN" sz="2000" b="1" dirty="0">
                    <a:latin typeface="+mn-ea"/>
                    <a:ea typeface="宋体" panose="02010600030101010101" pitchFamily="2" charset="-122"/>
                  </a:rPr>
                  <a:t>⑶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宋体" panose="02010600030101010101" pitchFamily="2" charset="-122"/>
                  </a:rPr>
                  <a:t>、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更新</a:t>
                </a:r>
                <a:r>
                  <a:rPr lang="zh-CN" altLang="en-US" sz="2000" b="1" dirty="0" smtClean="0">
                    <a:latin typeface="+mn-ea"/>
                  </a:rPr>
                  <a:t>训练集</a:t>
                </a:r>
                <a:r>
                  <a:rPr lang="zh-CN" altLang="en-US" sz="2000" b="1" dirty="0">
                    <a:latin typeface="+mn-ea"/>
                  </a:rPr>
                  <a:t>的权</a:t>
                </a:r>
                <a:r>
                  <a:rPr lang="zh-CN" altLang="en-US" sz="2000" b="1" dirty="0" smtClean="0">
                    <a:latin typeface="+mn-ea"/>
                  </a:rPr>
                  <a:t>值分布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得到</a:t>
                </a:r>
                <a:r>
                  <a:rPr lang="zh-CN" altLang="en-US" sz="2000" b="1" u="wavyDbl" dirty="0" smtClean="0">
                    <a:solidFill>
                      <a:srgbClr val="0066FF"/>
                    </a:solidFill>
                    <a:latin typeface="+mn-ea"/>
                  </a:rPr>
                  <a:t>样本新</a:t>
                </a:r>
                <a:r>
                  <a:rPr lang="zh-CN" altLang="en-US" sz="2000" b="1" u="wavyDbl" dirty="0">
                    <a:solidFill>
                      <a:srgbClr val="0066FF"/>
                    </a:solidFill>
                    <a:latin typeface="+mn-ea"/>
                  </a:rPr>
                  <a:t>的权值分布</a:t>
                </a:r>
                <a:r>
                  <a:rPr lang="zh-CN" altLang="en-US" sz="2000" b="1" dirty="0" smtClean="0">
                    <a:latin typeface="+mn-ea"/>
                  </a:rPr>
                  <a:t>），用于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下一轮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迭代</a:t>
                </a:r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训练下一个弱分类器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。</a:t>
                </a:r>
                <a:endParaRPr lang="zh-CN" altLang="en-US" sz="20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09265" y="3471483"/>
                <a:ext cx="4800878" cy="581374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9" name="矩形 18"/>
                  <p:cNvSpPr/>
                  <p:nvPr/>
                </p:nvSpPr>
                <p:spPr>
                  <a:xfrm>
                    <a:off x="2752343" y="4356548"/>
                    <a:ext cx="5919216" cy="346249"/>
                  </a:xfrm>
                  <a:prstGeom prst="rect">
                    <a:avLst/>
                  </a:prstGeom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>
                      <a:lnSpc>
                        <a:spcPts val="2700"/>
                      </a:lnSpc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式中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，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是归一化常数。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计算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</a:rPr>
                      <a:t>：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𝒁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𝒕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ad>
                          <m:radPr>
                            <m:degHide m:val="on"/>
                            <m:ctrlP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𝒕</m:t>
                                </m:r>
                              </m:sub>
                            </m:sSub>
                            <m:r>
                              <a:rPr lang="en-US" altLang="zh-CN" sz="20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rad>
                      </m:oMath>
                    </a14:m>
                    <a:endParaRPr lang="zh-CN" altLang="en-US" sz="2000" b="1" dirty="0">
                      <a:solidFill>
                        <a:schemeClr val="tx1"/>
                      </a:solidFill>
                      <a:latin typeface="+mn-ea"/>
                    </a:endParaRPr>
                  </a:p>
                </p:txBody>
              </p:sp>
            </mc:Choice>
            <mc:Fallback xmlns="">
              <p:sp>
                <p:nvSpPr>
                  <p:cNvPr id="19" name="矩形 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52343" y="4356548"/>
                    <a:ext cx="5919216" cy="346249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2467" t="-20690" b="-31034"/>
                    </a:stretch>
                  </a:blipFill>
                  <a:ln>
                    <a:solidFill>
                      <a:srgbClr val="FF0000"/>
                    </a:solidFill>
                    <a:prstDash val="sysDash"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1" name="矩形 20"/>
            <p:cNvSpPr/>
            <p:nvPr/>
          </p:nvSpPr>
          <p:spPr>
            <a:xfrm>
              <a:off x="621792" y="2880295"/>
              <a:ext cx="10899648" cy="1959929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9149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91886" y="700868"/>
            <a:ext cx="11412186" cy="0"/>
          </a:xfrm>
          <a:prstGeom prst="line">
            <a:avLst/>
          </a:prstGeom>
          <a:ln w="254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391886" y="830318"/>
                <a:ext cx="10422418" cy="10257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400" b="1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Step3</a:t>
                </a:r>
                <a:r>
                  <a:rPr lang="zh-CN" altLang="en-US" sz="2400" b="1" dirty="0" smtClean="0">
                    <a:latin typeface="+mn-ea"/>
                  </a:rPr>
                  <a:t>、</a:t>
                </a:r>
                <a:r>
                  <a:rPr lang="zh-CN" altLang="en-US" sz="2400" b="1" dirty="0">
                    <a:solidFill>
                      <a:srgbClr val="FF0000"/>
                    </a:solidFill>
                    <a:latin typeface="+mn-ea"/>
                  </a:rPr>
                  <a:t>组合</a:t>
                </a:r>
                <a:r>
                  <a:rPr lang="zh-CN" altLang="en-US" sz="2400" b="1" dirty="0">
                    <a:latin typeface="+mn-ea"/>
                  </a:rPr>
                  <a:t>各个弱</a:t>
                </a:r>
                <a:r>
                  <a:rPr lang="zh-CN" altLang="en-US" sz="2400" b="1" dirty="0" smtClean="0">
                    <a:latin typeface="+mn-ea"/>
                  </a:rPr>
                  <a:t>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4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400" b="1" dirty="0" smtClean="0">
                    <a:latin typeface="+mn-ea"/>
                  </a:rPr>
                  <a:t> </a:t>
                </a: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zh-CN" altLang="en-US" sz="2400" b="1" dirty="0" smtClean="0">
                    <a:latin typeface="+mn-ea"/>
                  </a:rPr>
                  <a:t>        </a:t>
                </a:r>
                <a:r>
                  <a:rPr lang="zh-CN" altLang="en-US" sz="2000" b="1" dirty="0" smtClean="0">
                    <a:latin typeface="+mn-ea"/>
                  </a:rPr>
                  <a:t>（即，将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每一轮</a:t>
                </a:r>
                <a:r>
                  <a:rPr lang="zh-CN" altLang="en-US" sz="2000" b="1" dirty="0">
                    <a:latin typeface="+mn-ea"/>
                  </a:rPr>
                  <a:t>得到</a:t>
                </a:r>
                <a:r>
                  <a:rPr lang="zh-CN" altLang="en-US" sz="2000" b="1" dirty="0" smtClean="0">
                    <a:latin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66FF"/>
                        </a:solidFill>
                        <a:latin typeface="Cambria Math" panose="02040503050406030204" pitchFamily="18" charset="0"/>
                      </a:rPr>
                      <m:t>𝑻</m:t>
                    </m:r>
                  </m:oMath>
                </a14:m>
                <a:r>
                  <a:rPr lang="zh-CN" altLang="en-US" sz="2000" b="1" dirty="0" smtClean="0">
                    <a:solidFill>
                      <a:srgbClr val="0066FF"/>
                    </a:solidFill>
                    <a:latin typeface="+mn-ea"/>
                  </a:rPr>
                  <a:t>个弱分类器</a:t>
                </a:r>
                <a:r>
                  <a:rPr lang="zh-CN" altLang="en-US" sz="2000" b="1" dirty="0" smtClean="0">
                    <a:latin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乘以其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</a:rPr>
                  <a:t>权重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系数</a:t>
                </a:r>
                <a:r>
                  <a:rPr lang="zh-CN" altLang="en-US" sz="2000" b="1" dirty="0" smtClean="0">
                    <a:latin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叠加</a:t>
                </a:r>
                <a:r>
                  <a:rPr lang="zh-CN" altLang="en-US" sz="2000" b="1" dirty="0" smtClean="0">
                    <a:latin typeface="+mn-ea"/>
                  </a:rPr>
                  <a:t>。←简单线性组合）</a:t>
                </a:r>
                <a:endParaRPr lang="zh-CN" altLang="en-US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886" y="830318"/>
                <a:ext cx="10422418" cy="1025730"/>
              </a:xfrm>
              <a:prstGeom prst="rect">
                <a:avLst/>
              </a:prstGeom>
              <a:blipFill>
                <a:blip r:embed="rId2"/>
                <a:stretch>
                  <a:fillRect l="-1345" r="-877" b="-136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2680671" y="2132856"/>
            <a:ext cx="6583681" cy="2645316"/>
            <a:chOff x="1816575" y="2246994"/>
            <a:chExt cx="6583681" cy="2645316"/>
          </a:xfrm>
        </p:grpSpPr>
        <p:grpSp>
          <p:nvGrpSpPr>
            <p:cNvPr id="14" name="组合 13"/>
            <p:cNvGrpSpPr/>
            <p:nvPr/>
          </p:nvGrpSpPr>
          <p:grpSpPr>
            <a:xfrm>
              <a:off x="1911408" y="2357919"/>
              <a:ext cx="6488848" cy="2439233"/>
              <a:chOff x="1801712" y="1917887"/>
              <a:chExt cx="6488848" cy="2439233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39279" y="1917887"/>
                <a:ext cx="2091041" cy="844270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>
                  <a:xfrm>
                    <a:off x="1801712" y="3035268"/>
                    <a:ext cx="6488848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r>
                      <a:rPr lang="zh-CN" altLang="en-US" sz="2000" b="1" dirty="0" smtClean="0">
                        <a:latin typeface="+mn-ea"/>
                      </a:rPr>
                      <a:t>通过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符号函数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𝒔𝒊𝒈𝒏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</a:rPr>
                      <a:t>的</a:t>
                    </a:r>
                    <a:r>
                      <a:rPr lang="zh-CN" altLang="en-US" sz="2000" b="1" dirty="0">
                        <a:latin typeface="+mn-ea"/>
                      </a:rPr>
                      <a:t>作用</a:t>
                    </a:r>
                    <a:r>
                      <a:rPr lang="zh-CN" altLang="en-US" sz="2000" b="1" dirty="0" smtClean="0">
                        <a:latin typeface="+mn-ea"/>
                      </a:rPr>
                      <a:t>，得到</a:t>
                    </a:r>
                    <a:r>
                      <a:rPr lang="zh-CN" altLang="en-US" sz="2000" b="1" dirty="0">
                        <a:solidFill>
                          <a:srgbClr val="FF0000"/>
                        </a:solidFill>
                        <a:latin typeface="+mn-ea"/>
                      </a:rPr>
                      <a:t>最终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分类器</a:t>
                    </a:r>
                    <a:r>
                      <a:rPr lang="en-US" altLang="zh-CN" sz="2000" b="1" dirty="0" smtClean="0">
                        <a:latin typeface="+mn-ea"/>
                      </a:rPr>
                      <a:t>(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</a:rPr>
                      <a:t>强分类器</a:t>
                    </a:r>
                    <a:r>
                      <a:rPr lang="en-US" altLang="zh-CN" sz="2000" b="1" dirty="0" smtClean="0">
                        <a:latin typeface="+mn-ea"/>
                      </a:rPr>
                      <a:t>)</a:t>
                    </a:r>
                    <a:r>
                      <a:rPr lang="zh-CN" altLang="en-US" sz="2000" b="1" dirty="0">
                        <a:latin typeface="+mn-ea"/>
                      </a:rPr>
                      <a:t>：</a:t>
                    </a:r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01712" y="3035268"/>
                    <a:ext cx="6488848" cy="307777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2347" t="-29412" r="-1878" b="-4509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745944" y="3509329"/>
                <a:ext cx="4569197" cy="847791"/>
              </a:xfrm>
              <a:prstGeom prst="rect">
                <a:avLst/>
              </a:prstGeom>
            </p:spPr>
          </p:pic>
        </p:grpSp>
        <p:sp>
          <p:nvSpPr>
            <p:cNvPr id="13" name="矩形 12"/>
            <p:cNvSpPr/>
            <p:nvPr/>
          </p:nvSpPr>
          <p:spPr>
            <a:xfrm>
              <a:off x="1816575" y="2246994"/>
              <a:ext cx="6583681" cy="2645316"/>
            </a:xfrm>
            <a:prstGeom prst="rect">
              <a:avLst/>
            </a:prstGeom>
            <a:noFill/>
            <a:ln>
              <a:solidFill>
                <a:srgbClr val="0066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83432" y="5073831"/>
            <a:ext cx="10284749" cy="731433"/>
            <a:chOff x="839416" y="5085369"/>
            <a:chExt cx="10284749" cy="7314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内容占位符 2"/>
                <p:cNvSpPr txBox="1">
                  <a:spLocks/>
                </p:cNvSpPr>
                <p:nvPr/>
              </p:nvSpPr>
              <p:spPr bwMode="auto">
                <a:xfrm>
                  <a:off x="839416" y="5294611"/>
                  <a:ext cx="5688632" cy="3129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spcBef>
                      <a:spcPts val="0"/>
                    </a:spcBef>
                    <a:buClr>
                      <a:srgbClr val="FF0000"/>
                    </a:buClr>
                    <a:buSzPct val="80000"/>
                    <a:buNone/>
                  </a:pP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𝒇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的符号</a:t>
                  </a:r>
                  <a:r>
                    <a:rPr lang="zh-CN" altLang="en-US" sz="2000" b="1" dirty="0">
                      <a:latin typeface="+mn-ea"/>
                    </a:rPr>
                    <a:t>决定了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</a:rPr>
                    <a:t>样本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</a:rPr>
                    <a:t>被分类为</a:t>
                  </a:r>
                  <a:r>
                    <a:rPr lang="zh-CN" altLang="en-US" sz="2000" b="1" dirty="0">
                      <a:latin typeface="+mn-ea"/>
                    </a:rPr>
                    <a:t>“</a:t>
                  </a:r>
                  <a:r>
                    <a:rPr lang="en-US" altLang="zh-CN" sz="2000" b="1" dirty="0">
                      <a:latin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dirty="0">
                      <a:latin typeface="+mn-ea"/>
                    </a:rPr>
                    <a:t>”或“</a:t>
                  </a:r>
                  <a:r>
                    <a:rPr lang="en-US" altLang="zh-CN" sz="2000" b="1" dirty="0">
                      <a:latin typeface="+mn-ea"/>
                      <a:cs typeface="Times New Roman" panose="02020603050405020304" pitchFamily="18" charset="0"/>
                    </a:rPr>
                    <a:t>-1</a:t>
                  </a:r>
                  <a:r>
                    <a:rPr lang="zh-CN" altLang="en-US" sz="2000" b="1" dirty="0" smtClean="0">
                      <a:latin typeface="+mn-ea"/>
                    </a:rPr>
                    <a:t>”：</a:t>
                  </a:r>
                  <a:endParaRPr lang="en-US" altLang="zh-CN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1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9416" y="5294611"/>
                  <a:ext cx="5688632" cy="312950"/>
                </a:xfrm>
                <a:prstGeom prst="rect">
                  <a:avLst/>
                </a:prstGeom>
                <a:blipFill>
                  <a:blip r:embed="rId6"/>
                  <a:stretch>
                    <a:fillRect l="-2036" t="-29412" r="-2144" b="-43137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744072" y="5085369"/>
              <a:ext cx="4380093" cy="7314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131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908249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02801" y="520414"/>
            <a:ext cx="4341072" cy="288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FF0000"/>
              </a:buClr>
              <a:buSzPct val="80000"/>
              <a:buNone/>
            </a:pP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 boosting</a:t>
            </a:r>
            <a:r>
              <a:rPr lang="zh-CN" altLang="en-US" sz="2000" b="1" dirty="0">
                <a:latin typeface="+mn-ea"/>
              </a:rPr>
              <a:t>算法的实质（优化目标）</a:t>
            </a:r>
            <a:endParaRPr lang="zh-CN" altLang="zh-CN" sz="2000" b="1" dirty="0">
              <a:latin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1384" y="1080055"/>
            <a:ext cx="37444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实际上是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最小化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指数损失函数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4940" y="1460931"/>
            <a:ext cx="3565316" cy="67192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51384" y="2304616"/>
            <a:ext cx="2129403" cy="2837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分类误差的上界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664" y="2685067"/>
            <a:ext cx="4561620" cy="8596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899592" y="4221088"/>
                <a:ext cx="10668521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2000" b="1" dirty="0"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次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迭代中，算法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总是倾向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于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具有最小误差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弱分类器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选为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本轮生成的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弱分类器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𝑮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en-US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,</a:t>
                </a:r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以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使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累积误差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快速下降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4221088"/>
                <a:ext cx="10668521" cy="923330"/>
              </a:xfrm>
              <a:prstGeom prst="rect">
                <a:avLst/>
              </a:prstGeom>
              <a:blipFill rotWithShape="0">
                <a:blip r:embed="rId4"/>
                <a:stretch>
                  <a:fillRect l="-1086" b="-78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6071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32018" y="908720"/>
            <a:ext cx="5175950" cy="5184576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176213" indent="-176213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频率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</a:rPr>
              <a:t>事件本身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具有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客观的不确定性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，通过</a:t>
            </a:r>
            <a:r>
              <a:rPr lang="zh-CN" altLang="en-US" sz="1600" b="1" u="wavyDbl" dirty="0" smtClean="0">
                <a:solidFill>
                  <a:schemeClr val="tx1"/>
                </a:solidFill>
                <a:latin typeface="+mn-ea"/>
              </a:rPr>
              <a:t>大量独立重复实验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频率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即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趋近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事件发生的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概率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。但因不知道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</a:rPr>
              <a:t>引发事件产生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模型参数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具体取值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，因而引入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最大似然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置信区间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，以在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</a:rPr>
              <a:t>参数空间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寻找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最优参数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b="1" dirty="0">
              <a:solidFill>
                <a:schemeClr val="tx1"/>
              </a:solidFill>
              <a:latin typeface="+mn-ea"/>
            </a:endParaRPr>
          </a:p>
          <a:p>
            <a:pPr marL="176213" indent="-176213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贝叶斯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：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</a:rPr>
              <a:t>模型参数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是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随机变量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1600" b="1" u="wavyDbl" dirty="0" smtClean="0">
                <a:solidFill>
                  <a:schemeClr val="tx1"/>
                </a:solidFill>
                <a:latin typeface="+mn-ea"/>
              </a:rPr>
              <a:t>服从某个概率分布</a:t>
            </a:r>
            <a:r>
              <a:rPr lang="en-US" altLang="zh-CN" sz="16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先验概率</a:t>
            </a:r>
            <a:r>
              <a:rPr lang="en-US" altLang="zh-CN" sz="16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，通过结合已经观察得到的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证据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，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</a:rPr>
              <a:t>不断调整</a:t>
            </a:r>
            <a:r>
              <a:rPr lang="zh-CN" altLang="en-US" sz="1600" b="1" u="wavyDbl" dirty="0" smtClean="0">
                <a:solidFill>
                  <a:schemeClr val="tx1"/>
                </a:solidFill>
                <a:latin typeface="+mn-ea"/>
              </a:rPr>
              <a:t>模型参数的概率分布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，最终</a:t>
            </a:r>
            <a:r>
              <a:rPr lang="zh-CN" altLang="en-US" sz="1600" b="1" dirty="0" smtClean="0">
                <a:solidFill>
                  <a:srgbClr val="0000FF"/>
                </a:solidFill>
                <a:latin typeface="+mn-ea"/>
              </a:rPr>
              <a:t>得到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一个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正确分布</a:t>
            </a:r>
            <a:r>
              <a:rPr lang="en-US" altLang="zh-CN" sz="16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后验概率</a:t>
            </a:r>
            <a:r>
              <a:rPr lang="en-US" altLang="zh-CN" sz="16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为此引入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先验概率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后验概率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，以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</a:rPr>
              <a:t>优化最优模型参数</a:t>
            </a:r>
            <a:r>
              <a:rPr lang="zh-CN" altLang="en-US" sz="1600" b="1" dirty="0" smtClean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1600" b="1" dirty="0" smtClean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636785" y="4005064"/>
            <a:ext cx="5175950" cy="1912344"/>
            <a:chOff x="6528048" y="2544836"/>
            <a:chExt cx="5175950" cy="191234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04093" y="3984996"/>
              <a:ext cx="2195410" cy="4721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6528048" y="2544836"/>
                  <a:ext cx="5175950" cy="1912344"/>
                </a:xfrm>
                <a:prstGeom prst="rect">
                  <a:avLst/>
                </a:prstGeom>
                <a:noFill/>
                <a:ln>
                  <a:noFill/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176213" indent="-176213"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假设：由</a:t>
                  </a:r>
                  <a:r>
                    <a:rPr lang="en-US" altLang="zh-CN" sz="1600" b="1" dirty="0" smtClean="0">
                      <a:solidFill>
                        <a:srgbClr val="0000FF"/>
                      </a:solidFill>
                      <a:latin typeface="+mn-ea"/>
                    </a:rPr>
                    <a:t>n</a:t>
                  </a:r>
                  <a:r>
                    <a:rPr lang="zh-CN" altLang="en-US" sz="1600" b="1" dirty="0" smtClean="0">
                      <a:solidFill>
                        <a:srgbClr val="0000FF"/>
                      </a:solidFill>
                      <a:latin typeface="+mn-ea"/>
                    </a:rPr>
                    <a:t>个样本</a:t>
                  </a: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构成的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+mn-ea"/>
                    </a:rPr>
                    <a:t>数据集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={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a14:m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，从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+mn-ea"/>
                    </a:rPr>
                    <a:t>参数为</a:t>
                  </a:r>
                  <a14:m>
                    <m:oMath xmlns:m="http://schemas.openxmlformats.org/officeDocument/2006/math">
                      <m:r>
                        <a:rPr lang="zh-CN" alt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的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+mn-ea"/>
                    </a:rPr>
                    <a:t>某个模型</a:t>
                  </a:r>
                  <a:r>
                    <a:rPr lang="en-US" altLang="zh-CN" sz="1600" b="1" dirty="0" smtClean="0">
                      <a:solidFill>
                        <a:schemeClr val="tx1"/>
                      </a:solidFill>
                      <a:latin typeface="+mn-ea"/>
                    </a:rPr>
                    <a:t>(</a:t>
                  </a: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如高斯模型</a:t>
                  </a:r>
                  <a:r>
                    <a:rPr lang="en-US" altLang="zh-CN" sz="1600" b="1" dirty="0" smtClean="0">
                      <a:solidFill>
                        <a:schemeClr val="tx1"/>
                      </a:solidFill>
                      <a:latin typeface="+mn-ea"/>
                    </a:rPr>
                    <a:t>)</a:t>
                  </a:r>
                  <a:r>
                    <a:rPr lang="zh-CN" altLang="en-US" sz="1600" b="1" u="wavyDbl" dirty="0" smtClean="0">
                      <a:solidFill>
                        <a:schemeClr val="tx1"/>
                      </a:solidFill>
                      <a:latin typeface="+mn-ea"/>
                    </a:rPr>
                    <a:t>以一定概率独立采样得到</a:t>
                  </a: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。因而可通过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+mn-ea"/>
                    </a:rPr>
                    <a:t>最大似然估计</a:t>
                  </a: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算法求得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+mn-ea"/>
                    </a:rPr>
                    <a:t>参数</a:t>
                  </a:r>
                  <a14:m>
                    <m:oMath xmlns:m="http://schemas.openxmlformats.org/officeDocument/2006/math">
                      <m:r>
                        <a:rPr lang="zh-CN" alt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，使得在</a:t>
                  </a:r>
                  <a:r>
                    <a:rPr lang="zh-CN" altLang="en-US" sz="1600" b="1" dirty="0" smtClean="0">
                      <a:solidFill>
                        <a:srgbClr val="0000FF"/>
                      </a:solidFill>
                      <a:latin typeface="+mn-ea"/>
                    </a:rPr>
                    <a:t>参数为</a:t>
                  </a:r>
                  <a14:m>
                    <m:oMath xmlns:m="http://schemas.openxmlformats.org/officeDocument/2006/math">
                      <m:r>
                        <a:rPr lang="zh-CN" altLang="en-US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600" b="1" dirty="0" smtClean="0">
                      <a:solidFill>
                        <a:srgbClr val="0000FF"/>
                      </a:solidFill>
                      <a:latin typeface="+mn-ea"/>
                    </a:rPr>
                    <a:t>的模型</a:t>
                  </a: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中，</a:t>
                  </a: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+mn-ea"/>
                    </a:rPr>
                    <a:t>数据集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a14:m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出现的可能性最大，即：</a:t>
                  </a:r>
                  <a:endParaRPr lang="zh-CN" altLang="en-US" sz="16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8048" y="2544836"/>
                  <a:ext cx="5175950" cy="1912344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765" t="-955" r="-2353"/>
                  </a:stretch>
                </a:blipFill>
                <a:ln>
                  <a:noFill/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5963707" y="908720"/>
            <a:ext cx="5573956" cy="5184576"/>
            <a:chOff x="5963707" y="908720"/>
            <a:chExt cx="5573956" cy="51845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963707" y="908720"/>
                  <a:ext cx="5573956" cy="5184576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176213" indent="-176213"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1800" b="1" dirty="0" smtClean="0">
                      <a:solidFill>
                        <a:schemeClr val="tx1"/>
                      </a:solidFill>
                      <a:latin typeface="+mn-ea"/>
                    </a:rPr>
                    <a:t>也可利用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</a:rPr>
                    <a:t>最大后验估计</a:t>
                  </a:r>
                  <a:r>
                    <a:rPr lang="zh-CN" altLang="en-US" sz="1800" b="1" dirty="0" smtClean="0">
                      <a:solidFill>
                        <a:schemeClr val="tx1"/>
                      </a:solidFill>
                      <a:latin typeface="+mn-ea"/>
                    </a:rPr>
                    <a:t>，从数据集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a14:m>
                  <a:r>
                    <a:rPr lang="zh-CN" altLang="en-US" sz="1800" b="1" dirty="0" smtClean="0">
                      <a:solidFill>
                        <a:schemeClr val="tx1"/>
                      </a:solidFill>
                      <a:latin typeface="+mn-ea"/>
                    </a:rPr>
                    <a:t>估计参数</a:t>
                  </a:r>
                  <a14:m>
                    <m:oMath xmlns:m="http://schemas.openxmlformats.org/officeDocument/2006/math">
                      <m:r>
                        <a:rPr lang="zh-CN" altLang="en-US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800" b="1" dirty="0" smtClean="0">
                      <a:solidFill>
                        <a:schemeClr val="tx1"/>
                      </a:solidFill>
                      <a:latin typeface="+mn-ea"/>
                    </a:rPr>
                    <a:t>：</a:t>
                  </a:r>
                  <a:endParaRPr lang="zh-CN" altLang="en-US" sz="18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3707" y="908720"/>
                  <a:ext cx="5573956" cy="518457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745" t="-1055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57973" y="1427220"/>
              <a:ext cx="4118547" cy="56162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5963707" y="2266263"/>
            <a:ext cx="4789934" cy="1162737"/>
            <a:chOff x="5951984" y="2176630"/>
            <a:chExt cx="4789934" cy="11627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矩形 14"/>
                <p:cNvSpPr/>
                <p:nvPr/>
              </p:nvSpPr>
              <p:spPr>
                <a:xfrm>
                  <a:off x="5951984" y="2176630"/>
                  <a:ext cx="4176464" cy="41698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marL="176213" indent="-176213">
                    <a:lnSpc>
                      <a:spcPts val="27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1800" b="1" dirty="0" smtClean="0">
                      <a:solidFill>
                        <a:schemeClr val="tx1"/>
                      </a:solidFill>
                      <a:latin typeface="+mn-ea"/>
                    </a:rPr>
                    <a:t>因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18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1800" b="1" dirty="0" smtClean="0">
                      <a:solidFill>
                        <a:schemeClr val="tx1"/>
                      </a:solidFill>
                      <a:latin typeface="+mn-ea"/>
                    </a:rPr>
                    <a:t>与</a:t>
                  </a:r>
                  <a14:m>
                    <m:oMath xmlns:m="http://schemas.openxmlformats.org/officeDocument/2006/math">
                      <m:r>
                        <a:rPr lang="zh-CN" alt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800" b="1" dirty="0" smtClean="0">
                      <a:solidFill>
                        <a:schemeClr val="tx1"/>
                      </a:solidFill>
                      <a:latin typeface="+mn-ea"/>
                    </a:rPr>
                    <a:t>无关</a:t>
                  </a:r>
                  <a:r>
                    <a:rPr lang="en-US" altLang="zh-CN" sz="1800" b="1" dirty="0" smtClean="0">
                      <a:solidFill>
                        <a:schemeClr val="tx1"/>
                      </a:solidFill>
                      <a:latin typeface="+mn-ea"/>
                    </a:rPr>
                    <a:t>(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</a:rPr>
                    <a:t>常量</a:t>
                  </a:r>
                  <a:r>
                    <a:rPr lang="zh-CN" altLang="en-US" sz="1800" b="1" dirty="0" smtClean="0">
                      <a:solidFill>
                        <a:schemeClr val="tx1"/>
                      </a:solidFill>
                      <a:latin typeface="+mn-ea"/>
                    </a:rPr>
                    <a:t>省略</a:t>
                  </a:r>
                  <a:r>
                    <a:rPr lang="en-US" altLang="zh-CN" sz="1800" b="1" dirty="0" smtClean="0">
                      <a:solidFill>
                        <a:schemeClr val="tx1"/>
                      </a:solidFill>
                      <a:latin typeface="+mn-ea"/>
                    </a:rPr>
                    <a:t>)</a:t>
                  </a:r>
                  <a:r>
                    <a:rPr lang="zh-CN" altLang="en-US" sz="1800" b="1" dirty="0" smtClean="0">
                      <a:solidFill>
                        <a:schemeClr val="tx1"/>
                      </a:solidFill>
                      <a:latin typeface="+mn-ea"/>
                    </a:rPr>
                    <a:t>，则可得：</a:t>
                  </a:r>
                  <a:endParaRPr lang="zh-CN" altLang="en-US" sz="18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5" name="矩形 1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51984" y="2176630"/>
                  <a:ext cx="4176464" cy="416980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482" t="-5882" r="-1168" b="-13235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16080" y="2764756"/>
              <a:ext cx="3925838" cy="574611"/>
            </a:xfrm>
            <a:prstGeom prst="rect">
              <a:avLst/>
            </a:prstGeom>
          </p:spPr>
        </p:pic>
      </p:grpSp>
      <p:sp>
        <p:nvSpPr>
          <p:cNvPr id="17" name="矩形 16"/>
          <p:cNvSpPr/>
          <p:nvPr/>
        </p:nvSpPr>
        <p:spPr>
          <a:xfrm>
            <a:off x="8287503" y="136684"/>
            <a:ext cx="3343944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注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r>
              <a:rPr lang="en-US" altLang="zh-CN" sz="1800" b="1" dirty="0" smtClean="0">
                <a:latin typeface="+mn-ea"/>
                <a:ea typeface="+mn-ea"/>
              </a:rPr>
              <a:t>P(D)</a:t>
            </a:r>
            <a:r>
              <a:rPr lang="zh-CN" altLang="en-US" sz="1800" b="1" dirty="0" smtClean="0">
                <a:latin typeface="+mn-ea"/>
                <a:ea typeface="+mn-ea"/>
              </a:rPr>
              <a:t>可省略（因为常量</a:t>
            </a:r>
            <a:r>
              <a:rPr lang="en-US" altLang="zh-CN" sz="1800" b="1" dirty="0" smtClean="0">
                <a:latin typeface="+mn-ea"/>
                <a:ea typeface="+mn-ea"/>
              </a:rPr>
              <a:t>=1</a:t>
            </a:r>
            <a:r>
              <a:rPr lang="zh-CN" altLang="en-US" sz="1800" b="1" dirty="0">
                <a:latin typeface="+mn-ea"/>
                <a:ea typeface="+mn-ea"/>
              </a:rPr>
              <a:t>）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</a:t>
            </a:r>
            <a:r>
              <a:rPr lang="zh-CN" altLang="en-US" sz="1800" b="1" dirty="0" smtClean="0">
                <a:latin typeface="+mn-ea"/>
                <a:ea typeface="+mn-ea"/>
              </a:rPr>
              <a:t>积</a:t>
            </a:r>
            <a:r>
              <a:rPr lang="zh-CN" altLang="en-US" sz="1800" b="1" dirty="0">
                <a:latin typeface="+mn-ea"/>
                <a:ea typeface="+mn-ea"/>
              </a:rPr>
              <a:t>的对数等于两</a:t>
            </a:r>
            <a:r>
              <a:rPr lang="zh-CN" altLang="en-US" sz="1800" b="1" dirty="0" smtClean="0">
                <a:latin typeface="+mn-ea"/>
                <a:ea typeface="+mn-ea"/>
              </a:rPr>
              <a:t>个对数</a:t>
            </a:r>
            <a:r>
              <a:rPr lang="zh-CN" altLang="en-US" sz="1800" b="1" dirty="0">
                <a:latin typeface="+mn-ea"/>
                <a:ea typeface="+mn-ea"/>
              </a:rPr>
              <a:t>的和</a:t>
            </a:r>
          </a:p>
        </p:txBody>
      </p:sp>
      <p:grpSp>
        <p:nvGrpSpPr>
          <p:cNvPr id="25" name="组合 24"/>
          <p:cNvGrpSpPr/>
          <p:nvPr/>
        </p:nvGrpSpPr>
        <p:grpSpPr>
          <a:xfrm>
            <a:off x="5963707" y="3747973"/>
            <a:ext cx="5551747" cy="801349"/>
            <a:chOff x="5951984" y="3701081"/>
            <a:chExt cx="5551747" cy="801349"/>
          </a:xfrm>
        </p:grpSpPr>
        <p:grpSp>
          <p:nvGrpSpPr>
            <p:cNvPr id="24" name="组合 23"/>
            <p:cNvGrpSpPr/>
            <p:nvPr/>
          </p:nvGrpSpPr>
          <p:grpSpPr>
            <a:xfrm>
              <a:off x="5951984" y="3701081"/>
              <a:ext cx="4643681" cy="447999"/>
              <a:chOff x="5951984" y="3473334"/>
              <a:chExt cx="4643681" cy="447999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5951984" y="3473334"/>
                <a:ext cx="1656184" cy="30731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marL="176213" indent="-176213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上式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取对数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：</a:t>
                </a:r>
                <a:endParaRPr lang="zh-CN" altLang="en-US" sz="18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525964" y="3473855"/>
                <a:ext cx="3069701" cy="44747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/>
                <p:cNvSpPr/>
                <p:nvPr/>
              </p:nvSpPr>
              <p:spPr>
                <a:xfrm>
                  <a:off x="6054266" y="4149080"/>
                  <a:ext cx="5449465" cy="35335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>
                    <a:lnSpc>
                      <a:spcPts val="2700"/>
                    </a:lnSpc>
                  </a:pPr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+mn-ea"/>
                    </a:rPr>
                    <a:t>式中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6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a14:m>
                  <a:r>
                    <a:rPr lang="en-US" altLang="zh-CN" sz="1600" b="1" dirty="0" smtClean="0">
                      <a:solidFill>
                        <a:schemeClr val="tx1"/>
                      </a:solidFill>
                      <a:latin typeface="+mn-ea"/>
                    </a:rPr>
                    <a:t>-</a:t>
                  </a: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先验概率，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1600" b="1" dirty="0" smtClean="0">
                      <a:solidFill>
                        <a:schemeClr val="tx1"/>
                      </a:solidFill>
                      <a:latin typeface="+mn-ea"/>
                    </a:rPr>
                    <a:t>-</a:t>
                  </a: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似然概率，</a:t>
                  </a: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  <m:r>
                        <a:rPr lang="en-US" altLang="zh-CN" sz="16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en-US" altLang="zh-CN" sz="1600" b="1" dirty="0" smtClean="0">
                      <a:solidFill>
                        <a:schemeClr val="tx1"/>
                      </a:solidFill>
                      <a:latin typeface="+mn-ea"/>
                    </a:rPr>
                    <a:t>-</a:t>
                  </a:r>
                  <a:r>
                    <a:rPr lang="zh-CN" altLang="en-US" sz="1600" b="1" dirty="0" smtClean="0">
                      <a:solidFill>
                        <a:schemeClr val="tx1"/>
                      </a:solidFill>
                      <a:latin typeface="+mn-ea"/>
                    </a:rPr>
                    <a:t>后验概率</a:t>
                  </a:r>
                  <a:endParaRPr lang="zh-CN" altLang="en-US" sz="1600" b="1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0" name="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54266" y="4149080"/>
                  <a:ext cx="5449465" cy="353350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237" t="-1724" r="-336" b="-2069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矩形 20"/>
          <p:cNvSpPr/>
          <p:nvPr/>
        </p:nvSpPr>
        <p:spPr>
          <a:xfrm>
            <a:off x="5958940" y="4869160"/>
            <a:ext cx="5688632" cy="1044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6213" indent="-176213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无论是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最大似然估计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还是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最大后验概率估计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，均需对优化目标中的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</a:rPr>
              <a:t>参数求导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，且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</a:rPr>
              <a:t>令导数为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</a:rPr>
              <a:t>0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，可求得模型的参数值。</a:t>
            </a:r>
            <a:endParaRPr lang="zh-CN" altLang="en-US" sz="1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50468" y="384919"/>
            <a:ext cx="111332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</a:rPr>
              <a:t>延伸理解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36296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444650" y="925513"/>
                <a:ext cx="7019501" cy="323165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 algn="just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运用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最广泛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类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机器学习方法</a:t>
                </a:r>
                <a:endPara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给定</a:t>
                </a:r>
                <a:r>
                  <a:rPr lang="zh-CN" altLang="zh-CN" sz="1800" b="1" u="wavyDbl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有</a:t>
                </a:r>
                <a:r>
                  <a:rPr lang="zh-CN" altLang="zh-CN" sz="1800" b="1" u="wavyDbl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标签</a:t>
                </a:r>
                <a:r>
                  <a:rPr lang="zh-CN" altLang="zh-CN" sz="1800" b="1" u="wavyDbl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信息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类别已知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集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𝓓</m:t>
                    </m:r>
                    <m:r>
                      <a:rPr lang="en-US" altLang="zh-CN" sz="1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zh-CN" altLang="zh-CN" sz="1800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zh-CN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/>
                                        <a:cs typeface="Times New Roman" panose="020206030504050203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1800" b="1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/>
                                        <a:cs typeface="Times New Roman" panose="02020603050405020304" pitchFamily="18" charset="0"/>
                                      </a:rPr>
                                      <m:t>𝒚</m:t>
                                    </m:r>
                                  </m:e>
                                  <m:sub>
                                    <m:r>
                                      <a:rPr lang="en-US" altLang="zh-CN" sz="1800" b="1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楷体_GB2312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  <m:sup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𝒏</m:t>
                        </m:r>
                      </m:sup>
                    </m:sSubSup>
                  </m:oMath>
                </a14:m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             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学习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个从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到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输出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映射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𝓓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训练集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集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本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数量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b="1" i="1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b="1" dirty="0" smtClean="0">
                    <a:solidFill>
                      <a:srgbClr val="FF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文档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、图像、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音频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…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样本（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属性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表达</a:t>
                </a:r>
                <a:r>
                  <a:rPr lang="zh-CN" altLang="en-US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1800" b="1" dirty="0" smtClean="0">
                    <a:solidFill>
                      <a:srgbClr val="000000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对应的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文档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类别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、人脸对象、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歌曲</a:t>
                </a:r>
                <a:r>
                  <a:rPr lang="en-US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…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语义内容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（标签）</a:t>
                </a:r>
                <a:endParaRPr lang="en-US" altLang="zh-CN" sz="18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算法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从假设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空间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学习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训练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最优映射函数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18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决策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激活函数</a:t>
                </a:r>
                <a:r>
                  <a:rPr lang="en-US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，将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输入数据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映射到</a:t>
                </a:r>
                <a:r>
                  <a:rPr lang="zh-CN" altLang="zh-CN" sz="1800" b="1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语义标注空间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，实现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zh-CN" altLang="zh-CN" sz="1800" b="1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分类</a:t>
                </a:r>
                <a:r>
                  <a:rPr lang="zh-CN" altLang="zh-CN" sz="1800" b="1" dirty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识别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650" y="925513"/>
                <a:ext cx="7019501" cy="3231654"/>
              </a:xfrm>
              <a:prstGeom prst="rect">
                <a:avLst/>
              </a:prstGeom>
              <a:blipFill>
                <a:blip r:embed="rId2"/>
                <a:stretch>
                  <a:fillRect l="-1477" t="-1698" r="-1998" b="-15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465243" y="258100"/>
            <a:ext cx="256827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二、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有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监督学习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ea typeface="+mn-ea"/>
              <a:cs typeface="微软雅黑" panose="020B0503020204020204" pitchFamily="34" charset="-122"/>
            </a:endParaRPr>
          </a:p>
        </p:txBody>
      </p:sp>
      <p:pic>
        <p:nvPicPr>
          <p:cNvPr id="7" name="图片 2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9349" y="925513"/>
            <a:ext cx="4150814" cy="3122734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/>
              <p:nvPr/>
            </p:nvSpPr>
            <p:spPr>
              <a:xfrm>
                <a:off x="2711624" y="5181274"/>
                <a:ext cx="8856489" cy="8309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无监督学习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直接从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无标签数据</a:t>
                </a:r>
                <a14:m>
                  <m:oMath xmlns:m="http://schemas.openxmlformats.org/officeDocument/2006/math">
                    <m:r>
                      <a:rPr lang="en-US" altLang="zh-CN" sz="18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{</m:t>
                    </m:r>
                    <m:sSub>
                      <m:sSubPr>
                        <m:ctrlPr>
                          <a:rPr lang="zh-CN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sz="18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学习映射函数</a:t>
                </a:r>
                <a:endParaRPr lang="en-US" altLang="zh-CN" sz="18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85750" indent="-28575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半监督学习</a:t>
                </a:r>
                <a:r>
                  <a:rPr lang="zh-CN" altLang="en-US" sz="18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学习映射函数过程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使用的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zh-CN" altLang="en-US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一部分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有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标签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8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一部分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没有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标签</a:t>
                </a:r>
                <a:r>
                  <a:rPr lang="zh-CN" altLang="zh-CN" sz="18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3AA15EDD-17E8-41A2-8438-9BF0138001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624" y="5181274"/>
                <a:ext cx="8856489" cy="830997"/>
              </a:xfrm>
              <a:prstGeom prst="rect">
                <a:avLst/>
              </a:prstGeom>
              <a:blipFill>
                <a:blip r:embed="rId4"/>
                <a:stretch>
                  <a:fillRect l="-1170" t="-735" r="-1170" b="-80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内容占位符 2"/>
          <p:cNvSpPr txBox="1">
            <a:spLocks/>
          </p:cNvSpPr>
          <p:nvPr/>
        </p:nvSpPr>
        <p:spPr bwMode="auto">
          <a:xfrm>
            <a:off x="1775520" y="4356087"/>
            <a:ext cx="8784976" cy="634884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None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有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标签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数据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样本</a:t>
            </a: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→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学习→隐含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模式</a:t>
            </a:r>
            <a:r>
              <a:rPr lang="zh-CN" altLang="en-US" sz="1200" b="1" dirty="0" smtClean="0"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dirty="0">
                <a:latin typeface="+mn-ea"/>
                <a:cs typeface="Times New Roman" panose="02020603050405020304" pitchFamily="18" charset="0"/>
              </a:rPr>
              <a:t> </a:t>
            </a:r>
            <a:r>
              <a:rPr lang="zh-CN" altLang="en-US" dirty="0" smtClean="0">
                <a:solidFill>
                  <a:srgbClr val="FF0000"/>
                </a:solidFill>
              </a:rPr>
              <a:t>⇒</a:t>
            </a:r>
            <a:r>
              <a:rPr lang="zh-CN" altLang="en-US" dirty="0" smtClean="0"/>
              <a:t> 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未知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数据→分类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识别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25402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32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2"/>
          <p:cNvSpPr txBox="1">
            <a:spLocks/>
          </p:cNvSpPr>
          <p:nvPr/>
        </p:nvSpPr>
        <p:spPr bwMode="auto">
          <a:xfrm>
            <a:off x="696192" y="280962"/>
            <a:ext cx="3648466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400" b="1" dirty="0" smtClean="0">
                <a:latin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、监督学习方法及其模型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47334" y="873551"/>
            <a:ext cx="6088054" cy="9592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判别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方法</a:t>
            </a:r>
            <a:r>
              <a:rPr lang="zh-CN" altLang="en-US" sz="1800" b="1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discriminative approach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判别模型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265113" indent="-265113">
              <a:lnSpc>
                <a:spcPct val="1500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生成方法</a:t>
            </a:r>
            <a:r>
              <a:rPr lang="zh-CN" altLang="en-US" sz="1800" b="1" dirty="0" smtClean="0">
                <a:latin typeface="+mn-ea"/>
                <a:cs typeface="Times New Roman" panose="02020603050405020304" pitchFamily="18" charset="0"/>
              </a:rPr>
              <a:t>（</a:t>
            </a:r>
            <a:r>
              <a:rPr lang="en-US" altLang="zh-CN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 approach</a:t>
            </a:r>
            <a:r>
              <a:rPr lang="zh-CN" altLang="en-US" sz="1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---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生成模型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/>
              <p:cNvSpPr txBox="1">
                <a:spLocks/>
              </p:cNvSpPr>
              <p:nvPr/>
            </p:nvSpPr>
            <p:spPr bwMode="auto">
              <a:xfrm>
                <a:off x="947089" y="1988840"/>
                <a:ext cx="6877103" cy="1800200"/>
              </a:xfrm>
              <a:prstGeom prst="rect">
                <a:avLst/>
              </a:prstGeom>
              <a:noFill/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82563" indent="-182563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SzPct val="60000"/>
                  <a:buFont typeface="Wingdings" panose="05000000000000000000" pitchFamily="2" charset="2"/>
                  <a:buChar char="l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判别模型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直接学习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判别函数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条件概率分布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𝑷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32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None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en-US" sz="1800" b="1" dirty="0" smtClean="0">
                    <a:latin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作为对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未知数据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预测模型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32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60000"/>
                  <a:buFont typeface="Wingdings" panose="05000000000000000000" pitchFamily="2" charset="2"/>
                  <a:buChar char="l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关注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给定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数据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该数据的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输出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182563" indent="-182563">
                  <a:lnSpc>
                    <a:spcPts val="3200"/>
                  </a:lnSpc>
                  <a:spcBef>
                    <a:spcPct val="0"/>
                  </a:spcBef>
                  <a:buClr>
                    <a:srgbClr val="FF0000"/>
                  </a:buClr>
                  <a:buSzPct val="60000"/>
                  <a:buFont typeface="Wingdings" panose="05000000000000000000" pitchFamily="2" charset="2"/>
                  <a:buChar char="l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典型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：回归模型、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Ada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boosting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SVM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神经网络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……</a:t>
                </a:r>
              </a:p>
            </p:txBody>
          </p:sp>
        </mc:Choice>
        <mc:Fallback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089" y="1988840"/>
                <a:ext cx="6877103" cy="1800200"/>
              </a:xfrm>
              <a:prstGeom prst="rect">
                <a:avLst/>
              </a:prstGeom>
              <a:blipFill>
                <a:blip r:embed="rId2"/>
                <a:stretch>
                  <a:fillRect l="-1150" t="-1678" b="-4698"/>
                </a:stretch>
              </a:blipFill>
              <a:ln w="9525">
                <a:solidFill>
                  <a:srgbClr val="0000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组合 4"/>
          <p:cNvGrpSpPr/>
          <p:nvPr/>
        </p:nvGrpSpPr>
        <p:grpSpPr>
          <a:xfrm>
            <a:off x="8279686" y="2132856"/>
            <a:ext cx="3006473" cy="1368152"/>
            <a:chOff x="5724128" y="1916832"/>
            <a:chExt cx="2790944" cy="1174203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4128" y="1916832"/>
              <a:ext cx="2070864" cy="410950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24128" y="2700071"/>
              <a:ext cx="2790944" cy="390964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947083" y="4005063"/>
            <a:ext cx="6877105" cy="2008444"/>
            <a:chOff x="620701" y="3617816"/>
            <a:chExt cx="4633016" cy="146815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内容占位符 2"/>
                <p:cNvSpPr txBox="1">
                  <a:spLocks/>
                </p:cNvSpPr>
                <p:nvPr/>
              </p:nvSpPr>
              <p:spPr bwMode="auto">
                <a:xfrm>
                  <a:off x="620704" y="3617816"/>
                  <a:ext cx="4633013" cy="55584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0" tIns="0" rIns="0" bIns="0" numCol="1" anchor="t" anchorCtr="0" compatLnSpc="1">
                  <a:prstTxWarp prst="textNoShape">
                    <a:avLst/>
                  </a:prstTxWarp>
                </a:bodyPr>
                <a:lstStyle>
                  <a:lvl1pPr marL="469900" indent="-46990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3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908050" indent="-436563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304925" indent="-395288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o"/>
                    <a:defRPr sz="23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93863" indent="-387350" algn="l" rtl="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n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93913" indent="-398463" algn="l" rtl="0" eaLnBrk="0" fontAlgn="base" hangingPunct="0">
                    <a:spcBef>
                      <a:spcPct val="25000"/>
                    </a:spcBef>
                    <a:spcAft>
                      <a:spcPct val="0"/>
                    </a:spcAft>
                    <a:buClr>
                      <a:schemeClr val="accent2"/>
                    </a:buClr>
                    <a:buFont typeface="Wingdings" panose="05000000000000000000" pitchFamily="2" charset="2"/>
                    <a:buChar char="§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182563" indent="-182563">
                    <a:lnSpc>
                      <a:spcPts val="3200"/>
                    </a:lnSpc>
                    <a:spcBef>
                      <a:spcPct val="0"/>
                    </a:spcBef>
                    <a:buClr>
                      <a:srgbClr val="FF0000"/>
                    </a:buClr>
                    <a:buSzPct val="60000"/>
                    <a:buFont typeface="Wingdings" panose="05000000000000000000" pitchFamily="2" charset="2"/>
                    <a:buChar char="l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生成模型</a:t>
                  </a: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---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从数据中学习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联合概率分布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zh-CN" sz="2000" b="1" dirty="0" smtClean="0">
                    <a:latin typeface="+mn-ea"/>
                    <a:cs typeface="Times New Roman" panose="02020603050405020304" pitchFamily="18" charset="0"/>
                  </a:endParaRPr>
                </a:p>
                <a:p>
                  <a:pPr marL="0" indent="0">
                    <a:lnSpc>
                      <a:spcPts val="3200"/>
                    </a:lnSpc>
                    <a:spcBef>
                      <a:spcPct val="0"/>
                    </a:spcBef>
                    <a:buClr>
                      <a:srgbClr val="FF0000"/>
                    </a:buClr>
                    <a:buSzPct val="80000"/>
                    <a:buNone/>
                  </a:pP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       </a:t>
                  </a: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【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通过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似然概率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先验概率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乘积</a:t>
                  </a:r>
                  <a:r>
                    <a:rPr lang="zh-CN" altLang="en-US" sz="2000" b="1" dirty="0" smtClean="0">
                      <a:latin typeface="+mn-ea"/>
                      <a:cs typeface="Times New Roman" panose="02020603050405020304" pitchFamily="18" charset="0"/>
                    </a:rPr>
                    <a:t>求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最大后验概率</a:t>
                  </a: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】</a:t>
                  </a:r>
                </a:p>
              </p:txBody>
            </p:sp>
          </mc:Choice>
          <mc:Fallback xmlns="">
            <p:sp>
              <p:nvSpPr>
                <p:cNvPr id="9" name="内容占位符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0704" y="3617816"/>
                  <a:ext cx="4633013" cy="555844"/>
                </a:xfrm>
                <a:prstGeom prst="rect">
                  <a:avLst/>
                </a:prstGeom>
                <a:blipFill>
                  <a:blip r:embed="rId5"/>
                  <a:stretch>
                    <a:fillRect l="-1241" t="-4800" r="-1152" b="-19200"/>
                  </a:stretch>
                </a:blipFill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09423" y="4286240"/>
              <a:ext cx="3358188" cy="436957"/>
            </a:xfrm>
            <a:prstGeom prst="rect">
              <a:avLst/>
            </a:prstGeom>
          </p:spPr>
        </p:pic>
        <p:sp>
          <p:nvSpPr>
            <p:cNvPr id="11" name="内容占位符 2"/>
            <p:cNvSpPr txBox="1">
              <a:spLocks/>
            </p:cNvSpPr>
            <p:nvPr/>
          </p:nvSpPr>
          <p:spPr bwMode="auto">
            <a:xfrm>
              <a:off x="620701" y="4769544"/>
              <a:ext cx="3177693" cy="31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3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82563" indent="-182563">
                <a:lnSpc>
                  <a:spcPts val="3200"/>
                </a:lnSpc>
                <a:spcBef>
                  <a:spcPct val="0"/>
                </a:spcBef>
                <a:spcAft>
                  <a:spcPts val="600"/>
                </a:spcAft>
                <a:buClr>
                  <a:srgbClr val="FF0000"/>
                </a:buClr>
                <a:buSzPct val="60000"/>
                <a:buFont typeface="Wingdings" panose="05000000000000000000" pitchFamily="2" charset="2"/>
                <a:buChar char="l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典型</a:t>
              </a:r>
              <a:r>
                <a:rPr lang="zh-CN" altLang="en-US" sz="2000" b="1" dirty="0" smtClean="0">
                  <a:latin typeface="+mn-ea"/>
                  <a:cs typeface="Times New Roman" panose="02020603050405020304" pitchFamily="18" charset="0"/>
                </a:rPr>
                <a:t>：贝叶斯网络、隐马尔科夫链</a:t>
              </a:r>
              <a:r>
                <a:rPr lang="en-US" altLang="zh-CN" sz="2000" b="1" dirty="0" smtClean="0">
                  <a:latin typeface="+mn-ea"/>
                  <a:cs typeface="Times New Roman" panose="02020603050405020304" pitchFamily="18" charset="0"/>
                </a:rPr>
                <a:t>……</a:t>
              </a:r>
            </a:p>
          </p:txBody>
        </p:sp>
        <p:sp>
          <p:nvSpPr>
            <p:cNvPr id="12" name="矩形 11"/>
            <p:cNvSpPr/>
            <p:nvPr/>
          </p:nvSpPr>
          <p:spPr bwMode="auto">
            <a:xfrm>
              <a:off x="620704" y="3617816"/>
              <a:ext cx="4633013" cy="1468153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ts val="32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8256240" y="4139295"/>
            <a:ext cx="3094562" cy="1786835"/>
            <a:chOff x="5702856" y="3746480"/>
            <a:chExt cx="2807540" cy="1544981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2856" y="4660258"/>
              <a:ext cx="2807540" cy="631203"/>
            </a:xfrm>
            <a:prstGeom prst="rect">
              <a:avLst/>
            </a:prstGeom>
          </p:spPr>
        </p:pic>
        <p:sp>
          <p:nvSpPr>
            <p:cNvPr id="15" name="圆角矩形标注 14"/>
            <p:cNvSpPr/>
            <p:nvPr/>
          </p:nvSpPr>
          <p:spPr bwMode="auto">
            <a:xfrm>
              <a:off x="5756033" y="3746480"/>
              <a:ext cx="2597413" cy="576064"/>
            </a:xfrm>
            <a:prstGeom prst="wedgeRoundRectCallout">
              <a:avLst>
                <a:gd name="adj1" fmla="val -7750"/>
                <a:gd name="adj2" fmla="val 82674"/>
                <a:gd name="adj3" fmla="val 16667"/>
              </a:avLst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似然概率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：如何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从</a:t>
              </a:r>
              <a:r>
                <a:rPr lang="zh-CN" altLang="en-US" sz="1800" b="1" dirty="0" smtClean="0">
                  <a:latin typeface="+mn-ea"/>
                  <a:ea typeface="+mn-ea"/>
                </a:rPr>
                <a:t>输入数据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生成</a:t>
              </a:r>
              <a:r>
                <a:rPr lang="zh-CN" altLang="en-US" sz="1800" b="1" dirty="0" smtClean="0">
                  <a:latin typeface="+mn-ea"/>
                  <a:ea typeface="+mn-ea"/>
                </a:rPr>
                <a:t>输出</a:t>
              </a:r>
              <a:r>
                <a:rPr lang="en-US" altLang="zh-CN" sz="1800" b="1" dirty="0" smtClean="0">
                  <a:latin typeface="+mn-ea"/>
                  <a:ea typeface="+mn-ea"/>
                </a:rPr>
                <a:t>(</a:t>
              </a:r>
              <a:r>
                <a:rPr lang="zh-CN" altLang="en-US" sz="1800" b="1" dirty="0" smtClean="0">
                  <a:latin typeface="+mn-ea"/>
                  <a:ea typeface="+mn-ea"/>
                </a:rPr>
                <a:t>从输入建模输出</a:t>
              </a:r>
              <a:r>
                <a:rPr lang="en-US" altLang="zh-CN" sz="1800" b="1" dirty="0" smtClean="0">
                  <a:latin typeface="+mn-ea"/>
                  <a:ea typeface="+mn-ea"/>
                </a:rPr>
                <a:t>)</a:t>
              </a:r>
              <a:endPara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ea"/>
                <a:ea typeface="+mn-ea"/>
              </a:endParaRP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028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9581913" y="1456484"/>
            <a:ext cx="1905175" cy="777531"/>
            <a:chOff x="6220011" y="4725144"/>
            <a:chExt cx="1905175" cy="777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6520969" y="5133343"/>
                  <a:ext cx="156443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0969" y="5133343"/>
                  <a:ext cx="1564436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 l="-778" r="-3502" b="-3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圆角矩形标注 16"/>
            <p:cNvSpPr/>
            <p:nvPr/>
          </p:nvSpPr>
          <p:spPr bwMode="auto">
            <a:xfrm>
              <a:off x="6220011" y="4725144"/>
              <a:ext cx="719403" cy="288032"/>
            </a:xfrm>
            <a:prstGeom prst="wedgeRoundRectCallout">
              <a:avLst>
                <a:gd name="adj1" fmla="val 19210"/>
                <a:gd name="adj2" fmla="val 95882"/>
                <a:gd name="adj3" fmla="val 16667"/>
              </a:avLst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zh-CN" altLang="en-US" sz="1600" b="1" dirty="0">
                  <a:solidFill>
                    <a:srgbClr val="FF0000"/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真实值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圆角矩形标注 17"/>
                <p:cNvSpPr/>
                <p:nvPr/>
              </p:nvSpPr>
              <p:spPr bwMode="auto">
                <a:xfrm>
                  <a:off x="7261585" y="4725144"/>
                  <a:ext cx="863601" cy="288032"/>
                </a:xfrm>
                <a:prstGeom prst="wedgeRoundRectCallout">
                  <a:avLst>
                    <a:gd name="adj1" fmla="val -20438"/>
                    <a:gd name="adj2" fmla="val 84463"/>
                    <a:gd name="adj3" fmla="val 16667"/>
                  </a:avLst>
                </a:prstGeom>
                <a:noFill/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1600" b="1" dirty="0" smtClean="0">
                      <a:solidFill>
                        <a:srgbClr val="FF0000"/>
                      </a:solidFill>
                      <a:latin typeface="幼圆" panose="02010509060101010101" pitchFamily="49" charset="-122"/>
                      <a:ea typeface="幼圆" panose="02010509060101010101" pitchFamily="49" charset="-122"/>
                    </a:rPr>
                    <a:t>预测值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zh-CN" alt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幼圆" panose="02010509060101010101" pitchFamily="49" charset="-122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幼圆" panose="02010509060101010101" pitchFamily="49" charset="-122"/>
                                </a:rPr>
                                <m:t>𝒊</m:t>
                              </m:r>
                            </m:sub>
                          </m:sSub>
                        </m:e>
                      </m:acc>
                    </m:oMath>
                  </a14:m>
                  <a:endParaRPr lang="zh-CN" altLang="en-US" sz="1800" b="1" dirty="0">
                    <a:solidFill>
                      <a:srgbClr val="FF0000"/>
                    </a:solidFill>
                    <a:latin typeface="幼圆" panose="02010509060101010101" pitchFamily="49" charset="-122"/>
                    <a:ea typeface="幼圆" panose="02010509060101010101" pitchFamily="49" charset="-122"/>
                  </a:endParaRPr>
                </a:p>
              </p:txBody>
            </p:sp>
          </mc:Choice>
          <mc:Fallback xmlns="">
            <p:sp>
              <p:nvSpPr>
                <p:cNvPr id="18" name="圆角矩形标注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61585" y="4725144"/>
                  <a:ext cx="863601" cy="288032"/>
                </a:xfrm>
                <a:prstGeom prst="wedgeRoundRectCallout">
                  <a:avLst>
                    <a:gd name="adj1" fmla="val -20438"/>
                    <a:gd name="adj2" fmla="val 84463"/>
                    <a:gd name="adj3" fmla="val 16667"/>
                  </a:avLst>
                </a:prstGeom>
                <a:blipFill rotWithShape="0">
                  <a:blip r:embed="rId3"/>
                  <a:stretch>
                    <a:fillRect l="-11888" t="-9091" r="-48951" b="-1515"/>
                  </a:stretch>
                </a:blipFill>
                <a:ln w="952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3" name="直接连接符 2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648657" y="286356"/>
            <a:ext cx="1918951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三个重要元素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551384" y="883483"/>
            <a:ext cx="6336704" cy="1321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标注数据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标注了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类别信息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数据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集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学习模型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如何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学习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训练</a:t>
            </a:r>
            <a:r>
              <a:rPr lang="en-US" altLang="zh-CN" sz="2000" b="1" dirty="0"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映射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模型</a:t>
            </a:r>
            <a:r>
              <a:rPr lang="zh-CN" altLang="en-US" sz="12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endParaRPr lang="en-US" altLang="zh-CN" sz="28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65113" indent="-265113">
              <a:lnSpc>
                <a:spcPts val="3500"/>
              </a:lnSpc>
              <a:spcBef>
                <a:spcPct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损失函数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学习结果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度量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endParaRPr lang="en-US" altLang="zh-CN" sz="2400" b="1" i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28048" y="852988"/>
            <a:ext cx="2679723" cy="1860633"/>
            <a:chOff x="1443646" y="2936519"/>
            <a:chExt cx="2679723" cy="18606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/>
                <p:nvPr/>
              </p:nvSpPr>
              <p:spPr bwMode="auto">
                <a:xfrm>
                  <a:off x="1443646" y="2936519"/>
                  <a:ext cx="2679723" cy="603496"/>
                </a:xfrm>
                <a:prstGeom prst="rect">
                  <a:avLst/>
                </a:prstGeom>
                <a:noFill/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>
                    <a:lnSpc>
                      <a:spcPts val="2500"/>
                    </a:lnSpc>
                  </a:pPr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训练</a:t>
                  </a:r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映射函数 </a:t>
                  </a:r>
                  <a:r>
                    <a:rPr kumimoji="0" lang="en-US" altLang="zh-CN" sz="1800" b="1" i="1" u="none" strike="noStrike" cap="none" normalizeH="0" baseline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f</a:t>
                  </a:r>
                  <a:r>
                    <a:rPr kumimoji="0" lang="en-US" altLang="zh-CN" sz="1800" b="1" i="1" u="none" strike="noStrike" cap="none" normalizeH="0" baseline="0" dirty="0" smtClean="0">
                      <a:ln>
                        <a:noFill/>
                      </a:ln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</a:t>
                  </a:r>
                  <a:endPara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  <a:p>
                  <a:pPr algn="ctr" eaLnBrk="1" hangingPunct="1">
                    <a:lnSpc>
                      <a:spcPts val="2500"/>
                    </a:lnSpc>
                  </a:pPr>
                  <a:r>
                    <a:rPr lang="zh-CN" altLang="en-US" sz="18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𝒇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(</m:t>
                          </m:r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kumimoji="0" lang="zh-CN" altLang="en-US" sz="1800" b="1" i="0" strike="noStrike" cap="none" normalizeH="0" dirty="0" smtClean="0">
                      <a:ln>
                        <a:noFill/>
                      </a:ln>
                      <a:solidFill>
                        <a:srgbClr val="0000FF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预测结果</a:t>
                  </a:r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等于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𝒚</m:t>
                          </m:r>
                        </m:e>
                        <m:sub>
                          <m:r>
                            <a:rPr kumimoji="0" lang="en-US" altLang="zh-CN" sz="1800" b="1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endPara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43646" y="2936519"/>
                  <a:ext cx="2679723" cy="60349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11881" b="-19802"/>
                  </a:stretch>
                </a:blipFill>
                <a:ln w="12700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 bwMode="auto">
                <a:xfrm>
                  <a:off x="1495311" y="4182576"/>
                  <a:ext cx="2553244" cy="614576"/>
                </a:xfrm>
                <a:prstGeom prst="rect">
                  <a:avLst/>
                </a:prstGeom>
                <a:noFill/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kumimoji="0" lang="zh-CN" altLang="en-US" sz="1800" b="1" i="0" u="none" strike="noStrike" cap="none" normalizeH="0" baseline="0" dirty="0" smtClean="0">
                      <a:ln>
                        <a:noFill/>
                      </a:ln>
                      <a:solidFill>
                        <a:srgbClr val="FF0000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训练集</a:t>
                  </a:r>
                  <a:endParaRPr kumimoji="0" lang="en-US" altLang="zh-CN" sz="1800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kumimoji="0" lang="en-US" altLang="zh-CN" sz="18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kumimoji="0" lang="en-US" altLang="zh-CN" sz="18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0" lang="en-US" altLang="zh-CN" sz="18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kumimoji="0" lang="zh-CN" altLang="en-US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，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kumimoji="0" lang="en-US" altLang="zh-CN" sz="18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oMath>
                    </m:oMathPara>
                  </a14:m>
                  <a:endParaRPr kumimoji="0" lang="zh-CN" altLang="en-US" sz="18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495311" y="4182576"/>
                  <a:ext cx="2553244" cy="61457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474" t="-13462"/>
                  </a:stretch>
                </a:blipFill>
                <a:ln w="15875" cap="flat" cmpd="sng" algn="ctr">
                  <a:solidFill>
                    <a:srgbClr val="0000FF"/>
                  </a:solidFill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2" name="组合 1"/>
            <p:cNvGrpSpPr/>
            <p:nvPr/>
          </p:nvGrpSpPr>
          <p:grpSpPr>
            <a:xfrm>
              <a:off x="2135560" y="3589364"/>
              <a:ext cx="1224136" cy="581094"/>
              <a:chOff x="2135560" y="3589364"/>
              <a:chExt cx="1224136" cy="581094"/>
            </a:xfrm>
          </p:grpSpPr>
          <p:sp>
            <p:nvSpPr>
              <p:cNvPr id="11" name="圆柱形 10"/>
              <p:cNvSpPr/>
              <p:nvPr/>
            </p:nvSpPr>
            <p:spPr bwMode="auto">
              <a:xfrm>
                <a:off x="2135560" y="3809912"/>
                <a:ext cx="1224136" cy="360546"/>
              </a:xfrm>
              <a:prstGeom prst="can">
                <a:avLst/>
              </a:prstGeom>
              <a:noFill/>
              <a:ln w="222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12" name="上箭头 11"/>
              <p:cNvSpPr/>
              <p:nvPr/>
            </p:nvSpPr>
            <p:spPr bwMode="auto">
              <a:xfrm>
                <a:off x="2542865" y="3589364"/>
                <a:ext cx="458137" cy="176526"/>
              </a:xfrm>
              <a:prstGeom prst="upArrow">
                <a:avLst/>
              </a:prstGeom>
              <a:noFill/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2"/>
              <p:cNvSpPr txBox="1">
                <a:spLocks/>
              </p:cNvSpPr>
              <p:nvPr/>
            </p:nvSpPr>
            <p:spPr bwMode="auto">
              <a:xfrm>
                <a:off x="904675" y="2996952"/>
                <a:ext cx="10542631" cy="22322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6700" indent="-266700">
                  <a:lnSpc>
                    <a:spcPts val="2700"/>
                  </a:lnSpc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训练集</a:t>
                </a:r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中共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有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已标注有类别标签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样本数据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，第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个样本记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ts val="2700"/>
                  </a:lnSpc>
                  <a:spcBef>
                    <a:spcPct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None/>
                </a:pP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样本数据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特征表示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---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标注信息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类别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标签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真实值</a:t>
                </a:r>
                <a:r>
                  <a:rPr lang="en-US" altLang="zh-CN" sz="20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>
                  <a:spcBef>
                    <a:spcPct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2000" b="1" u="wavyDbl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训练</a:t>
                </a:r>
                <a:r>
                  <a:rPr lang="zh-CN" altLang="en-US" sz="2000" b="1" u="wavyDbl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数据集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中学习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得到的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映射函数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预测结果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>
                  <a:spcBef>
                    <a:spcPct val="0"/>
                  </a:spcBef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损失函数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就是用于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𝒇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差值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误差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距离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损失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度量函数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6700" indent="-266700">
                  <a:spcBef>
                    <a:spcPct val="0"/>
                  </a:spcBef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训练过程中，希望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映射函数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𝒇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训练数据集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上得到“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损失之和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最小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600" b="1" dirty="0" smtClean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6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每一个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6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产生的误差总和</a:t>
                </a:r>
                <a:r>
                  <a:rPr lang="en-US" altLang="zh-CN" sz="1600" b="1" dirty="0" smtClean="0">
                    <a:latin typeface="+mn-ea"/>
                    <a:cs typeface="Times New Roman" panose="02020603050405020304" pitchFamily="18" charset="0"/>
                  </a:rPr>
                  <a:t>)</a:t>
                </a:r>
                <a:endParaRPr lang="en-US" altLang="zh-CN" sz="16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4675" y="2996952"/>
                <a:ext cx="10542631" cy="2232248"/>
              </a:xfrm>
              <a:prstGeom prst="rect">
                <a:avLst/>
              </a:prstGeom>
              <a:blipFill>
                <a:blip r:embed="rId6"/>
                <a:stretch>
                  <a:fillRect l="-1098" t="-3825" r="-1329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/>
          <p:cNvCxnSpPr/>
          <p:nvPr/>
        </p:nvCxnSpPr>
        <p:spPr bwMode="auto">
          <a:xfrm>
            <a:off x="10370766" y="1955115"/>
            <a:ext cx="164698" cy="24459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1" name="组合 30"/>
          <p:cNvGrpSpPr/>
          <p:nvPr/>
        </p:nvGrpSpPr>
        <p:grpSpPr>
          <a:xfrm>
            <a:off x="5227039" y="5232702"/>
            <a:ext cx="6226207" cy="808885"/>
            <a:chOff x="4656336" y="5340774"/>
            <a:chExt cx="6226207" cy="808885"/>
          </a:xfrm>
        </p:grpSpPr>
        <p:sp>
          <p:nvSpPr>
            <p:cNvPr id="26" name="矩形 25"/>
            <p:cNvSpPr/>
            <p:nvPr/>
          </p:nvSpPr>
          <p:spPr>
            <a:xfrm>
              <a:off x="4656337" y="5340774"/>
              <a:ext cx="6226206" cy="808885"/>
            </a:xfrm>
            <a:prstGeom prst="rect">
              <a:avLst/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775595" y="5588247"/>
              <a:ext cx="302827" cy="307777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或</a:t>
              </a:r>
              <a:endParaRPr lang="zh-CN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656336" y="5350073"/>
              <a:ext cx="2879824" cy="788011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81283" y="5346188"/>
              <a:ext cx="2601259" cy="7918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809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内容占位符 2"/>
          <p:cNvSpPr txBox="1">
            <a:spLocks/>
          </p:cNvSpPr>
          <p:nvPr/>
        </p:nvSpPr>
        <p:spPr bwMode="auto">
          <a:xfrm>
            <a:off x="637525" y="321081"/>
            <a:ext cx="1872208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典型损失函数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589252" y="848758"/>
            <a:ext cx="10978860" cy="2580242"/>
            <a:chOff x="589252" y="848758"/>
            <a:chExt cx="10978860" cy="258024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9252" y="848758"/>
              <a:ext cx="4930269" cy="2580242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5807967" y="943560"/>
              <a:ext cx="5760145" cy="147732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定义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了</a:t>
              </a:r>
              <a:r>
                <a:rPr lang="zh-CN" altLang="zh-CN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损失函数</a:t>
              </a:r>
              <a:r>
                <a:rPr lang="zh-CN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zh-CN" sz="20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训练过程</a:t>
              </a:r>
              <a:r>
                <a:rPr lang="zh-CN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就</a:t>
              </a:r>
              <a:r>
                <a:rPr lang="zh-CN" altLang="en-US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需</a:t>
              </a:r>
              <a:r>
                <a:rPr lang="zh-CN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要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从</a:t>
              </a:r>
              <a:r>
                <a:rPr lang="zh-CN" altLang="zh-CN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标签大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数据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训练集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zh-CN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出发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，学习得到一个能使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“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损失之</a:t>
              </a:r>
              <a:r>
                <a:rPr lang="zh-CN" altLang="zh-CN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和最小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的“</a:t>
              </a:r>
              <a:r>
                <a:rPr lang="zh-CN" altLang="zh-CN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最</a:t>
              </a:r>
              <a:r>
                <a:rPr lang="zh-CN" altLang="zh-CN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优映射函数</a:t>
              </a:r>
              <a:r>
                <a:rPr lang="en-US" altLang="zh-CN" sz="12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en-US" altLang="zh-CN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r>
                <a:rPr lang="en-US" altLang="zh-CN" sz="2000" b="1" i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”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。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5814156" y="3141730"/>
            <a:ext cx="2736306" cy="1423146"/>
            <a:chOff x="1349845" y="4045228"/>
            <a:chExt cx="2736306" cy="1423146"/>
          </a:xfrm>
        </p:grpSpPr>
        <p:sp>
          <p:nvSpPr>
            <p:cNvPr id="13" name="圆柱形 12"/>
            <p:cNvSpPr/>
            <p:nvPr/>
          </p:nvSpPr>
          <p:spPr bwMode="auto">
            <a:xfrm>
              <a:off x="2341182" y="4742754"/>
              <a:ext cx="730482" cy="414438"/>
            </a:xfrm>
            <a:prstGeom prst="can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 bwMode="auto">
                <a:xfrm>
                  <a:off x="1349845" y="5180342"/>
                  <a:ext cx="2736306" cy="288032"/>
                </a:xfrm>
                <a:prstGeom prst="rect">
                  <a:avLst/>
                </a:prstGeom>
                <a:noFill/>
                <a:ln w="28575" cap="flat" cmpd="sng" algn="ctr">
                  <a:noFill/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e>
                        </m:d>
                        <m:r>
                          <a:rPr lang="zh-CN" altLang="en-US" sz="20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，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,…,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oMath>
                    </m:oMathPara>
                  </a14:m>
                  <a:endPara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349845" y="5180342"/>
                  <a:ext cx="2736306" cy="2880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3341" r="-1114" b="-36170"/>
                  </a:stretch>
                </a:blipFill>
                <a:ln w="28575" cap="flat" cmpd="sng" algn="ctr">
                  <a:noFill/>
                  <a:prstDash val="sysDash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文本框 14"/>
            <p:cNvSpPr txBox="1"/>
            <p:nvPr/>
          </p:nvSpPr>
          <p:spPr>
            <a:xfrm>
              <a:off x="1942871" y="4045228"/>
              <a:ext cx="1544334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映射函数</a:t>
              </a:r>
              <a:r>
                <a:rPr lang="en-US" altLang="zh-CN" b="1" i="1" dirty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f</a:t>
              </a:r>
              <a:endParaRPr lang="zh-CN" altLang="en-US" b="1" i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endParaRPr>
            </a:p>
          </p:txBody>
        </p:sp>
        <p:sp>
          <p:nvSpPr>
            <p:cNvPr id="10" name="上箭头 9"/>
            <p:cNvSpPr/>
            <p:nvPr/>
          </p:nvSpPr>
          <p:spPr bwMode="auto">
            <a:xfrm>
              <a:off x="2604406" y="4465476"/>
              <a:ext cx="216024" cy="225634"/>
            </a:xfrm>
            <a:prstGeom prst="up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9018334" y="2774541"/>
            <a:ext cx="2023288" cy="2129429"/>
            <a:chOff x="9018334" y="2774541"/>
            <a:chExt cx="2023288" cy="2129429"/>
          </a:xfrm>
        </p:grpSpPr>
        <p:sp>
          <p:nvSpPr>
            <p:cNvPr id="11" name="右箭头 10"/>
            <p:cNvSpPr/>
            <p:nvPr/>
          </p:nvSpPr>
          <p:spPr bwMode="auto">
            <a:xfrm>
              <a:off x="9018334" y="3787612"/>
              <a:ext cx="498226" cy="375871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984432" y="2774541"/>
              <a:ext cx="1057190" cy="2129429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b="1" dirty="0">
                  <a:latin typeface="+mn-ea"/>
                  <a:ea typeface="+mn-ea"/>
                </a:rPr>
                <a:t>分类</a:t>
              </a:r>
              <a:endParaRPr lang="en-US" altLang="zh-CN" b="1" dirty="0">
                <a:latin typeface="+mn-ea"/>
                <a:ea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b="1" dirty="0">
                  <a:latin typeface="+mn-ea"/>
                  <a:ea typeface="+mn-ea"/>
                </a:rPr>
                <a:t>识别</a:t>
              </a:r>
              <a:endParaRPr lang="en-US" altLang="zh-CN" b="1" dirty="0">
                <a:latin typeface="+mn-ea"/>
                <a:ea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l"/>
              </a:pPr>
              <a:r>
                <a:rPr lang="zh-CN" altLang="en-US" b="1" dirty="0">
                  <a:latin typeface="+mn-ea"/>
                  <a:ea typeface="+mn-ea"/>
                </a:rPr>
                <a:t>推荐</a:t>
              </a:r>
              <a:endParaRPr lang="en-US" altLang="zh-CN" b="1" dirty="0">
                <a:latin typeface="+mn-ea"/>
                <a:ea typeface="+mn-ea"/>
              </a:endParaRPr>
            </a:p>
            <a:p>
              <a:pPr marL="285750" indent="-285750">
                <a:lnSpc>
                  <a:spcPct val="1500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l"/>
              </a:pPr>
              <a:r>
                <a:rPr lang="en-US" altLang="zh-CN" b="1" dirty="0">
                  <a:latin typeface="+mn-ea"/>
                  <a:ea typeface="+mn-ea"/>
                </a:rPr>
                <a:t>……</a:t>
              </a:r>
              <a:endParaRPr lang="zh-CN" altLang="en-US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357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623392" y="315013"/>
            <a:ext cx="236093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en-US" altLang="zh-CN" sz="2400" b="1" dirty="0" smtClean="0">
                <a:latin typeface="+mn-ea"/>
                <a:ea typeface="+mn-ea"/>
              </a:rPr>
              <a:t>2</a:t>
            </a:r>
            <a:r>
              <a:rPr lang="zh-CN" altLang="en-US" sz="2400" b="1" dirty="0" smtClean="0">
                <a:latin typeface="+mn-ea"/>
                <a:ea typeface="+mn-ea"/>
              </a:rPr>
              <a:t>、算法</a:t>
            </a:r>
            <a:r>
              <a:rPr lang="zh-CN" altLang="en-US" sz="2400" b="1" dirty="0">
                <a:latin typeface="+mn-ea"/>
                <a:ea typeface="+mn-ea"/>
              </a:rPr>
              <a:t>一般过程</a:t>
            </a:r>
            <a:endParaRPr lang="en-US" altLang="zh-CN" sz="2000" b="1" dirty="0">
              <a:latin typeface="+mn-ea"/>
              <a:ea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91706" y="1006436"/>
            <a:ext cx="3495606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⑴、观察数据、总结规律</a:t>
            </a:r>
            <a:endParaRPr lang="en-US" altLang="zh-CN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⑵、提取特征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⑶、特征筛选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en-US" b="1" dirty="0">
                <a:latin typeface="+mn-ea"/>
                <a:ea typeface="+mn-ea"/>
              </a:rPr>
              <a:t>⑷、选择适合的算法</a:t>
            </a:r>
            <a:endParaRPr lang="en-US" altLang="zh-CN" b="1" dirty="0">
              <a:latin typeface="+mn-ea"/>
              <a:ea typeface="+mn-ea"/>
            </a:endParaRPr>
          </a:p>
        </p:txBody>
      </p:sp>
      <p:sp>
        <p:nvSpPr>
          <p:cNvPr id="5" name="圆角矩形标注 4"/>
          <p:cNvSpPr/>
          <p:nvPr/>
        </p:nvSpPr>
        <p:spPr bwMode="auto">
          <a:xfrm>
            <a:off x="3503712" y="332656"/>
            <a:ext cx="2016224" cy="360040"/>
          </a:xfrm>
          <a:prstGeom prst="wedgeRoundRectCallout">
            <a:avLst>
              <a:gd name="adj1" fmla="val -62344"/>
              <a:gd name="adj2" fmla="val 155088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观察分析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,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找规律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6456040" y="146872"/>
            <a:ext cx="3096339" cy="1337911"/>
            <a:chOff x="5258966" y="-1113387"/>
            <a:chExt cx="2880313" cy="12025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35025" y="-1113387"/>
              <a:ext cx="2304254" cy="1202500"/>
            </a:xfrm>
            <a:prstGeom prst="rect">
              <a:avLst/>
            </a:prstGeom>
          </p:spPr>
        </p:pic>
        <p:sp>
          <p:nvSpPr>
            <p:cNvPr id="8" name="右箭头 7"/>
            <p:cNvSpPr/>
            <p:nvPr/>
          </p:nvSpPr>
          <p:spPr bwMode="auto">
            <a:xfrm>
              <a:off x="5258966" y="-846076"/>
              <a:ext cx="432048" cy="196984"/>
            </a:xfrm>
            <a:prstGeom prst="rightArrow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10" name="矩形 9"/>
          <p:cNvSpPr/>
          <p:nvPr/>
        </p:nvSpPr>
        <p:spPr>
          <a:xfrm>
            <a:off x="7088989" y="1484783"/>
            <a:ext cx="2906749" cy="1107996"/>
          </a:xfrm>
          <a:prstGeom prst="rect">
            <a:avLst/>
          </a:prstGeom>
          <a:ln>
            <a:solidFill>
              <a:srgbClr val="FF0000"/>
            </a:solidFill>
            <a:prstDash val="sysDot"/>
          </a:ln>
        </p:spPr>
        <p:txBody>
          <a:bodyPr wrap="square" lIns="0" tIns="0" rIns="0" bIns="0">
            <a:spAutoFit/>
          </a:bodyPr>
          <a:lstStyle/>
          <a:p>
            <a:pPr marL="268288" indent="-268288">
              <a:buClr>
                <a:srgbClr val="FF0000"/>
              </a:buClr>
              <a:buSzPct val="10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latin typeface="+mn-ea"/>
                <a:ea typeface="+mn-ea"/>
              </a:rPr>
              <a:t>观察：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latin typeface="+mn-ea"/>
                <a:ea typeface="+mn-ea"/>
              </a:rPr>
              <a:t>①</a:t>
            </a:r>
            <a:r>
              <a:rPr lang="zh-CN" altLang="en-US" sz="1800" b="1" dirty="0" smtClean="0">
                <a:latin typeface="+mn-ea"/>
                <a:ea typeface="+mn-ea"/>
              </a:rPr>
              <a:t>白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latin typeface="+mn-ea"/>
                <a:ea typeface="+mn-ea"/>
              </a:rPr>
              <a:t>面积</a:t>
            </a:r>
            <a:r>
              <a:rPr lang="zh-CN" altLang="en-US" sz="1800" b="1" dirty="0">
                <a:latin typeface="+mn-ea"/>
                <a:ea typeface="+mn-ea"/>
              </a:rPr>
              <a:t>比</a:t>
            </a:r>
            <a:r>
              <a:rPr lang="zh-CN" altLang="en-US" sz="1800" b="1" dirty="0" smtClean="0">
                <a:latin typeface="+mn-ea"/>
                <a:ea typeface="+mn-ea"/>
              </a:rPr>
              <a:t>红的大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buClr>
                <a:srgbClr val="FF0000"/>
              </a:buClr>
              <a:buSzPct val="100000"/>
            </a:pPr>
            <a:r>
              <a:rPr lang="zh-CN" altLang="zh-CN" sz="1800" b="1" dirty="0">
                <a:latin typeface="+mn-ea"/>
                <a:ea typeface="+mn-ea"/>
              </a:rPr>
              <a:t>②</a:t>
            </a:r>
            <a:r>
              <a:rPr lang="zh-CN" altLang="en-US" sz="1800" b="1" dirty="0" smtClean="0">
                <a:latin typeface="+mn-ea"/>
                <a:ea typeface="+mn-ea"/>
              </a:rPr>
              <a:t>白的没有红的圆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buClr>
                <a:srgbClr val="FF0000"/>
              </a:buClr>
              <a:buSzPct val="100000"/>
            </a:pPr>
            <a:r>
              <a:rPr lang="zh-CN" altLang="zh-CN" sz="1800" b="1" dirty="0">
                <a:latin typeface="+mn-ea"/>
                <a:ea typeface="+mn-ea"/>
              </a:rPr>
              <a:t>③</a:t>
            </a:r>
            <a:r>
              <a:rPr lang="zh-CN" altLang="en-US" sz="1800" b="1" dirty="0" smtClean="0">
                <a:latin typeface="+mn-ea"/>
                <a:ea typeface="+mn-ea"/>
              </a:rPr>
              <a:t>白的内部</a:t>
            </a:r>
            <a:r>
              <a:rPr lang="zh-CN" altLang="en-US" sz="1800" b="1" dirty="0">
                <a:latin typeface="+mn-ea"/>
                <a:ea typeface="+mn-ea"/>
              </a:rPr>
              <a:t>纹理比</a:t>
            </a:r>
            <a:r>
              <a:rPr lang="zh-CN" altLang="en-US" sz="1800" b="1" dirty="0" smtClean="0">
                <a:latin typeface="+mn-ea"/>
                <a:ea typeface="+mn-ea"/>
              </a:rPr>
              <a:t>红的粗糙</a:t>
            </a:r>
            <a:endParaRPr lang="en-US" altLang="zh-CN" sz="1800" b="1" dirty="0">
              <a:latin typeface="+mn-ea"/>
              <a:ea typeface="+mn-ea"/>
            </a:endParaRPr>
          </a:p>
        </p:txBody>
      </p:sp>
      <p:sp>
        <p:nvSpPr>
          <p:cNvPr id="11" name="圆角矩形标注 10"/>
          <p:cNvSpPr/>
          <p:nvPr/>
        </p:nvSpPr>
        <p:spPr bwMode="auto">
          <a:xfrm>
            <a:off x="2988371" y="1550351"/>
            <a:ext cx="3400699" cy="541435"/>
          </a:xfrm>
          <a:prstGeom prst="wedgeRoundRectCallout">
            <a:avLst>
              <a:gd name="adj1" fmla="val -64179"/>
              <a:gd name="adj2" fmla="val -8258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sz="2000" b="1" dirty="0">
                <a:latin typeface="+mn-ea"/>
                <a:ea typeface="+mn-ea"/>
              </a:rPr>
              <a:t>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训练样本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提取</a:t>
            </a:r>
            <a:r>
              <a:rPr lang="zh-CN" altLang="en-US" sz="2000" b="1" dirty="0">
                <a:latin typeface="+mn-ea"/>
                <a:ea typeface="+mn-ea"/>
              </a:rPr>
              <a:t>对机器学习有帮助的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多维度数据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前提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995738" y="1704402"/>
            <a:ext cx="1166530" cy="866358"/>
            <a:chOff x="7909961" y="1772816"/>
            <a:chExt cx="1080120" cy="866358"/>
          </a:xfrm>
        </p:grpSpPr>
        <p:sp>
          <p:nvSpPr>
            <p:cNvPr id="13" name="矩形 12"/>
            <p:cNvSpPr/>
            <p:nvPr/>
          </p:nvSpPr>
          <p:spPr bwMode="auto">
            <a:xfrm>
              <a:off x="7909961" y="2082600"/>
              <a:ext cx="648072" cy="262483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圆形度</a:t>
              </a:r>
            </a:p>
          </p:txBody>
        </p:sp>
        <p:sp>
          <p:nvSpPr>
            <p:cNvPr id="14" name="矩形 13"/>
            <p:cNvSpPr/>
            <p:nvPr/>
          </p:nvSpPr>
          <p:spPr bwMode="auto">
            <a:xfrm>
              <a:off x="7916033" y="1772816"/>
              <a:ext cx="432048" cy="262483"/>
            </a:xfrm>
            <a:prstGeom prst="rect">
              <a:avLst/>
            </a:prstGeom>
            <a:noFill/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面积</a:t>
              </a:r>
            </a:p>
          </p:txBody>
        </p:sp>
        <p:sp>
          <p:nvSpPr>
            <p:cNvPr id="15" name="矩形 14"/>
            <p:cNvSpPr/>
            <p:nvPr/>
          </p:nvSpPr>
          <p:spPr bwMode="auto">
            <a:xfrm>
              <a:off x="7909961" y="2376691"/>
              <a:ext cx="1080120" cy="26248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表面粗糙度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984100" y="2680791"/>
            <a:ext cx="5001509" cy="2154898"/>
            <a:chOff x="6984100" y="2680791"/>
            <a:chExt cx="5001509" cy="2154898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4100" y="2680791"/>
              <a:ext cx="3253639" cy="1600900"/>
            </a:xfrm>
            <a:prstGeom prst="rect">
              <a:avLst/>
            </a:prstGeom>
          </p:spPr>
        </p:pic>
        <p:sp>
          <p:nvSpPr>
            <p:cNvPr id="18" name="矩形 17"/>
            <p:cNvSpPr/>
            <p:nvPr/>
          </p:nvSpPr>
          <p:spPr>
            <a:xfrm>
              <a:off x="7064106" y="4281691"/>
              <a:ext cx="4921503" cy="553998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>
                <a:buClr>
                  <a:srgbClr val="FF0000"/>
                </a:buClr>
                <a:buSzPct val="100000"/>
              </a:pPr>
              <a:r>
                <a: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链码</a:t>
              </a:r>
              <a:r>
                <a:rPr lang="zh-CN" altLang="en-US" sz="1800" b="1" dirty="0">
                  <a:latin typeface="+mn-ea"/>
                  <a:ea typeface="+mn-ea"/>
                </a:rPr>
                <a:t>→提取图像</a:t>
              </a:r>
              <a:r>
                <a: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边缘</a:t>
              </a:r>
              <a:r>
                <a:rPr lang="zh-CN" altLang="en-US" sz="1800" b="1" dirty="0">
                  <a:latin typeface="+mn-ea"/>
                  <a:ea typeface="+mn-ea"/>
                </a:rPr>
                <a:t>信息→推测细胞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周长</a:t>
              </a:r>
              <a:r>
                <a:rPr lang="zh-CN" altLang="en-US" sz="1800" b="1" dirty="0">
                  <a:latin typeface="+mn-ea"/>
                  <a:ea typeface="+mn-ea"/>
                </a:rPr>
                <a:t>和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面积</a:t>
              </a:r>
              <a:r>
                <a:rPr lang="zh-CN" altLang="en-US" sz="1800" b="1" dirty="0">
                  <a:latin typeface="+mn-ea"/>
                  <a:ea typeface="+mn-ea"/>
                </a:rPr>
                <a:t>→</a:t>
              </a:r>
              <a:r>
                <a:rPr lang="en-US" altLang="zh-CN" sz="1800" b="1" dirty="0">
                  <a:solidFill>
                    <a:srgbClr val="0000FF"/>
                  </a:solidFill>
                  <a:latin typeface="+mn-ea"/>
                  <a:ea typeface="+mn-ea"/>
                </a:rPr>
                <a:t>Hough</a:t>
              </a:r>
              <a:r>
                <a: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变换</a:t>
              </a:r>
              <a:r>
                <a:rPr lang="zh-CN" altLang="en-US" sz="1800" b="1" dirty="0">
                  <a:latin typeface="+mn-ea"/>
                  <a:ea typeface="+mn-ea"/>
                </a:rPr>
                <a:t>→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圆形度</a:t>
              </a:r>
              <a:r>
                <a:rPr lang="zh-CN" altLang="en-US" sz="1800" b="1" dirty="0">
                  <a:latin typeface="+mn-ea"/>
                  <a:ea typeface="+mn-ea"/>
                </a:rPr>
                <a:t>→</a:t>
              </a:r>
              <a:r>
                <a:rPr lang="zh-CN" altLang="en-US" sz="1800" b="1" dirty="0">
                  <a:solidFill>
                    <a:srgbClr val="0000FF"/>
                  </a:solidFill>
                  <a:latin typeface="+mn-ea"/>
                  <a:ea typeface="+mn-ea"/>
                </a:rPr>
                <a:t>灰度共生矩阵</a:t>
              </a:r>
              <a:r>
                <a:rPr lang="zh-CN" altLang="en-US" sz="1800" b="1" dirty="0">
                  <a:latin typeface="+mn-ea"/>
                  <a:ea typeface="+mn-ea"/>
                </a:rPr>
                <a:t>→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rPr>
                <a:t>粗糙度</a:t>
              </a:r>
              <a:endParaRPr lang="en-US" altLang="zh-CN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7931660" y="4832760"/>
            <a:ext cx="3276908" cy="55399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latin typeface="+mn-ea"/>
                <a:ea typeface="+mn-ea"/>
              </a:rPr>
              <a:t>好特征→算法一般→好性能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latin typeface="+mn-ea"/>
                <a:ea typeface="+mn-ea"/>
              </a:rPr>
              <a:t>不好特征→再好算法→不好性能</a:t>
            </a:r>
            <a:endParaRPr lang="en-US" altLang="zh-CN" sz="1800" b="1" dirty="0"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517886" y="5386758"/>
            <a:ext cx="4104456" cy="276999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1800" b="1" dirty="0">
                <a:latin typeface="+mn-ea"/>
                <a:ea typeface="+mn-ea"/>
              </a:rPr>
              <a:t>多种多样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文本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\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图像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\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音频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\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点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云</a:t>
            </a:r>
            <a:r>
              <a:rPr lang="en-US" altLang="zh-CN" sz="1800" b="1" dirty="0" smtClean="0">
                <a:latin typeface="+mn-ea"/>
                <a:ea typeface="+mn-ea"/>
              </a:rPr>
              <a:t>…</a:t>
            </a:r>
            <a:endParaRPr lang="en-US" altLang="zh-CN" sz="1800" b="1" dirty="0">
              <a:latin typeface="+mn-ea"/>
              <a:ea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064106" y="5660828"/>
            <a:ext cx="4288478" cy="55399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已经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获得了好特征</a:t>
            </a:r>
            <a:r>
              <a:rPr lang="zh-CN" altLang="en-US" sz="1800" b="1" dirty="0">
                <a:latin typeface="+mn-ea"/>
                <a:ea typeface="+mn-ea"/>
              </a:rPr>
              <a:t>→研究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合理的</a:t>
            </a:r>
            <a:r>
              <a:rPr lang="zh-CN" altLang="en-US" sz="1800" b="1" dirty="0">
                <a:latin typeface="+mn-ea"/>
                <a:ea typeface="+mn-ea"/>
              </a:rPr>
              <a:t>算法→→使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学习到的模型</a:t>
            </a:r>
            <a:r>
              <a:rPr lang="zh-CN" altLang="en-US" sz="1800" b="1" dirty="0" smtClean="0">
                <a:latin typeface="+mn-ea"/>
                <a:ea typeface="+mn-ea"/>
              </a:rPr>
              <a:t>获得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较好性能</a:t>
            </a:r>
            <a:endParaRPr lang="en-US" altLang="zh-CN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圆角矩形标注 22"/>
          <p:cNvSpPr/>
          <p:nvPr/>
        </p:nvSpPr>
        <p:spPr bwMode="auto">
          <a:xfrm>
            <a:off x="3944182" y="2439518"/>
            <a:ext cx="2444888" cy="676668"/>
          </a:xfrm>
          <a:prstGeom prst="wedgeRoundRectCallout">
            <a:avLst>
              <a:gd name="adj1" fmla="val -107965"/>
              <a:gd name="adj2" fmla="val -50963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特征取舍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  <a:p>
            <a:pPr eaLnBrk="1" hangingPunct="1"/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(</a:t>
            </a: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选择最有效的特征</a:t>
            </a: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+mn-ea"/>
                <a:ea typeface="+mn-ea"/>
              </a:rPr>
              <a:t>)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rgbClr val="0000FF"/>
              </a:solidFill>
              <a:effectLst/>
              <a:latin typeface="+mn-ea"/>
              <a:ea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944182" y="3116186"/>
            <a:ext cx="2444888" cy="1231106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特征的知识表示</a:t>
            </a:r>
            <a:r>
              <a:rPr lang="zh-CN" altLang="en-US" sz="2000" b="1" dirty="0">
                <a:latin typeface="+mn-ea"/>
                <a:ea typeface="+mn-ea"/>
              </a:rPr>
              <a:t>→用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多种不同方法</a:t>
            </a:r>
            <a:r>
              <a:rPr lang="zh-CN" altLang="en-US" sz="2000" b="1" dirty="0">
                <a:latin typeface="+mn-ea"/>
                <a:ea typeface="+mn-ea"/>
              </a:rPr>
              <a:t>表示特征，从中</a:t>
            </a:r>
            <a:r>
              <a:rPr lang="zh-CN" altLang="en-US" sz="2000" b="1" u="wavyDbl" dirty="0">
                <a:latin typeface="+mn-ea"/>
                <a:ea typeface="+mn-ea"/>
              </a:rPr>
              <a:t>选择最有效</a:t>
            </a:r>
            <a:r>
              <a:rPr lang="zh-CN" altLang="en-US" sz="2000" b="1" dirty="0">
                <a:latin typeface="+mn-ea"/>
                <a:ea typeface="+mn-ea"/>
              </a:rPr>
              <a:t>的特征表示。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5" name="圆角矩形标注 24"/>
          <p:cNvSpPr/>
          <p:nvPr/>
        </p:nvSpPr>
        <p:spPr bwMode="auto">
          <a:xfrm>
            <a:off x="695400" y="3717032"/>
            <a:ext cx="3143642" cy="606629"/>
          </a:xfrm>
          <a:prstGeom prst="wedgeRoundRectCallout">
            <a:avLst>
              <a:gd name="adj1" fmla="val 20737"/>
              <a:gd name="adj2" fmla="val -124689"/>
              <a:gd name="adj3" fmla="val 16667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+mn-ea"/>
                <a:ea typeface="+mn-ea"/>
              </a:rPr>
              <a:t>划分特征空间→不同结果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rgbClr val="FF0000"/>
              </a:solidFill>
              <a:effectLst/>
              <a:latin typeface="+mn-ea"/>
              <a:ea typeface="+mn-ea"/>
            </a:endParaRPr>
          </a:p>
          <a:p>
            <a:pPr eaLnBrk="1" hangingPunct="1"/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运用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合适算法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→分类结果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19827" y="4339298"/>
            <a:ext cx="2771917" cy="36933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b="1" dirty="0">
                <a:solidFill>
                  <a:srgbClr val="FF0000"/>
                </a:solidFill>
                <a:latin typeface="宋体"/>
                <a:ea typeface="宋体"/>
              </a:rPr>
              <a:t>机器学习主要任务！</a:t>
            </a:r>
            <a:endParaRPr lang="en-US" altLang="zh-CN" b="1" dirty="0">
              <a:solidFill>
                <a:srgbClr val="FF0000"/>
              </a:solidFill>
              <a:latin typeface="宋体"/>
              <a:ea typeface="宋体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695400" y="4523964"/>
            <a:ext cx="4545831" cy="1479551"/>
            <a:chOff x="695400" y="4523964"/>
            <a:chExt cx="4545831" cy="1479551"/>
          </a:xfrm>
        </p:grpSpPr>
        <p:sp>
          <p:nvSpPr>
            <p:cNvPr id="28" name="矩形 27"/>
            <p:cNvSpPr/>
            <p:nvPr/>
          </p:nvSpPr>
          <p:spPr>
            <a:xfrm>
              <a:off x="3944182" y="4895519"/>
              <a:ext cx="1297049" cy="1107996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000"/>
                </a:lnSpc>
                <a:buClr>
                  <a:srgbClr val="FF0000"/>
                </a:buClr>
                <a:buSzPct val="100000"/>
              </a:pPr>
              <a:r>
                <a:rPr lang="zh-CN" altLang="en-US" b="1" dirty="0" smtClean="0">
                  <a:latin typeface="+mn-ea"/>
                  <a:ea typeface="+mn-ea"/>
                </a:rPr>
                <a:t>收集数据</a:t>
              </a:r>
              <a:endParaRPr lang="en-US" altLang="zh-CN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  <a:buClr>
                  <a:srgbClr val="FF0000"/>
                </a:buClr>
                <a:buSzPct val="100000"/>
              </a:pPr>
              <a:r>
                <a:rPr lang="zh-CN" altLang="en-US" b="1" dirty="0" smtClean="0">
                  <a:latin typeface="+mn-ea"/>
                  <a:ea typeface="+mn-ea"/>
                </a:rPr>
                <a:t>学习规则</a:t>
              </a:r>
              <a:endParaRPr lang="en-US" altLang="zh-CN" b="1" dirty="0" smtClean="0">
                <a:latin typeface="+mn-ea"/>
                <a:ea typeface="+mn-ea"/>
              </a:endParaRPr>
            </a:p>
            <a:p>
              <a:pPr>
                <a:lnSpc>
                  <a:spcPts val="3000"/>
                </a:lnSpc>
                <a:buClr>
                  <a:srgbClr val="FF0000"/>
                </a:buClr>
                <a:buSzPct val="100000"/>
              </a:pPr>
              <a:r>
                <a:rPr lang="zh-CN" altLang="en-US" b="1" dirty="0" smtClean="0">
                  <a:latin typeface="+mn-ea"/>
                  <a:ea typeface="+mn-ea"/>
                </a:rPr>
                <a:t>做出预测</a:t>
              </a:r>
              <a:endParaRPr lang="en-US" altLang="zh-CN" b="1" dirty="0">
                <a:latin typeface="+mn-ea"/>
                <a:ea typeface="+mn-ea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695400" y="4523964"/>
              <a:ext cx="3096344" cy="1140997"/>
              <a:chOff x="695400" y="4523964"/>
              <a:chExt cx="3096344" cy="114099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3051159" y="5234074"/>
                <a:ext cx="740585" cy="43088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buClr>
                    <a:srgbClr val="FF0000"/>
                  </a:buClr>
                  <a:buSzPct val="100000"/>
                </a:pPr>
                <a:r>
                  <a:rPr lang="zh-CN" altLang="en-US" sz="2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分类</a:t>
                </a:r>
                <a:endParaRPr lang="en-US" altLang="zh-CN" sz="28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  <p:grpSp>
            <p:nvGrpSpPr>
              <p:cNvPr id="37" name="组合 36"/>
              <p:cNvGrpSpPr/>
              <p:nvPr/>
            </p:nvGrpSpPr>
            <p:grpSpPr>
              <a:xfrm>
                <a:off x="695400" y="4523964"/>
                <a:ext cx="2288930" cy="1001293"/>
                <a:chOff x="695400" y="4523964"/>
                <a:chExt cx="2288930" cy="816627"/>
              </a:xfrm>
            </p:grpSpPr>
            <p:cxnSp>
              <p:nvCxnSpPr>
                <p:cNvPr id="29" name="直接连接符 28"/>
                <p:cNvCxnSpPr>
                  <a:stCxn id="26" idx="1"/>
                </p:cNvCxnSpPr>
                <p:nvPr/>
              </p:nvCxnSpPr>
              <p:spPr>
                <a:xfrm flipH="1">
                  <a:off x="695400" y="4523964"/>
                  <a:ext cx="324427" cy="0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/>
                <p:cNvCxnSpPr/>
                <p:nvPr/>
              </p:nvCxnSpPr>
              <p:spPr>
                <a:xfrm>
                  <a:off x="695400" y="4523964"/>
                  <a:ext cx="0" cy="816627"/>
                </a:xfrm>
                <a:prstGeom prst="line">
                  <a:avLst/>
                </a:prstGeom>
                <a:ln w="22225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箭头连接符 35"/>
                <p:cNvCxnSpPr/>
                <p:nvPr/>
              </p:nvCxnSpPr>
              <p:spPr>
                <a:xfrm>
                  <a:off x="695400" y="5340591"/>
                  <a:ext cx="2288930" cy="0"/>
                </a:xfrm>
                <a:prstGeom prst="straightConnector1">
                  <a:avLst/>
                </a:prstGeom>
                <a:ln w="22225"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8124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  <p:bldP spid="11" grpId="0" animBg="1"/>
      <p:bldP spid="19" grpId="0" animBg="1"/>
      <p:bldP spid="20" grpId="0" animBg="1"/>
      <p:bldP spid="21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76" y="404664"/>
            <a:ext cx="4680520" cy="2627151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600870" y="347944"/>
            <a:ext cx="2230349" cy="382033"/>
            <a:chOff x="1456820" y="569375"/>
            <a:chExt cx="1814714" cy="293508"/>
          </a:xfrm>
        </p:grpSpPr>
        <p:sp>
          <p:nvSpPr>
            <p:cNvPr id="5" name="椭圆 4"/>
            <p:cNvSpPr/>
            <p:nvPr/>
          </p:nvSpPr>
          <p:spPr bwMode="auto">
            <a:xfrm>
              <a:off x="1456820" y="569375"/>
              <a:ext cx="455965" cy="293508"/>
            </a:xfrm>
            <a:prstGeom prst="ellipse">
              <a:avLst/>
            </a:prstGeom>
            <a:noFill/>
            <a:ln w="476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6" name="椭圆 5"/>
            <p:cNvSpPr/>
            <p:nvPr/>
          </p:nvSpPr>
          <p:spPr bwMode="auto">
            <a:xfrm>
              <a:off x="2776947" y="569375"/>
              <a:ext cx="494587" cy="293508"/>
            </a:xfrm>
            <a:prstGeom prst="ellipse">
              <a:avLst/>
            </a:prstGeom>
            <a:noFill/>
            <a:ln w="476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4278931" y="620688"/>
            <a:ext cx="230956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选择算法</a:t>
            </a:r>
            <a:r>
              <a:rPr lang="zh-CN" altLang="en-US" sz="2400" b="1" dirty="0">
                <a:latin typeface="+mn-ea"/>
                <a:ea typeface="+mn-ea"/>
              </a:rPr>
              <a:t>：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SVM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672065" y="369939"/>
            <a:ext cx="1872209" cy="884858"/>
            <a:chOff x="6174589" y="421552"/>
            <a:chExt cx="1447073" cy="884858"/>
          </a:xfrm>
        </p:grpSpPr>
        <p:sp>
          <p:nvSpPr>
            <p:cNvPr id="9" name="矩形 8"/>
            <p:cNvSpPr/>
            <p:nvPr/>
          </p:nvSpPr>
          <p:spPr>
            <a:xfrm>
              <a:off x="6372200" y="421552"/>
              <a:ext cx="1249462" cy="88485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300"/>
                </a:lnSpc>
                <a:buClr>
                  <a:srgbClr val="FF0000"/>
                </a:buClr>
                <a:buSzPct val="100000"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线性内核</a:t>
              </a:r>
              <a:endPara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ts val="2300"/>
                </a:lnSpc>
                <a:buClr>
                  <a:srgbClr val="FF0000"/>
                </a:buClr>
                <a:buSzPct val="100000"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多项式核</a:t>
              </a:r>
              <a:endPara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>
                <a:lnSpc>
                  <a:spcPts val="2300"/>
                </a:lnSpc>
                <a:buClr>
                  <a:srgbClr val="FF0000"/>
                </a:buClr>
                <a:buSzPct val="100000"/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高斯径向基核</a:t>
              </a:r>
              <a:endPara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左大括号 9"/>
            <p:cNvSpPr/>
            <p:nvPr/>
          </p:nvSpPr>
          <p:spPr bwMode="auto">
            <a:xfrm>
              <a:off x="6174589" y="511059"/>
              <a:ext cx="122550" cy="740475"/>
            </a:xfrm>
            <a:prstGeom prst="leftBrace">
              <a:avLst>
                <a:gd name="adj1" fmla="val 45087"/>
                <a:gd name="adj2" fmla="val 50000"/>
              </a:avLst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 b="1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326294"/>
            <a:ext cx="5381420" cy="147085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519936" y="1718132"/>
            <a:ext cx="5976664" cy="84638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维度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二</a:t>
            </a:r>
            <a:r>
              <a:rPr lang="zh-CN" altLang="en-US" sz="2000" b="1" dirty="0" smtClean="0">
                <a:latin typeface="+mn-ea"/>
                <a:ea typeface="+mn-ea"/>
              </a:rPr>
              <a:t>维特征空间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特征庞大，高维特征空间？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3300"/>
              </a:lnSpc>
              <a:buClr>
                <a:srgbClr val="FF0000"/>
              </a:buClr>
              <a:buSzPct val="10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</a:t>
            </a:r>
            <a:r>
              <a:rPr lang="zh-CN" altLang="en-US" sz="2000" b="1" dirty="0" smtClean="0">
                <a:latin typeface="+mn-ea"/>
                <a:ea typeface="+mn-ea"/>
              </a:rPr>
              <a:t>→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深度学习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</p:txBody>
      </p:sp>
      <p:sp>
        <p:nvSpPr>
          <p:cNvPr id="13" name="矩形 12"/>
          <p:cNvSpPr/>
          <p:nvPr/>
        </p:nvSpPr>
        <p:spPr>
          <a:xfrm>
            <a:off x="6096000" y="2973716"/>
            <a:ext cx="5400600" cy="200054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标准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分隔线不同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100000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问题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800" b="1" dirty="0" smtClean="0">
                <a:latin typeface="+mn-ea"/>
                <a:ea typeface="+mn-ea"/>
              </a:rPr>
              <a:t>哪一条分隔线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更好</a:t>
            </a:r>
            <a:r>
              <a:rPr lang="zh-CN" altLang="en-US" sz="1800" b="1" dirty="0" smtClean="0">
                <a:latin typeface="+mn-ea"/>
                <a:ea typeface="+mn-ea"/>
              </a:rPr>
              <a:t>？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>
                <a:latin typeface="+mn-ea"/>
                <a:ea typeface="+mn-ea"/>
              </a:rPr>
              <a:t>哪种算法更优</a:t>
            </a:r>
            <a:r>
              <a:rPr lang="en-US" altLang="zh-CN" sz="1800" b="1" dirty="0">
                <a:latin typeface="+mn-ea"/>
                <a:ea typeface="+mn-ea"/>
              </a:rPr>
              <a:t>)</a:t>
            </a:r>
          </a:p>
          <a:p>
            <a:pPr>
              <a:lnSpc>
                <a:spcPts val="3000"/>
              </a:lnSpc>
              <a:buClr>
                <a:srgbClr val="FF0000"/>
              </a:buClr>
              <a:buSzPct val="100000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研究</a:t>
            </a:r>
            <a:r>
              <a:rPr lang="zh-CN" altLang="en-US" sz="1800" b="1" dirty="0">
                <a:latin typeface="+mn-ea"/>
                <a:ea typeface="+mn-ea"/>
              </a:rPr>
              <a:t>：不同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画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分隔线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latin typeface="+mn-ea"/>
                <a:ea typeface="+mn-ea"/>
              </a:rPr>
              <a:t>方法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各种</a:t>
            </a:r>
            <a:r>
              <a:rPr lang="zh-CN" altLang="en-US" sz="1800" b="1" dirty="0">
                <a:latin typeface="+mn-ea"/>
                <a:ea typeface="+mn-ea"/>
              </a:rPr>
              <a:t>方法的</a:t>
            </a:r>
            <a:r>
              <a:rPr lang="zh-CN" altLang="en-US" sz="1800" b="1" dirty="0" smtClean="0">
                <a:latin typeface="+mn-ea"/>
                <a:ea typeface="+mn-ea"/>
              </a:rPr>
              <a:t>适用性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100000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难度</a:t>
            </a:r>
            <a:r>
              <a:rPr lang="zh-CN" altLang="en-US" sz="1800" b="1" dirty="0">
                <a:latin typeface="+mn-ea"/>
                <a:ea typeface="+mn-ea"/>
              </a:rPr>
              <a:t>：基于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有限训练集</a:t>
            </a:r>
            <a:r>
              <a:rPr lang="zh-CN" altLang="en-US" sz="1800" b="1" dirty="0">
                <a:latin typeface="+mn-ea"/>
                <a:ea typeface="+mn-ea"/>
              </a:rPr>
              <a:t>画</a:t>
            </a:r>
            <a:r>
              <a:rPr lang="zh-CN" altLang="en-US" sz="1800" b="1" dirty="0" smtClean="0">
                <a:latin typeface="+mn-ea"/>
                <a:ea typeface="+mn-ea"/>
              </a:rPr>
              <a:t>出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无法</a:t>
            </a:r>
            <a:r>
              <a:rPr lang="zh-CN" altLang="en-US" sz="1800" b="1" dirty="0">
                <a:latin typeface="+mn-ea"/>
                <a:ea typeface="+mn-ea"/>
              </a:rPr>
              <a:t>搜索所有未知</a:t>
            </a:r>
            <a:r>
              <a:rPr lang="zh-CN" altLang="en-US" sz="1800" b="1" dirty="0" smtClean="0">
                <a:latin typeface="+mn-ea"/>
                <a:ea typeface="+mn-ea"/>
              </a:rPr>
              <a:t>样本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100000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结论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r>
              <a:rPr lang="zh-CN" altLang="en-US" sz="1800" b="1" dirty="0">
                <a:latin typeface="+mn-ea"/>
                <a:ea typeface="+mn-ea"/>
              </a:rPr>
              <a:t>没有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绝对的</a:t>
            </a:r>
            <a:r>
              <a:rPr lang="zh-CN" altLang="en-US" sz="1800" b="1" dirty="0" smtClean="0">
                <a:latin typeface="+mn-ea"/>
                <a:ea typeface="+mn-ea"/>
              </a:rPr>
              <a:t>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好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</a:rPr>
              <a:t>/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坏</a:t>
            </a:r>
            <a:r>
              <a:rPr lang="zh-CN" altLang="en-US" sz="1800" b="1" dirty="0">
                <a:latin typeface="+mn-ea"/>
                <a:ea typeface="+mn-ea"/>
              </a:rPr>
              <a:t>”</a:t>
            </a:r>
            <a:endParaRPr lang="en-US" altLang="zh-CN" sz="1800" b="1" dirty="0">
              <a:latin typeface="+mn-ea"/>
              <a:ea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5271" y="5016572"/>
            <a:ext cx="7572672" cy="1154162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625475" indent="-2667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应用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现有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zh-CN" altLang="zh-CN" sz="2000" b="1" dirty="0" smtClean="0">
                <a:latin typeface="+mn-ea"/>
                <a:ea typeface="+mn-ea"/>
              </a:rPr>
              <a:t>针对</a:t>
            </a:r>
            <a:r>
              <a:rPr lang="zh-CN" altLang="zh-CN" sz="2000" b="1" u="wavyDbl" dirty="0" smtClean="0">
                <a:latin typeface="+mn-ea"/>
                <a:ea typeface="+mn-ea"/>
              </a:rPr>
              <a:t>不同应用场景</a:t>
            </a:r>
            <a:r>
              <a:rPr lang="zh-CN" altLang="zh-CN" sz="2000" b="1" dirty="0" smtClean="0">
                <a:latin typeface="+mn-ea"/>
                <a:ea typeface="+mn-ea"/>
              </a:rPr>
              <a:t>，</a:t>
            </a:r>
            <a:r>
              <a:rPr lang="zh-CN" altLang="zh-CN" sz="2000" b="1" dirty="0">
                <a:latin typeface="+mn-ea"/>
                <a:ea typeface="+mn-ea"/>
              </a:rPr>
              <a:t>选择</a:t>
            </a:r>
            <a:r>
              <a:rPr lang="zh-CN" altLang="zh-CN" sz="2000" b="1" u="wavyDbl" dirty="0">
                <a:latin typeface="+mn-ea"/>
                <a:ea typeface="+mn-ea"/>
              </a:rPr>
              <a:t>适合的</a:t>
            </a:r>
            <a:r>
              <a:rPr lang="zh-CN" altLang="zh-CN" sz="2000" b="1" dirty="0" smtClean="0">
                <a:latin typeface="+mn-ea"/>
                <a:ea typeface="+mn-ea"/>
              </a:rPr>
              <a:t>算法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5475" indent="-2667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创造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新算法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zh-CN" altLang="zh-CN" sz="2000" b="1" u="wavyDbl" dirty="0" smtClean="0">
                <a:latin typeface="+mn-ea"/>
                <a:ea typeface="+mn-ea"/>
              </a:rPr>
              <a:t>研究</a:t>
            </a:r>
            <a:r>
              <a:rPr lang="zh-CN" altLang="zh-CN" sz="2000" b="1" dirty="0" smtClean="0">
                <a:latin typeface="+mn-ea"/>
                <a:ea typeface="+mn-ea"/>
              </a:rPr>
              <a:t>新算法</a:t>
            </a:r>
            <a:r>
              <a:rPr lang="zh-CN" altLang="zh-CN" sz="2000" b="1" dirty="0">
                <a:latin typeface="+mn-ea"/>
                <a:ea typeface="+mn-ea"/>
              </a:rPr>
              <a:t>，</a:t>
            </a:r>
            <a:r>
              <a:rPr lang="zh-CN" altLang="zh-CN" sz="2000" b="1" u="wavyDbl" dirty="0">
                <a:latin typeface="+mn-ea"/>
                <a:ea typeface="+mn-ea"/>
              </a:rPr>
              <a:t>提升</a:t>
            </a:r>
            <a:r>
              <a:rPr lang="zh-CN" altLang="zh-CN" sz="2000" b="1" dirty="0">
                <a:latin typeface="+mn-ea"/>
                <a:ea typeface="+mn-ea"/>
              </a:rPr>
              <a:t>现有应用，</a:t>
            </a:r>
            <a:r>
              <a:rPr lang="zh-CN" altLang="zh-CN" sz="2000" b="1" u="wavyDbl" dirty="0">
                <a:latin typeface="+mn-ea"/>
                <a:ea typeface="+mn-ea"/>
              </a:rPr>
              <a:t>开展</a:t>
            </a:r>
            <a:r>
              <a:rPr lang="zh-CN" altLang="zh-CN" sz="2000" b="1" dirty="0">
                <a:latin typeface="+mn-ea"/>
                <a:ea typeface="+mn-ea"/>
              </a:rPr>
              <a:t>更多</a:t>
            </a:r>
            <a:r>
              <a:rPr lang="zh-CN" altLang="zh-CN" sz="2000" b="1" dirty="0" smtClean="0">
                <a:latin typeface="+mn-ea"/>
                <a:ea typeface="+mn-ea"/>
              </a:rPr>
              <a:t>新应用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920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 animBg="1"/>
      <p:bldP spid="13" grpId="0" animBg="1"/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74534" y="957578"/>
            <a:ext cx="7393674" cy="221599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选择模型</a:t>
            </a: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方程</a:t>
            </a:r>
            <a:r>
              <a:rPr lang="zh-CN" altLang="en-US" b="1" kern="100" dirty="0">
                <a:latin typeface="+mn-ea"/>
                <a:ea typeface="+mn-ea"/>
                <a:cs typeface="Times New Roman" panose="02020603050405020304" pitchFamily="18" charset="0"/>
              </a:rPr>
              <a:t>（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或一个</a:t>
            </a: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复杂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en-US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方程</a:t>
            </a:r>
            <a:r>
              <a:rPr lang="en-US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应包含</a:t>
            </a:r>
            <a:r>
              <a:rPr lang="zh-CN" altLang="zh-CN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若干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待定参数</a:t>
            </a: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⑶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、用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训练样本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支持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下，确定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待定参数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取值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Aft>
                <a:spcPts val="0"/>
              </a:spcAft>
            </a:pPr>
            <a:r>
              <a:rPr lang="en-US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⑷</a:t>
            </a:r>
            <a:r>
              <a:rPr lang="zh-CN" altLang="en-US" b="1" kern="100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待定参数</a:t>
            </a:r>
            <a:r>
              <a:rPr lang="zh-CN" altLang="en-US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确定后</a:t>
            </a:r>
            <a:r>
              <a:rPr lang="zh-CN" altLang="zh-CN" b="1" kern="100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b="1" u="wavyDbl" kern="100" dirty="0">
                <a:latin typeface="+mn-ea"/>
                <a:ea typeface="+mn-ea"/>
                <a:cs typeface="Times New Roman" panose="02020603050405020304" pitchFamily="18" charset="0"/>
              </a:rPr>
              <a:t>学习过程完成</a:t>
            </a:r>
            <a:r>
              <a:rPr lang="zh-CN" altLang="en-US" b="1" kern="100" dirty="0" smtClean="0">
                <a:latin typeface="+mn-ea"/>
                <a:ea typeface="+mn-ea"/>
                <a:cs typeface="Times New Roman" panose="02020603050405020304" pitchFamily="18" charset="0"/>
              </a:rPr>
              <a:t>。（模型确定）</a:t>
            </a:r>
            <a:endParaRPr lang="zh-CN" altLang="zh-CN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32188" y="295373"/>
            <a:ext cx="258349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100000"/>
            </a:pPr>
            <a:r>
              <a:rPr lang="zh-CN" altLang="en-US" sz="2400" b="1" dirty="0" smtClean="0">
                <a:latin typeface="+mn-ea"/>
                <a:ea typeface="+mn-ea"/>
              </a:rPr>
              <a:t>机器学习一般</a:t>
            </a:r>
            <a:r>
              <a:rPr lang="zh-CN" altLang="en-US" sz="2400" b="1" dirty="0">
                <a:latin typeface="+mn-ea"/>
                <a:ea typeface="+mn-ea"/>
              </a:rPr>
              <a:t>步骤</a:t>
            </a:r>
            <a:endParaRPr lang="en-US" altLang="zh-CN" sz="2400" b="1" dirty="0">
              <a:latin typeface="+mn-ea"/>
              <a:ea typeface="+mn-ea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51382" y="4653136"/>
            <a:ext cx="8208913" cy="504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9pPr>
          </a:lstStyle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机器学习</a:t>
            </a:r>
            <a:r>
              <a:rPr lang="zh-CN" altLang="en-US" sz="2400" b="1" dirty="0">
                <a:latin typeface="+mn-ea"/>
              </a:rPr>
              <a:t>就是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根据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</a:rPr>
              <a:t>训练样本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集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zh-CN" altLang="en-US" sz="2400" b="1" dirty="0" smtClean="0">
                <a:latin typeface="+mn-ea"/>
              </a:rPr>
              <a:t>，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</a:rPr>
              <a:t>推出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泛化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一般化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</a:rPr>
              <a:t>模型</a:t>
            </a:r>
            <a:r>
              <a:rPr lang="zh-CN" altLang="en-US" sz="2400" b="1" dirty="0">
                <a:latin typeface="+mn-ea"/>
              </a:rPr>
              <a:t>。</a:t>
            </a:r>
            <a:endParaRPr lang="zh-CN" altLang="en-US" sz="2400" b="1" kern="0" dirty="0"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551383" y="891548"/>
            <a:ext cx="11016729" cy="3545564"/>
            <a:chOff x="551383" y="891548"/>
            <a:chExt cx="11016729" cy="3545564"/>
          </a:xfrm>
        </p:grpSpPr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551383" y="3501008"/>
              <a:ext cx="11016729" cy="936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</a:bodyPr>
            <a:lstStyle>
              <a:lvl1pPr marL="469900" indent="-469900" algn="l" rtl="0" eaLnBrk="0" fontAlgn="base" hangingPunct="0">
                <a:lnSpc>
                  <a:spcPct val="12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908050" indent="-436563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600">
                  <a:solidFill>
                    <a:schemeClr val="folHlink"/>
                  </a:solidFill>
                  <a:latin typeface="+mn-lt"/>
                  <a:ea typeface="+mn-ea"/>
                </a:defRPr>
              </a:lvl2pPr>
              <a:lvl3pPr marL="1304925" indent="-395288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o"/>
                <a:defRPr sz="2300">
                  <a:solidFill>
                    <a:srgbClr val="009900"/>
                  </a:solidFill>
                  <a:latin typeface="+mn-lt"/>
                  <a:ea typeface="+mn-ea"/>
                </a:defRPr>
              </a:lvl3pPr>
              <a:lvl4pPr marL="1693863" indent="-387350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n"/>
                <a:defRPr sz="2000">
                  <a:solidFill>
                    <a:srgbClr val="0099CC"/>
                  </a:solidFill>
                  <a:latin typeface="+mn-lt"/>
                  <a:ea typeface="+mn-ea"/>
                </a:defRPr>
              </a:lvl4pPr>
              <a:lvl5pPr marL="2093913" indent="-398463" algn="l" rtl="0" eaLnBrk="0" fontAlgn="base" hangingPunct="0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anose="05000000000000000000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5pPr>
              <a:lvl6pPr marL="2551113" indent="-39846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6pPr>
              <a:lvl7pPr marL="3008313" indent="-39846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7pPr>
              <a:lvl8pPr marL="3465513" indent="-39846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8pPr>
              <a:lvl9pPr marL="3922713" indent="-398463" algn="l" rtl="0" fontAlgn="base">
                <a:spcBef>
                  <a:spcPct val="25000"/>
                </a:spcBef>
                <a:spcAft>
                  <a:spcPct val="0"/>
                </a:spcAft>
                <a:buClr>
                  <a:schemeClr val="accent2"/>
                </a:buClr>
                <a:buFont typeface="Wingdings" pitchFamily="2" charset="2"/>
                <a:buChar char="§"/>
                <a:defRPr sz="2000">
                  <a:solidFill>
                    <a:srgbClr val="99CC00"/>
                  </a:solidFill>
                  <a:latin typeface="+mn-lt"/>
                  <a:ea typeface="+mn-ea"/>
                </a:defRPr>
              </a:lvl9pPr>
            </a:lstStyle>
            <a:p>
              <a:pPr marL="271463" indent="-271463">
                <a:lnSpc>
                  <a:spcPts val="3600"/>
                </a:lnSpc>
                <a:spcBef>
                  <a:spcPts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b="1" dirty="0">
                  <a:latin typeface="+mn-ea"/>
                </a:rPr>
                <a:t>客观世界“</a:t>
              </a:r>
              <a:r>
                <a:rPr lang="en-US" altLang="zh-CN" sz="24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zh-CN" altLang="en-US" sz="2400" b="1" dirty="0">
                  <a:latin typeface="+mn-ea"/>
                </a:rPr>
                <a:t>”是有限</a:t>
              </a:r>
              <a:r>
                <a:rPr lang="en-US" altLang="zh-CN" sz="2400" b="1" dirty="0">
                  <a:latin typeface="+mn-ea"/>
                </a:rPr>
                <a:t>/</a:t>
              </a:r>
              <a:r>
                <a:rPr lang="zh-CN" altLang="en-US" sz="2400" b="1" dirty="0">
                  <a:latin typeface="+mn-ea"/>
                </a:rPr>
                <a:t>无限对象的集合，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</a:rPr>
                <a:t>受观察能力限制</a:t>
              </a:r>
              <a:r>
                <a:rPr lang="zh-CN" altLang="en-US" sz="2400" b="1" dirty="0">
                  <a:latin typeface="+mn-ea"/>
                </a:rPr>
                <a:t>，通常只能</a:t>
              </a:r>
              <a:r>
                <a:rPr lang="zh-CN" altLang="en-US" sz="2400" b="1" dirty="0">
                  <a:solidFill>
                    <a:srgbClr val="FF0000"/>
                  </a:solidFill>
                  <a:latin typeface="+mn-ea"/>
                </a:rPr>
                <a:t>获得</a:t>
              </a:r>
              <a:r>
                <a:rPr lang="zh-CN" altLang="en-US" sz="2400" b="1" dirty="0">
                  <a:latin typeface="+mn-ea"/>
                </a:rPr>
                <a:t>其中的</a:t>
              </a:r>
              <a:r>
                <a:rPr lang="zh-CN" altLang="en-US" sz="2400" b="1" dirty="0">
                  <a:solidFill>
                    <a:srgbClr val="0000FF"/>
                  </a:solidFill>
                  <a:latin typeface="+mn-ea"/>
                </a:rPr>
                <a:t>有限子集</a:t>
              </a:r>
              <a:r>
                <a:rPr lang="zh-CN" altLang="en-US" sz="2400" b="1" dirty="0" smtClean="0">
                  <a:latin typeface="+mn-ea"/>
                </a:rPr>
                <a:t>“</a:t>
              </a:r>
              <a:r>
                <a:rPr lang="en-US" altLang="zh-CN" sz="24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</a:t>
              </a:r>
              <a:r>
                <a:rPr lang="zh-CN" altLang="en-US" sz="2400" b="1" dirty="0" smtClean="0">
                  <a:latin typeface="+mn-ea"/>
                </a:rPr>
                <a:t>”</a:t>
              </a:r>
              <a:r>
                <a:rPr lang="en-US" altLang="zh-CN" sz="2400" b="1" dirty="0" smtClean="0">
                  <a:latin typeface="+mn-ea"/>
                  <a:cs typeface="Times New Roman" panose="02020603050405020304" pitchFamily="18" charset="0"/>
                </a:rPr>
                <a:t>(</a:t>
              </a:r>
              <a:r>
                <a:rPr lang="en-US" altLang="zh-CN" sz="24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Q⊂</a:t>
              </a:r>
              <a:r>
                <a:rPr lang="en-US" altLang="zh-CN" sz="2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W</a:t>
              </a:r>
              <a:r>
                <a:rPr lang="en-US" altLang="zh-CN" sz="2400" b="1" dirty="0">
                  <a:latin typeface="+mn-ea"/>
                  <a:cs typeface="Times New Roman" panose="02020603050405020304" pitchFamily="18" charset="0"/>
                </a:rPr>
                <a:t>),</a:t>
              </a:r>
              <a:r>
                <a:rPr lang="zh-CN" altLang="en-US" sz="2400" b="1" dirty="0">
                  <a:latin typeface="+mn-ea"/>
                </a:rPr>
                <a:t>称为</a:t>
              </a:r>
              <a:r>
                <a:rPr lang="zh-CN" altLang="en-US" sz="2400" b="1" dirty="0">
                  <a:solidFill>
                    <a:srgbClr val="FF0000"/>
                  </a:solidFill>
                  <a:latin typeface="+mn-ea"/>
                </a:rPr>
                <a:t>训练样本集</a:t>
              </a:r>
              <a:r>
                <a:rPr lang="zh-CN" altLang="en-US" sz="2400" b="1" dirty="0">
                  <a:latin typeface="+mn-ea"/>
                </a:rPr>
                <a:t>。</a:t>
              </a:r>
              <a:r>
                <a:rPr lang="en-US" altLang="zh-CN" sz="2400" b="1" dirty="0">
                  <a:latin typeface="+mn-ea"/>
                </a:rPr>
                <a:t>(</a:t>
              </a:r>
              <a:r>
                <a:rPr lang="zh-CN" altLang="en-US" sz="2400" b="1" dirty="0">
                  <a:latin typeface="+mn-ea"/>
                </a:rPr>
                <a:t>训练集</a:t>
              </a:r>
              <a:r>
                <a:rPr lang="en-US" altLang="zh-CN" sz="2400" b="1" dirty="0">
                  <a:latin typeface="+mn-ea"/>
                </a:rPr>
                <a:t>)</a:t>
              </a:r>
              <a:endParaRPr lang="zh-CN" altLang="en-US" sz="2400" b="1" kern="0" dirty="0">
                <a:latin typeface="+mn-ea"/>
              </a:endParaRPr>
            </a:p>
          </p:txBody>
        </p:sp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45058" y="891548"/>
              <a:ext cx="3623054" cy="14521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9602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61610" y="883564"/>
            <a:ext cx="6774963" cy="5037665"/>
            <a:chOff x="561610" y="883564"/>
            <a:chExt cx="6774963" cy="5037665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561610" y="883564"/>
              <a:ext cx="2942102" cy="4323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>
                <a:lnSpc>
                  <a:spcPct val="100000"/>
                </a:lnSpc>
                <a:spcBef>
                  <a:spcPct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400" b="1" dirty="0" smtClean="0">
                  <a:latin typeface="+mn-ea"/>
                  <a:ea typeface="+mn-ea"/>
                </a:rPr>
                <a:t>常用机器学习算法</a:t>
              </a:r>
              <a:endParaRPr lang="zh-CN" altLang="en-US" sz="2400" b="1" dirty="0">
                <a:latin typeface="+mn-ea"/>
                <a:ea typeface="+mn-ea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11424" y="1407173"/>
              <a:ext cx="6425149" cy="451405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1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latin typeface="+mn-ea"/>
                  <a:ea typeface="+mn-ea"/>
                </a:rPr>
                <a:t>线性回归（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Linear 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Regression</a:t>
              </a:r>
              <a:r>
                <a:rPr lang="zh-CN" altLang="en-US" sz="2000" b="1" dirty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2</a:t>
              </a:r>
              <a:r>
                <a:rPr lang="zh-CN" altLang="en-US" sz="2000" b="1" dirty="0">
                  <a:latin typeface="+mn-ea"/>
                  <a:ea typeface="+mn-ea"/>
                </a:rPr>
                <a:t>、逻辑</a:t>
              </a:r>
              <a:r>
                <a:rPr lang="zh-CN" altLang="en-US" sz="2000" b="1" dirty="0" smtClean="0">
                  <a:latin typeface="+mn-ea"/>
                  <a:ea typeface="+mn-ea"/>
                </a:rPr>
                <a:t>回归（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Logistic Regression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3</a:t>
              </a:r>
              <a:r>
                <a:rPr lang="zh-CN" altLang="en-US" sz="2000" b="1" dirty="0">
                  <a:latin typeface="+mn-ea"/>
                  <a:ea typeface="+mn-ea"/>
                </a:rPr>
                <a:t>、梯度</a:t>
              </a:r>
              <a:r>
                <a:rPr lang="zh-CN" altLang="en-US" sz="2000" b="1" dirty="0" smtClean="0">
                  <a:latin typeface="+mn-ea"/>
                  <a:ea typeface="+mn-ea"/>
                </a:rPr>
                <a:t>下降</a:t>
              </a:r>
              <a:r>
                <a:rPr lang="zh-CN" altLang="en-US" sz="2000" b="1" dirty="0">
                  <a:latin typeface="+mn-ea"/>
                  <a:ea typeface="+mn-ea"/>
                </a:rPr>
                <a:t>（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Gradient Descent</a:t>
              </a:r>
              <a:r>
                <a:rPr lang="zh-CN" altLang="en-US" sz="2000" b="1" dirty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4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latin typeface="+mn-ea"/>
                  <a:ea typeface="+mn-ea"/>
                </a:rPr>
                <a:t>决策树（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Decision Trees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 smtClean="0">
                  <a:latin typeface="+mn-ea"/>
                  <a:ea typeface="+mn-ea"/>
                </a:rPr>
                <a:t>5</a:t>
              </a:r>
              <a:r>
                <a:rPr lang="zh-CN" altLang="en-US" sz="2000" b="1" dirty="0" smtClean="0">
                  <a:latin typeface="+mn-ea"/>
                  <a:ea typeface="+mn-ea"/>
                </a:rPr>
                <a:t>、朴素贝叶斯（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Naive Bayes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6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en-US" altLang="zh-CN" sz="2000" b="1" dirty="0">
                  <a:latin typeface="+mn-ea"/>
                  <a:ea typeface="+mn-ea"/>
                </a:rPr>
                <a:t>K</a:t>
              </a:r>
              <a:r>
                <a:rPr lang="zh-CN" altLang="en-US" sz="2000" b="1" dirty="0" smtClean="0">
                  <a:latin typeface="+mn-ea"/>
                  <a:ea typeface="+mn-ea"/>
                </a:rPr>
                <a:t>近邻（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KNN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K-Nearest Neighbors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7</a:t>
              </a:r>
              <a:r>
                <a:rPr lang="zh-CN" altLang="en-US" sz="2000" b="1" dirty="0">
                  <a:latin typeface="+mn-ea"/>
                  <a:ea typeface="+mn-ea"/>
                </a:rPr>
                <a:t>、支持向量</a:t>
              </a:r>
              <a:r>
                <a:rPr lang="zh-CN" altLang="en-US" sz="2000" b="1" dirty="0" smtClean="0">
                  <a:latin typeface="+mn-ea"/>
                  <a:ea typeface="+mn-ea"/>
                </a:rPr>
                <a:t>机（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SVM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Support 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Vector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Machines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8</a:t>
              </a:r>
              <a:r>
                <a:rPr lang="zh-CN" altLang="en-US" sz="2000" b="1" dirty="0">
                  <a:latin typeface="+mn-ea"/>
                  <a:ea typeface="+mn-ea"/>
                </a:rPr>
                <a:t>、随机</a:t>
              </a:r>
              <a:r>
                <a:rPr lang="zh-CN" altLang="en-US" sz="2000" b="1" dirty="0" smtClean="0">
                  <a:latin typeface="+mn-ea"/>
                  <a:ea typeface="+mn-ea"/>
                </a:rPr>
                <a:t>森林（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Random Forest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9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en-US" altLang="zh-CN" sz="2000" b="1" dirty="0">
                  <a:latin typeface="+mn-ea"/>
                  <a:ea typeface="+mn-ea"/>
                </a:rPr>
                <a:t>K</a:t>
              </a:r>
              <a:r>
                <a:rPr lang="zh-CN" altLang="en-US" sz="2000" b="1" dirty="0">
                  <a:latin typeface="+mn-ea"/>
                  <a:ea typeface="+mn-ea"/>
                </a:rPr>
                <a:t>均值</a:t>
              </a:r>
              <a:r>
                <a:rPr lang="zh-CN" altLang="en-US" sz="2000" b="1" dirty="0" smtClean="0">
                  <a:latin typeface="+mn-ea"/>
                  <a:ea typeface="+mn-ea"/>
                </a:rPr>
                <a:t>聚类（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K-Means Clustering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10</a:t>
              </a:r>
              <a:r>
                <a:rPr lang="zh-CN" altLang="en-US" sz="2000" b="1" dirty="0">
                  <a:latin typeface="+mn-ea"/>
                  <a:ea typeface="+mn-ea"/>
                </a:rPr>
                <a:t>、</a:t>
              </a:r>
              <a:r>
                <a:rPr lang="zh-CN" altLang="en-US" sz="2000" b="1" dirty="0" smtClean="0">
                  <a:latin typeface="+mn-ea"/>
                  <a:ea typeface="+mn-ea"/>
                </a:rPr>
                <a:t>主成分分析（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PCA</a:t>
              </a:r>
              <a:r>
                <a:rPr lang="zh-CN" altLang="en-US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Principal 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Component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Analysis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  <a:p>
              <a:pPr>
                <a:lnSpc>
                  <a:spcPts val="3200"/>
                </a:lnSpc>
              </a:pPr>
              <a:r>
                <a:rPr lang="en-US" altLang="zh-CN" sz="2000" b="1" dirty="0">
                  <a:latin typeface="+mn-ea"/>
                  <a:ea typeface="+mn-ea"/>
                </a:rPr>
                <a:t>11</a:t>
              </a:r>
              <a:r>
                <a:rPr lang="zh-CN" altLang="en-US" sz="2000" b="1" dirty="0">
                  <a:latin typeface="+mn-ea"/>
                  <a:ea typeface="+mn-ea"/>
                </a:rPr>
                <a:t>、梯度提升</a:t>
              </a:r>
              <a:r>
                <a:rPr lang="zh-CN" altLang="en-US" sz="2000" b="1" dirty="0" smtClean="0">
                  <a:latin typeface="+mn-ea"/>
                  <a:ea typeface="+mn-ea"/>
                </a:rPr>
                <a:t>算法（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Gradient </a:t>
              </a:r>
              <a:r>
                <a: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Boosting 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Algorithms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en-US" altLang="zh-CN" sz="2000" b="1" dirty="0">
                <a:latin typeface="+mn-ea"/>
                <a:ea typeface="+mn-ea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597302" y="272528"/>
            <a:ext cx="199221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三</a:t>
            </a: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ea typeface="+mn-ea"/>
                <a:cs typeface="微软雅黑" panose="020B0503020204020204" pitchFamily="34" charset="-122"/>
              </a:rPr>
              <a:t>、算法介绍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2855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35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17" y="1414209"/>
            <a:ext cx="5066417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880471" y="3966623"/>
            <a:ext cx="5521344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实现从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低层特征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到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高层语义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latin typeface="+mn-ea"/>
                <a:cs typeface="Times New Roman" panose="02020603050405020304" pitchFamily="18" charset="0"/>
              </a:rPr>
              <a:t>映射</a:t>
            </a:r>
            <a:endParaRPr lang="en-US" altLang="zh-CN" sz="2000" b="1" dirty="0" smtClean="0">
              <a:latin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寻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找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原始输入数据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目标任务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之间的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映射关系</a:t>
            </a:r>
            <a:endParaRPr lang="zh-CN" altLang="en-US" sz="20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880471" y="1342201"/>
            <a:ext cx="5184081" cy="2628040"/>
            <a:chOff x="5880471" y="1988840"/>
            <a:chExt cx="5184081" cy="2628040"/>
          </a:xfrm>
        </p:grpSpPr>
        <p:sp>
          <p:nvSpPr>
            <p:cNvPr id="8" name="Rectangle 4"/>
            <p:cNvSpPr txBox="1">
              <a:spLocks noChangeArrowheads="1"/>
            </p:cNvSpPr>
            <p:nvPr/>
          </p:nvSpPr>
          <p:spPr bwMode="auto">
            <a:xfrm>
              <a:off x="5880471" y="1988840"/>
              <a:ext cx="5184081" cy="13849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 anchor="b">
              <a:spAutoFit/>
            </a:bodyPr>
            <a:lstStyle>
              <a:lvl1pPr marL="182563" indent="-182563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6858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宋体" panose="02010600030101010101" pitchFamily="2" charset="-122"/>
                </a:rPr>
                <a:t>从原始数据中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提取特征</a:t>
              </a:r>
              <a:endPara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宋体" panose="02010600030101010101" pitchFamily="2" charset="-122"/>
                </a:rPr>
                <a:t>学习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映射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(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激活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)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函数</a:t>
              </a:r>
              <a:r>
                <a:rPr lang="zh-CN" altLang="en-US" sz="1200" b="1" dirty="0" smtClean="0">
                  <a:solidFill>
                    <a:srgbClr val="FF0000"/>
                  </a:solidFill>
                  <a:latin typeface="宋体" panose="02010600030101010101" pitchFamily="2" charset="-122"/>
                </a:rPr>
                <a:t> </a:t>
              </a:r>
              <a:r>
                <a:rPr lang="en-US" altLang="zh-CN" sz="2000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endParaRPr lang="en-US" altLang="zh-CN" sz="20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pPr eaLnBrk="1" hangingPunct="1">
                <a:lnSpc>
                  <a:spcPct val="150000"/>
                </a:lnSpc>
                <a:spcBef>
                  <a:spcPct val="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>
                  <a:latin typeface="宋体" panose="02010600030101010101" pitchFamily="2" charset="-122"/>
                </a:rPr>
                <a:t>通过映射函数</a:t>
              </a:r>
              <a:r>
                <a:rPr lang="en-US" altLang="zh-CN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f</a:t>
              </a:r>
              <a:r>
                <a:rPr lang="zh-CN" altLang="en-US" sz="2000" b="1" dirty="0">
                  <a:latin typeface="宋体" panose="02010600030101010101" pitchFamily="2" charset="-122"/>
                </a:rPr>
                <a:t>，将</a:t>
              </a:r>
              <a:r>
                <a:rPr lang="zh-CN" altLang="en-US" sz="2000" b="1" dirty="0">
                  <a:solidFill>
                    <a:srgbClr val="0000FF"/>
                  </a:solidFill>
                  <a:latin typeface="宋体" panose="02010600030101010101" pitchFamily="2" charset="-122"/>
                </a:rPr>
                <a:t>原始数据</a:t>
              </a:r>
              <a:r>
                <a:rPr lang="zh-CN" altLang="en-US" sz="2000" b="1" u="wavyDbl" dirty="0">
                  <a:latin typeface="宋体" panose="02010600030101010101" pitchFamily="2" charset="-122"/>
                </a:rPr>
                <a:t>映射到</a:t>
              </a: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</a:rPr>
                <a:t>语义空间</a:t>
              </a:r>
              <a:r>
                <a:rPr lang="zh-CN" altLang="en-US" sz="2000" b="1" dirty="0">
                  <a:latin typeface="宋体" panose="02010600030101010101" pitchFamily="2" charset="-122"/>
                </a:rPr>
                <a:t>。</a:t>
              </a: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6949596" y="3549867"/>
              <a:ext cx="2847799" cy="1067013"/>
              <a:chOff x="7392145" y="4149080"/>
              <a:chExt cx="2847799" cy="1067013"/>
            </a:xfrm>
          </p:grpSpPr>
          <p:grpSp>
            <p:nvGrpSpPr>
              <p:cNvPr id="5126" name="组合 8"/>
              <p:cNvGrpSpPr>
                <a:grpSpLocks/>
              </p:cNvGrpSpPr>
              <p:nvPr/>
            </p:nvGrpSpPr>
            <p:grpSpPr bwMode="auto">
              <a:xfrm>
                <a:off x="7392145" y="4149080"/>
                <a:ext cx="2847799" cy="736803"/>
                <a:chOff x="5436096" y="5284514"/>
                <a:chExt cx="2848166" cy="736754"/>
              </a:xfrm>
            </p:grpSpPr>
            <p:sp>
              <p:nvSpPr>
                <p:cNvPr id="5128" name="矩形 9"/>
                <p:cNvSpPr>
                  <a:spLocks noChangeArrowheads="1"/>
                </p:cNvSpPr>
                <p:nvPr/>
              </p:nvSpPr>
              <p:spPr bwMode="auto">
                <a:xfrm>
                  <a:off x="5436096" y="5284514"/>
                  <a:ext cx="1032467" cy="30775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r>
                    <a:rPr lang="zh-CN" altLang="en-US" sz="2000" b="1" dirty="0">
                      <a:solidFill>
                        <a:srgbClr val="FF0000"/>
                      </a:solidFill>
                      <a:cs typeface="Times New Roman" panose="02020603050405020304" pitchFamily="18" charset="0"/>
                    </a:rPr>
                    <a:t>视觉数据</a:t>
                  </a:r>
                  <a:endParaRPr lang="zh-CN" altLang="en-US" sz="2000" b="1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5129" name="矩形 10"/>
                <p:cNvSpPr>
                  <a:spLocks noChangeArrowheads="1"/>
                </p:cNvSpPr>
                <p:nvPr/>
              </p:nvSpPr>
              <p:spPr bwMode="auto">
                <a:xfrm>
                  <a:off x="7251795" y="5497487"/>
                  <a:ext cx="1032467" cy="30775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r>
                    <a:rPr lang="zh-CN" altLang="en-US" sz="2000" b="1">
                      <a:solidFill>
                        <a:srgbClr val="FF0000"/>
                      </a:solidFill>
                    </a:rPr>
                    <a:t>高级语义</a:t>
                  </a:r>
                </a:p>
              </p:txBody>
            </p:sp>
            <p:sp>
              <p:nvSpPr>
                <p:cNvPr id="5130" name="矩形 11"/>
                <p:cNvSpPr>
                  <a:spLocks noChangeArrowheads="1"/>
                </p:cNvSpPr>
                <p:nvPr/>
              </p:nvSpPr>
              <p:spPr bwMode="auto">
                <a:xfrm>
                  <a:off x="5436096" y="5713511"/>
                  <a:ext cx="1032467" cy="307757"/>
                </a:xfrm>
                <a:prstGeom prst="rect">
                  <a:avLst/>
                </a:prstGeom>
                <a:noFill/>
                <a:ln w="12700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1" charset="-122"/>
                    </a:defRPr>
                  </a:lvl9pPr>
                </a:lstStyle>
                <a:p>
                  <a:r>
                    <a:rPr lang="zh-CN" altLang="en-US" sz="2000" b="1" dirty="0">
                      <a:solidFill>
                        <a:srgbClr val="FF0000"/>
                      </a:solidFill>
                      <a:cs typeface="Times New Roman" panose="02020603050405020304" pitchFamily="18" charset="0"/>
                    </a:rPr>
                    <a:t>文本数据</a:t>
                  </a:r>
                  <a:endParaRPr lang="zh-CN" altLang="en-US" sz="2000" b="1" dirty="0">
                    <a:solidFill>
                      <a:srgbClr val="FF0000"/>
                    </a:solidFill>
                  </a:endParaRPr>
                </a:p>
              </p:txBody>
            </p:sp>
            <p:cxnSp>
              <p:nvCxnSpPr>
                <p:cNvPr id="5131" name="直接箭头连接符 12"/>
                <p:cNvCxnSpPr>
                  <a:cxnSpLocks noChangeShapeType="1"/>
                  <a:stCxn id="5128" idx="3"/>
                  <a:endCxn id="5129" idx="1"/>
                </p:cNvCxnSpPr>
                <p:nvPr/>
              </p:nvCxnSpPr>
              <p:spPr bwMode="auto">
                <a:xfrm>
                  <a:off x="6468563" y="5438393"/>
                  <a:ext cx="783232" cy="212973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5132" name="直接箭头连接符 13"/>
                <p:cNvCxnSpPr>
                  <a:cxnSpLocks noChangeShapeType="1"/>
                  <a:stCxn id="5130" idx="3"/>
                  <a:endCxn id="5129" idx="1"/>
                </p:cNvCxnSpPr>
                <p:nvPr/>
              </p:nvCxnSpPr>
              <p:spPr bwMode="auto">
                <a:xfrm flipV="1">
                  <a:off x="6468563" y="5651366"/>
                  <a:ext cx="783232" cy="216025"/>
                </a:xfrm>
                <a:prstGeom prst="straightConnector1">
                  <a:avLst/>
                </a:prstGeom>
                <a:noFill/>
                <a:ln w="9525" algn="ctr">
                  <a:solidFill>
                    <a:schemeClr val="tx1"/>
                  </a:solidFill>
                  <a:round/>
                  <a:headEnd/>
                  <a:tailEnd type="triangl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10" name="直接连接符 9"/>
              <p:cNvCxnSpPr/>
              <p:nvPr/>
            </p:nvCxnSpPr>
            <p:spPr>
              <a:xfrm>
                <a:off x="7938167" y="4928565"/>
                <a:ext cx="0" cy="287528"/>
              </a:xfrm>
              <a:prstGeom prst="line">
                <a:avLst/>
              </a:prstGeom>
              <a:ln w="22225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" name="圆角矩形标注 3"/>
          <p:cNvSpPr/>
          <p:nvPr/>
        </p:nvSpPr>
        <p:spPr>
          <a:xfrm>
            <a:off x="3364250" y="5582495"/>
            <a:ext cx="8029371" cy="358607"/>
          </a:xfrm>
          <a:prstGeom prst="wedgeRoundRectCallout">
            <a:avLst>
              <a:gd name="adj1" fmla="val 20310"/>
              <a:gd name="adj2" fmla="val -193370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应用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于多种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任务：图像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识别、语音识别、自然语言处理、推荐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系统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……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395793" y="322847"/>
            <a:ext cx="4139489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 smtClean="0">
                <a:latin typeface="+mn-ea"/>
                <a:ea typeface="+mn-ea"/>
              </a:rPr>
              <a:t>1</a:t>
            </a:r>
            <a:r>
              <a:rPr lang="zh-CN" altLang="en-US" sz="2400" b="1" dirty="0" smtClean="0">
                <a:latin typeface="+mn-ea"/>
                <a:ea typeface="+mn-ea"/>
              </a:rPr>
              <a:t>、线性回归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Regression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79597" y="764704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61068" y="926292"/>
            <a:ext cx="11639588" cy="4796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58775" indent="-3587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现实中，往往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需要分析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若干个变量</a:t>
            </a:r>
            <a:r>
              <a:rPr lang="zh-CN" altLang="en-US" sz="2000" b="1" dirty="0" smtClean="0">
                <a:latin typeface="+mn-ea"/>
                <a:ea typeface="+mn-ea"/>
              </a:rPr>
              <a:t>之间的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</a:pPr>
            <a:r>
              <a:rPr lang="zh-CN" altLang="en-US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b="1" dirty="0" smtClean="0">
                <a:latin typeface="+mn-ea"/>
                <a:ea typeface="+mn-ea"/>
              </a:rPr>
              <a:t>：碳排放量与气候变暖之间的关系、商品广告投入量与销售量之间的关系</a:t>
            </a:r>
            <a:r>
              <a:rPr lang="en-US" altLang="zh-CN" sz="2000" b="1" dirty="0" smtClean="0">
                <a:latin typeface="+mn-ea"/>
                <a:ea typeface="+mn-ea"/>
              </a:rPr>
              <a:t>……</a:t>
            </a:r>
          </a:p>
          <a:p>
            <a:pPr marL="358775" indent="-358775">
              <a:lnSpc>
                <a:spcPts val="32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回归分析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一种</a:t>
            </a: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不同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变量</a:t>
            </a:r>
            <a:r>
              <a:rPr lang="zh-CN" altLang="en-US" sz="2000" b="1" dirty="0" smtClean="0">
                <a:latin typeface="+mn-ea"/>
                <a:ea typeface="+mn-ea"/>
              </a:rPr>
              <a:t>之间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 smtClean="0">
                <a:latin typeface="+mn-ea"/>
                <a:ea typeface="+mn-ea"/>
              </a:rPr>
              <a:t>的统计分析方法</a:t>
            </a:r>
            <a:endParaRPr lang="en-US" altLang="zh-CN" sz="2000" b="1" dirty="0">
              <a:latin typeface="+mn-ea"/>
              <a:ea typeface="+mn-ea"/>
            </a:endParaRPr>
          </a:p>
          <a:p>
            <a:pPr marL="358775" indent="-3587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2000" b="1" dirty="0" smtClean="0">
                <a:latin typeface="+mn-ea"/>
                <a:ea typeface="+mn-ea"/>
              </a:rPr>
              <a:t>：刻画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不同变量</a:t>
            </a:r>
            <a:r>
              <a:rPr lang="zh-CN" altLang="en-US" sz="2000" b="1" dirty="0">
                <a:latin typeface="+mn-ea"/>
                <a:ea typeface="+mn-ea"/>
              </a:rPr>
              <a:t>之间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2000" b="1" dirty="0" smtClean="0">
                <a:latin typeface="+mn-ea"/>
                <a:ea typeface="+mn-ea"/>
              </a:rPr>
              <a:t>（若为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 smtClean="0">
                <a:latin typeface="+mn-ea"/>
                <a:ea typeface="+mn-ea"/>
              </a:rPr>
              <a:t>，即称为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线性回归模型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58775" indent="-358775"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线性回归</a:t>
            </a:r>
            <a:r>
              <a:rPr lang="zh-CN" altLang="en-US" sz="2000" b="1" dirty="0" smtClean="0"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latin typeface="+mn-ea"/>
                <a:ea typeface="+mn-ea"/>
              </a:rPr>
              <a:t>建立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输入变量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输出变量</a:t>
            </a:r>
            <a:r>
              <a:rPr lang="zh-CN" altLang="en-US" sz="2000" b="1" dirty="0" smtClean="0">
                <a:latin typeface="+mn-ea"/>
                <a:ea typeface="+mn-ea"/>
              </a:rPr>
              <a:t>之间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线性关系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u="wavyDbl" dirty="0" smtClean="0">
                <a:latin typeface="+mn-ea"/>
                <a:ea typeface="+mn-ea"/>
              </a:rPr>
              <a:t>预测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</a:rPr>
              <a:t>连续输出</a:t>
            </a:r>
            <a:r>
              <a:rPr lang="zh-CN" altLang="en-US" sz="2000" b="1" dirty="0" smtClean="0">
                <a:latin typeface="+mn-ea"/>
                <a:ea typeface="+mn-ea"/>
              </a:rPr>
              <a:t>。（回归问题）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58775" indent="-358775"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7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定义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一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种用于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</a:rPr>
              <a:t>连续变量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监督学习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0"/>
              </a:spcAft>
              <a:buClr>
                <a:srgbClr val="FF0000"/>
              </a:buClr>
              <a:buSzPct val="70000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通过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已知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输入数据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输出变量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之间的</a:t>
            </a:r>
            <a:r>
              <a:rPr lang="zh-CN" altLang="en-US" sz="2000" b="1" u="wavyDbl" dirty="0">
                <a:solidFill>
                  <a:srgbClr val="000000"/>
                </a:solidFill>
                <a:latin typeface="+mn-ea"/>
                <a:ea typeface="+mn-ea"/>
              </a:rPr>
              <a:t>线性关系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，建立一个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模型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进行预测。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ts val="3200"/>
              </a:lnSpc>
              <a:spcAft>
                <a:spcPts val="1200"/>
              </a:spcAft>
              <a:buClr>
                <a:srgbClr val="FF0000"/>
              </a:buClr>
              <a:buSzPct val="70000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  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核心思想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最小二乘法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，使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真实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 smtClean="0">
                <a:latin typeface="+mn-ea"/>
                <a:ea typeface="+mn-ea"/>
              </a:rPr>
              <a:t>之间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误差最小</a:t>
            </a:r>
            <a:r>
              <a:rPr lang="zh-CN" altLang="en-US" sz="2000" dirty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58775" indent="-358775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一旦确定了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线性回归模型</a:t>
            </a:r>
            <a:r>
              <a:rPr lang="zh-CN" altLang="en-US" sz="2000" b="1" dirty="0" smtClean="0">
                <a:latin typeface="+mn-ea"/>
                <a:ea typeface="+mn-ea"/>
              </a:rPr>
              <a:t>，就可进行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r>
              <a:rPr lang="zh-CN" altLang="en-US" sz="2000" b="1" dirty="0" smtClean="0">
                <a:latin typeface="+mn-ea"/>
                <a:ea typeface="+mn-ea"/>
              </a:rPr>
              <a:t>分析工作。（解决实际问题）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b="1" dirty="0" smtClean="0">
                <a:latin typeface="+mn-ea"/>
                <a:ea typeface="+mn-ea"/>
              </a:rPr>
              <a:t>：从碳排放量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 smtClean="0">
                <a:latin typeface="+mn-ea"/>
                <a:ea typeface="+mn-ea"/>
              </a:rPr>
              <a:t>气候变化程度、从广告投入量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 smtClean="0">
                <a:latin typeface="+mn-ea"/>
                <a:ea typeface="+mn-ea"/>
              </a:rPr>
              <a:t>商品销售量、从房价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 smtClean="0">
                <a:latin typeface="+mn-ea"/>
                <a:ea typeface="+mn-ea"/>
              </a:rPr>
              <a:t>销售量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507131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88478" y="286651"/>
            <a:ext cx="345638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>
                <a:latin typeface="+mn-ea"/>
                <a:ea typeface="+mn-ea"/>
              </a:rPr>
              <a:t>线性回归算法的基本步骤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35360" y="900148"/>
                <a:ext cx="10081120" cy="2385268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2900"/>
                  </a:lnSpc>
                  <a:spcAft>
                    <a:spcPts val="0"/>
                  </a:spcAft>
                </a:pP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⑴</a:t>
                </a:r>
                <a:r>
                  <a:rPr lang="zh-CN" altLang="en-US" sz="20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、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收集</a:t>
                </a:r>
                <a:r>
                  <a:rPr lang="zh-CN" altLang="zh-CN" sz="20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</a:t>
                </a:r>
                <a:endParaRPr lang="en-US" altLang="zh-CN" sz="2000" b="1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600"/>
                  </a:spcAft>
                </a:pPr>
                <a:r>
                  <a:rPr lang="en-US" altLang="zh-CN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从</a:t>
                </a:r>
                <a:r>
                  <a:rPr lang="zh-CN" altLang="en-US" sz="1800" b="1" kern="1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需要</a:t>
                </a:r>
                <a:r>
                  <a:rPr lang="zh-CN" altLang="en-US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求解的问题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获取</a:t>
                </a:r>
                <a:r>
                  <a:rPr lang="zh-CN" altLang="zh-CN" sz="18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一组样本数据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，包括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自变量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因变量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信息。</a:t>
                </a:r>
              </a:p>
              <a:p>
                <a:pPr algn="just">
                  <a:lnSpc>
                    <a:spcPts val="2900"/>
                  </a:lnSpc>
                  <a:spcAft>
                    <a:spcPts val="0"/>
                  </a:spcAft>
                </a:pP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‌</a:t>
                </a: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⑵、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构建模型</a:t>
                </a:r>
                <a:r>
                  <a:rPr lang="zh-CN" altLang="en-US" sz="20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𝒃𝒙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</m:t>
                    </m:r>
                  </m:oMath>
                </a14:m>
                <a:r>
                  <a:rPr lang="zh-CN" altLang="en-US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或 </a:t>
                </a:r>
                <a14:m>
                  <m:oMath xmlns:m="http://schemas.openxmlformats.org/officeDocument/2006/math"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</m:t>
                    </m:r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kern="10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000" b="1" i="1" kern="10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sz="20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kern="100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600"/>
                  </a:spcAft>
                </a:pPr>
                <a:r>
                  <a:rPr lang="en-US" altLang="zh-CN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假设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因变量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自变量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存在</a:t>
                </a:r>
                <a:r>
                  <a:rPr lang="zh-CN" altLang="zh-CN" sz="18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线性关系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，可表示为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zh-CN" altLang="zh-CN" sz="2000" b="1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0"/>
                  </a:spcAft>
                </a:pP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‌</a:t>
                </a: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⑶、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计算残差平方和</a:t>
                </a: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（误差平方和）</a:t>
                </a:r>
                <a:endParaRPr lang="en-US" altLang="zh-CN" sz="2000" b="1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900"/>
                  </a:lnSpc>
                  <a:spcAft>
                    <a:spcPts val="0"/>
                  </a:spcAft>
                </a:pPr>
                <a:r>
                  <a:rPr lang="en-US" altLang="zh-CN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构建的模型，计算</a:t>
                </a:r>
                <a:r>
                  <a:rPr lang="zh-CN" altLang="zh-CN" sz="1800" b="1" kern="1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样本点</a:t>
                </a:r>
                <a:r>
                  <a:rPr lang="zh-CN" altLang="en-US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</a:t>
                </a:r>
                <a:r>
                  <a:rPr lang="zh-CN" altLang="zh-CN" sz="1800" b="1" kern="1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预测值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之间的</a:t>
                </a:r>
                <a:r>
                  <a:rPr lang="zh-CN" altLang="zh-CN" sz="18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残差平方和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。（真</a:t>
                </a:r>
                <a:r>
                  <a:rPr lang="en-US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预之间的</a:t>
                </a:r>
                <a:r>
                  <a:rPr lang="zh-CN" altLang="en-US" sz="1800" b="1" u="wavyDbl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900148"/>
                <a:ext cx="10081120" cy="2385268"/>
              </a:xfrm>
              <a:prstGeom prst="rect">
                <a:avLst/>
              </a:prstGeom>
              <a:blipFill>
                <a:blip r:embed="rId2"/>
                <a:stretch>
                  <a:fillRect l="-1511" t="-2813" b="-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1885144" y="3518813"/>
            <a:ext cx="6837536" cy="702275"/>
            <a:chOff x="4293912" y="3429000"/>
            <a:chExt cx="7202688" cy="72008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0216" y="3429000"/>
              <a:ext cx="3456384" cy="72008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93912" y="3557650"/>
              <a:ext cx="3062475" cy="591430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35360" y="4354165"/>
                <a:ext cx="11449271" cy="166712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algn="just">
                  <a:lnSpc>
                    <a:spcPts val="3100"/>
                  </a:lnSpc>
                  <a:spcAft>
                    <a:spcPts val="0"/>
                  </a:spcAft>
                </a:pPr>
                <a:r>
                  <a:rPr lang="zh-CN" altLang="zh-CN" sz="2000" b="1" kern="100" dirty="0" smtClean="0">
                    <a:latin typeface="+mn-ea"/>
                    <a:ea typeface="+mn-ea"/>
                    <a:cs typeface="MS Mincho" panose="02020609040205080304" pitchFamily="49" charset="-128"/>
                  </a:rPr>
                  <a:t>‌</a:t>
                </a:r>
                <a:r>
                  <a:rPr lang="zh-CN" altLang="en-US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⑷、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求解</a:t>
                </a:r>
                <a:r>
                  <a:rPr lang="zh-CN" altLang="zh-CN" sz="20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最优</a:t>
                </a:r>
                <a:r>
                  <a:rPr lang="zh-CN" altLang="zh-CN" sz="20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:endParaRPr lang="en-US" altLang="zh-CN" sz="2000" b="1" kern="100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100"/>
                  </a:lnSpc>
                  <a:spcAft>
                    <a:spcPts val="600"/>
                  </a:spcAft>
                </a:pPr>
                <a:r>
                  <a:rPr lang="en-US" altLang="zh-CN" sz="20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通过</a:t>
                </a:r>
                <a:r>
                  <a:rPr lang="zh-CN" altLang="zh-CN" sz="18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最小化</a:t>
                </a:r>
                <a14:m>
                  <m:oMath xmlns:m="http://schemas.openxmlformats.org/officeDocument/2006/math">
                    <m:r>
                      <a:rPr lang="en-US" altLang="zh-CN" sz="1800" b="1" i="1" kern="10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𝑳𝒐𝒔𝒔</m:t>
                    </m:r>
                  </m:oMath>
                </a14:m>
                <a:r>
                  <a:rPr lang="zh-CN" altLang="zh-CN" sz="1800" b="1" kern="100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，求解</a:t>
                </a:r>
                <a:r>
                  <a:rPr lang="zh-CN" altLang="zh-CN" sz="1800" b="1" kern="100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最优的模型参数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kern="1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kern="1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1800" b="1" i="1" kern="10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一般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使用</a:t>
                </a:r>
                <a:r>
                  <a:rPr lang="zh-CN" altLang="en-US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最小二乘法</a:t>
                </a:r>
                <a:r>
                  <a:rPr lang="zh-CN" altLang="en-US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、</a:t>
                </a:r>
                <a:r>
                  <a:rPr lang="zh-CN" altLang="zh-CN" sz="1800" b="1" kern="100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梯度</a:t>
                </a:r>
                <a:r>
                  <a:rPr lang="zh-CN" altLang="zh-CN" sz="1800" b="1" kern="100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下降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等优化</a:t>
                </a:r>
                <a:r>
                  <a:rPr lang="zh-CN" altLang="zh-CN" sz="1800" b="1" kern="1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算法求解</a:t>
                </a:r>
                <a:r>
                  <a:rPr lang="zh-CN" altLang="zh-CN" sz="1800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  <a:p>
                <a:pPr>
                  <a:lnSpc>
                    <a:spcPts val="3100"/>
                  </a:lnSpc>
                  <a:spcAft>
                    <a:spcPts val="0"/>
                  </a:spcAft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⑸、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未知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100"/>
                  </a:lnSpc>
                  <a:spcAft>
                    <a:spcPts val="0"/>
                  </a:spcAft>
                </a:pP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根据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求解出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模型参数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未知数据</a:t>
                </a:r>
                <a:r>
                  <a:rPr lang="zh-CN" altLang="zh-CN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进行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（将</a:t>
                </a:r>
                <a:r>
                  <a:rPr lang="zh-CN" altLang="en-US" sz="18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求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出的参数</a:t>
                </a:r>
                <a:r>
                  <a:rPr lang="zh-CN" altLang="en-US" sz="18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代入</a:t>
                </a:r>
                <a:r>
                  <a:rPr lang="zh-CN" altLang="en-US" sz="18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方程计算）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360" y="4354165"/>
                <a:ext cx="11449271" cy="1667123"/>
              </a:xfrm>
              <a:prstGeom prst="rect">
                <a:avLst/>
              </a:prstGeom>
              <a:blipFill>
                <a:blip r:embed="rId5"/>
                <a:stretch>
                  <a:fillRect l="-1331" t="-2920" r="-1278" b="-4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5303912" y="298226"/>
            <a:ext cx="6171915" cy="376455"/>
            <a:chOff x="5303912" y="298226"/>
            <a:chExt cx="6171915" cy="37645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3912" y="298226"/>
              <a:ext cx="1937767" cy="361952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75441" y="298227"/>
              <a:ext cx="4000386" cy="376454"/>
            </a:xfrm>
            <a:prstGeom prst="rect">
              <a:avLst/>
            </a:prstGeom>
            <a:ln>
              <a:solidFill>
                <a:srgbClr val="0000FF"/>
              </a:solidFill>
              <a:prstDash val="sysDash"/>
            </a:ln>
          </p:spPr>
        </p:pic>
      </p:grpSp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53625" y="1096294"/>
            <a:ext cx="2513639" cy="69967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cxnSp>
        <p:nvCxnSpPr>
          <p:cNvPr id="22" name="直接连接符 21"/>
          <p:cNvCxnSpPr/>
          <p:nvPr/>
        </p:nvCxnSpPr>
        <p:spPr>
          <a:xfrm>
            <a:off x="335360" y="741554"/>
            <a:ext cx="11449271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51054" y="3300937"/>
            <a:ext cx="2533577" cy="118635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</p:spTree>
    <p:extLst>
      <p:ext uri="{BB962C8B-B14F-4D97-AF65-F5344CB8AC3E}">
        <p14:creationId xmlns:p14="http://schemas.microsoft.com/office/powerpoint/2010/main" val="189176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537251" y="908720"/>
            <a:ext cx="2634594" cy="1224136"/>
            <a:chOff x="1835696" y="1844824"/>
            <a:chExt cx="2944708" cy="122413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944" y="1844824"/>
              <a:ext cx="712460" cy="1224136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1916832"/>
              <a:ext cx="2088232" cy="1044116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2"/>
              <p:cNvSpPr txBox="1">
                <a:spLocks/>
              </p:cNvSpPr>
              <p:nvPr/>
            </p:nvSpPr>
            <p:spPr bwMode="auto">
              <a:xfrm>
                <a:off x="3287688" y="836712"/>
                <a:ext cx="8424936" cy="158417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469900" indent="-469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3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56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304925" indent="-39528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o"/>
                  <a:defRPr sz="23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93863" indent="-3873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n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93913" indent="-398463" algn="l" rtl="0" eaLnBrk="0" fontAlgn="base" hangingPunct="0">
                  <a:spcBef>
                    <a:spcPct val="25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anose="05000000000000000000" pitchFamily="2" charset="2"/>
                  <a:buChar char="§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65113" indent="-265113">
                  <a:lnSpc>
                    <a:spcPts val="29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父母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平均身高每增加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个单位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，其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成年子女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平均身高只增加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0.516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个单位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5113" indent="-265113">
                  <a:lnSpc>
                    <a:spcPts val="29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呈现某种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衰退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regression</a:t>
                </a:r>
                <a:r>
                  <a:rPr lang="en-US" altLang="zh-CN" sz="2000" b="1" dirty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”现象，即“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回归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”到</a:t>
                </a:r>
                <a:r>
                  <a:rPr lang="zh-CN" altLang="en-US" sz="2000" b="1" dirty="0" smtClean="0">
                    <a:latin typeface="+mn-ea"/>
                    <a:cs typeface="Times New Roman" panose="02020603050405020304" pitchFamily="18" charset="0"/>
                  </a:rPr>
                  <a:t>正常人的平均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身高。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  <a:p>
                <a:pPr marL="265113" indent="-265113">
                  <a:lnSpc>
                    <a:spcPts val="2900"/>
                  </a:lnSpc>
                  <a:spcBef>
                    <a:spcPct val="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虽然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𝒙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并非总是</a:t>
                </a:r>
                <a:r>
                  <a:rPr lang="zh-CN" altLang="en-US" sz="2000" b="1" u="wavyDbl" dirty="0">
                    <a:latin typeface="+mn-ea"/>
                    <a:cs typeface="Times New Roman" panose="02020603050405020304" pitchFamily="18" charset="0"/>
                  </a:rPr>
                  <a:t>具有衰退</a:t>
                </a:r>
                <a:r>
                  <a:rPr lang="en-US" altLang="zh-CN" sz="2000" b="1" u="wavyDbl" dirty="0">
                    <a:latin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u="wavyDbl" dirty="0">
                    <a:latin typeface="+mn-ea"/>
                    <a:cs typeface="Times New Roman" panose="02020603050405020304" pitchFamily="18" charset="0"/>
                  </a:rPr>
                  <a:t>回归</a:t>
                </a:r>
                <a:r>
                  <a:rPr lang="en-US" altLang="zh-CN" sz="2000" b="1" u="wavyDbl" dirty="0">
                    <a:latin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u="wavyDbl" dirty="0">
                    <a:latin typeface="+mn-ea"/>
                    <a:cs typeface="Times New Roman" panose="02020603050405020304" pitchFamily="18" charset="0"/>
                  </a:rPr>
                  <a:t>关系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，但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理论上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保留了“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线性回归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”这一名称。</a:t>
                </a:r>
                <a:endParaRPr lang="en-US" altLang="zh-CN" sz="2000" b="1" dirty="0"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87688" y="836712"/>
                <a:ext cx="8424936" cy="1584176"/>
              </a:xfrm>
              <a:prstGeom prst="rect">
                <a:avLst/>
              </a:prstGeom>
              <a:blipFill rotWithShape="0">
                <a:blip r:embed="rId4"/>
                <a:stretch>
                  <a:fillRect l="-1375" t="-4231" r="-1520" b="-9615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611684" y="2636912"/>
            <a:ext cx="2560161" cy="940360"/>
            <a:chOff x="1428631" y="3846294"/>
            <a:chExt cx="2141408" cy="940360"/>
          </a:xfrm>
        </p:grpSpPr>
        <p:cxnSp>
          <p:nvCxnSpPr>
            <p:cNvPr id="8" name="直接箭头连接符 7"/>
            <p:cNvCxnSpPr/>
            <p:nvPr/>
          </p:nvCxnSpPr>
          <p:spPr bwMode="auto">
            <a:xfrm flipH="1">
              <a:off x="2341874" y="4172458"/>
              <a:ext cx="429926" cy="30641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直接箭头连接符 8"/>
            <p:cNvCxnSpPr/>
            <p:nvPr/>
          </p:nvCxnSpPr>
          <p:spPr bwMode="auto">
            <a:xfrm flipH="1">
              <a:off x="3156048" y="4172458"/>
              <a:ext cx="77455" cy="34114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519081" y="4478877"/>
                  <a:ext cx="197257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𝟑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𝟕𝟖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𝟓𝟏𝟔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9081" y="4478877"/>
                  <a:ext cx="1972572" cy="307777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258" r="-258" b="-2941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>
            <a:xfrm>
              <a:off x="1428631" y="3846294"/>
              <a:ext cx="2141408" cy="369332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buClr>
                  <a:srgbClr val="FF0000"/>
                </a:buClr>
                <a:buSzPct val="100000"/>
              </a:pPr>
              <a:r>
                <a:rPr lang="zh-CN" altLang="en-US" b="1" dirty="0">
                  <a:latin typeface="+mn-ea"/>
                  <a:ea typeface="+mn-ea"/>
                </a:rPr>
                <a:t>模型中的</a:t>
              </a:r>
              <a:r>
                <a:rPr lang="zh-CN" altLang="en-US" b="1" dirty="0">
                  <a:solidFill>
                    <a:srgbClr val="FF0000"/>
                  </a:solidFill>
                  <a:latin typeface="+mn-ea"/>
                  <a:ea typeface="+mn-ea"/>
                </a:rPr>
                <a:t>两个参数</a:t>
              </a:r>
              <a:endParaRPr lang="en-US" altLang="zh-CN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15" name="圆角矩形标注 14"/>
          <p:cNvSpPr/>
          <p:nvPr/>
        </p:nvSpPr>
        <p:spPr bwMode="auto">
          <a:xfrm>
            <a:off x="4061820" y="2786752"/>
            <a:ext cx="6210643" cy="576064"/>
          </a:xfrm>
          <a:prstGeom prst="wedgeRoundRectCallout">
            <a:avLst>
              <a:gd name="adj1" fmla="val -60484"/>
              <a:gd name="adj2" fmla="val 13654"/>
              <a:gd name="adj3" fmla="val 16667"/>
            </a:avLst>
          </a:prstGeom>
          <a:noFill/>
          <a:ln w="9525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需从</a:t>
            </a:r>
            <a:r>
              <a:rPr lang="zh-CN" altLang="en-US" b="1" dirty="0">
                <a:solidFill>
                  <a:srgbClr val="0000FF"/>
                </a:solidFill>
                <a:latin typeface="+mn-ea"/>
                <a:ea typeface="+mn-ea"/>
              </a:rPr>
              <a:t>标注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数据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训练集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b="1" dirty="0" smtClean="0">
                <a:latin typeface="+mn-ea"/>
                <a:ea typeface="+mn-ea"/>
              </a:rPr>
              <a:t>中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学习得到</a:t>
            </a:r>
            <a:r>
              <a:rPr lang="en-US" altLang="zh-CN" b="1" dirty="0">
                <a:latin typeface="+mn-ea"/>
                <a:ea typeface="+mn-ea"/>
              </a:rPr>
              <a:t>(</a:t>
            </a:r>
            <a:r>
              <a:rPr lang="zh-CN" altLang="en-US" b="1" dirty="0">
                <a:latin typeface="+mn-ea"/>
                <a:ea typeface="+mn-ea"/>
              </a:rPr>
              <a:t>监督学习</a:t>
            </a:r>
            <a:r>
              <a:rPr lang="en-US" altLang="zh-CN" b="1" dirty="0" smtClean="0">
                <a:latin typeface="+mn-ea"/>
                <a:ea typeface="+mn-ea"/>
              </a:rPr>
              <a:t>)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6" name="内容占位符 2"/>
          <p:cNvSpPr txBox="1">
            <a:spLocks/>
          </p:cNvSpPr>
          <p:nvPr/>
        </p:nvSpPr>
        <p:spPr bwMode="auto">
          <a:xfrm>
            <a:off x="611560" y="3933056"/>
            <a:ext cx="9660904" cy="123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3200"/>
              </a:lnSpc>
              <a:spcBef>
                <a:spcPct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回归模型的作用</a:t>
            </a:r>
            <a:endParaRPr lang="en-US" altLang="zh-CN" sz="24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  <a:p>
            <a:pPr marL="625475" indent="-269875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给定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任意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一对父母的平均身高，即可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计算得到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其子女的平均身高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。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  <a:p>
            <a:pPr marL="625475" indent="-269875">
              <a:lnSpc>
                <a:spcPts val="32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由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父母的平均身高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预测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子女的平均身高</a:t>
            </a:r>
            <a:endParaRPr lang="en-US" altLang="zh-CN" sz="2400" b="1" dirty="0"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7" name="内容占位符 2"/>
          <p:cNvSpPr txBox="1">
            <a:spLocks/>
          </p:cNvSpPr>
          <p:nvPr/>
        </p:nvSpPr>
        <p:spPr bwMode="auto">
          <a:xfrm>
            <a:off x="611560" y="5445224"/>
            <a:ext cx="6204520" cy="378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5113" indent="-265113">
              <a:lnSpc>
                <a:spcPts val="2700"/>
              </a:lnSpc>
              <a:spcBef>
                <a:spcPct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问题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：如何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求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方程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预测模型</a:t>
            </a:r>
            <a:r>
              <a:rPr lang="en-US" altLang="zh-CN" sz="24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两个参数？</a:t>
            </a:r>
            <a:endParaRPr lang="en-US" altLang="zh-CN" sz="2400" b="1" dirty="0">
              <a:solidFill>
                <a:srgbClr val="FF0000"/>
              </a:solidFill>
              <a:latin typeface="+mn-ea"/>
              <a:cs typeface="Times New Roman" panose="02020603050405020304" pitchFamily="18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F2F95B8D-8867-4758-BDB6-1A6B6ADB5E24}"/>
              </a:ext>
            </a:extLst>
          </p:cNvPr>
          <p:cNvSpPr/>
          <p:nvPr/>
        </p:nvSpPr>
        <p:spPr>
          <a:xfrm>
            <a:off x="587598" y="296885"/>
            <a:ext cx="226804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回归理论的提出</a:t>
            </a:r>
            <a:endParaRPr lang="zh-CN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4483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71126"/>
                  </p:ext>
                </p:extLst>
              </p:nvPr>
            </p:nvGraphicFramePr>
            <p:xfrm>
              <a:off x="946147" y="1882107"/>
              <a:ext cx="9217026" cy="7555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060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2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7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气温 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19.6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23.3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7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ea typeface="+mn-ea"/>
                            </a:rPr>
                            <a:t>面积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  (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𝒚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2.14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4.62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19.23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28.74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9771126"/>
                  </p:ext>
                </p:extLst>
              </p:nvPr>
            </p:nvGraphicFramePr>
            <p:xfrm>
              <a:off x="946147" y="1882107"/>
              <a:ext cx="9217026" cy="755570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060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2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777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>
                        <a:blipFill>
                          <a:blip r:embed="rId2"/>
                          <a:stretch>
                            <a:fillRect l="-549" t="-22222" r="-732418" b="-1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19.6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23.3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778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>
                        <a:blipFill>
                          <a:blip r:embed="rId2"/>
                          <a:stretch>
                            <a:fillRect l="-549" t="-124194" r="-732418" b="-2096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2.14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4.62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19.23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28.74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矩形 7"/>
          <p:cNvSpPr/>
          <p:nvPr/>
        </p:nvSpPr>
        <p:spPr>
          <a:xfrm>
            <a:off x="611817" y="283798"/>
            <a:ext cx="399364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latin typeface="+mn-ea"/>
                <a:ea typeface="+mn-ea"/>
              </a:rPr>
              <a:t>回归分析：一元线性回归模型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8DDD6F0-A923-4677-AA33-E69BC8601EC1}"/>
                  </a:ext>
                </a:extLst>
              </p:cNvPr>
              <p:cNvSpPr/>
              <p:nvPr/>
            </p:nvSpPr>
            <p:spPr>
              <a:xfrm>
                <a:off x="551089" y="865174"/>
                <a:ext cx="11149960" cy="89768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例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：某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地区</a:t>
                </a:r>
                <a:r>
                  <a:rPr lang="zh-CN" altLang="zh-CN" b="1" dirty="0">
                    <a:latin typeface="+mn-ea"/>
                    <a:ea typeface="+mn-ea"/>
                  </a:rPr>
                  <a:t>发生森林火灾的部分</a:t>
                </a:r>
                <a:r>
                  <a:rPr lang="zh-CN" altLang="zh-CN" b="1" u="wavyDbl" dirty="0">
                    <a:latin typeface="+mn-ea"/>
                    <a:ea typeface="+mn-ea"/>
                  </a:rPr>
                  <a:t>历史</a:t>
                </a:r>
                <a:r>
                  <a:rPr lang="zh-CN" altLang="zh-CN" b="1" u="wavyDbl" dirty="0" smtClean="0">
                    <a:latin typeface="+mn-ea"/>
                    <a:ea typeface="+mn-ea"/>
                  </a:rPr>
                  <a:t>数据</a:t>
                </a:r>
                <a:r>
                  <a:rPr lang="zh-CN" altLang="en-US" b="1" u="wavyDbl" dirty="0" smtClean="0">
                    <a:latin typeface="+mn-ea"/>
                    <a:ea typeface="+mn-ea"/>
                  </a:rPr>
                  <a:t>记录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b="1" dirty="0">
                    <a:latin typeface="+mn-ea"/>
                    <a:ea typeface="+mn-ea"/>
                  </a:rPr>
                  <a:t>表中列举了每次发生森林火灾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时</a:t>
                </a:r>
                <a:endParaRPr lang="en-US" altLang="zh-CN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b="1" dirty="0">
                    <a:latin typeface="+mn-ea"/>
                    <a:ea typeface="+mn-ea"/>
                  </a:rPr>
                  <a:t> 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   </a:t>
                </a:r>
                <a:r>
                  <a:rPr lang="en-US" altLang="zh-CN" sz="2800" b="1" dirty="0" smtClean="0">
                    <a:latin typeface="+mn-ea"/>
                    <a:ea typeface="+mn-ea"/>
                  </a:rPr>
                  <a:t>  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气温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和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受火灾</a:t>
                </a:r>
                <a:r>
                  <a:rPr lang="zh-CN" altLang="zh-CN" b="1" dirty="0">
                    <a:latin typeface="+mn-ea"/>
                    <a:ea typeface="+mn-ea"/>
                  </a:rPr>
                  <a:t>影响的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森林面积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F8DDD6F0-A923-4677-AA33-E69BC8601E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89" y="865174"/>
                <a:ext cx="11149960" cy="897682"/>
              </a:xfrm>
              <a:prstGeom prst="rect">
                <a:avLst/>
              </a:prstGeom>
              <a:blipFill>
                <a:blip r:embed="rId3"/>
                <a:stretch>
                  <a:fillRect l="-1203" t="-8844" r="-1093" b="-129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2861950"/>
            <a:ext cx="4804573" cy="3312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735D022-DAEC-4051-9C58-CF208E144193}"/>
                  </a:ext>
                </a:extLst>
              </p:cNvPr>
              <p:cNvSpPr/>
              <p:nvPr/>
            </p:nvSpPr>
            <p:spPr>
              <a:xfrm>
                <a:off x="5530721" y="2850378"/>
                <a:ext cx="6048672" cy="22159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一元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线性回归</a:t>
                </a:r>
                <a:r>
                  <a:rPr lang="zh-CN" altLang="en-US" b="1" dirty="0">
                    <a:latin typeface="+mn-ea"/>
                    <a:ea typeface="+mn-ea"/>
                  </a:rPr>
                  <a:t>：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寻找</a:t>
                </a:r>
                <a:r>
                  <a:rPr lang="zh-CN" altLang="zh-CN" b="1" dirty="0">
                    <a:latin typeface="+mn-ea"/>
                    <a:ea typeface="+mn-ea"/>
                  </a:rPr>
                  <a:t>一条用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𝒂𝒙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zh-CN" b="1" dirty="0" smtClean="0">
                    <a:latin typeface="+mn-ea"/>
                    <a:ea typeface="+mn-ea"/>
                  </a:rPr>
                  <a:t>表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示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直线</a:t>
                </a:r>
                <a:r>
                  <a:rPr lang="zh-CN" altLang="zh-CN" b="1" dirty="0">
                    <a:latin typeface="+mn-ea"/>
                    <a:ea typeface="+mn-ea"/>
                  </a:rPr>
                  <a:t>，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使这</a:t>
                </a:r>
                <a:r>
                  <a:rPr lang="zh-CN" altLang="zh-CN" b="1" dirty="0">
                    <a:latin typeface="+mn-ea"/>
                    <a:ea typeface="+mn-ea"/>
                  </a:rPr>
                  <a:t>条直线尽可能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靠近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(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穿过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)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这</a:t>
                </a:r>
                <a:r>
                  <a:rPr lang="en-US" altLang="zh-CN" b="1" dirty="0">
                    <a:latin typeface="+mn-ea"/>
                    <a:ea typeface="+mn-ea"/>
                  </a:rPr>
                  <a:t>8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组</a:t>
                </a:r>
                <a14:m>
                  <m:oMath xmlns:m="http://schemas.openxmlformats.org/officeDocument/2006/math">
                    <m:r>
                      <a:rPr lang="en-US" altLang="zh-CN" b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b="1" dirty="0" smtClean="0">
                    <a:latin typeface="+mn-ea"/>
                    <a:ea typeface="+mn-ea"/>
                  </a:rPr>
                  <a:t>数据</a:t>
                </a:r>
                <a:r>
                  <a:rPr lang="zh-CN" altLang="en-US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【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即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,</a:t>
                </a:r>
                <a:r>
                  <a:rPr lang="zh-CN" altLang="zh-CN" b="1" dirty="0" smtClean="0">
                    <a:latin typeface="+mn-ea"/>
                    <a:ea typeface="+mn-ea"/>
                  </a:rPr>
                  <a:t>以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最小误差</a:t>
                </a:r>
                <a:r>
                  <a:rPr lang="zh-CN" altLang="zh-CN" b="1" dirty="0">
                    <a:latin typeface="+mn-ea"/>
                    <a:ea typeface="+mn-ea"/>
                  </a:rPr>
                  <a:t>来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拟合</a:t>
                </a:r>
                <a:r>
                  <a:rPr lang="zh-CN" altLang="zh-CN" b="1" dirty="0">
                    <a:latin typeface="+mn-ea"/>
                    <a:ea typeface="+mn-ea"/>
                  </a:rPr>
                  <a:t>这</a:t>
                </a:r>
                <a:r>
                  <a:rPr lang="en-US" altLang="zh-CN" b="1" dirty="0">
                    <a:latin typeface="+mn-ea"/>
                    <a:ea typeface="+mn-ea"/>
                  </a:rPr>
                  <a:t>8</a:t>
                </a:r>
                <a:r>
                  <a:rPr lang="zh-CN" altLang="zh-CN" b="1" dirty="0">
                    <a:latin typeface="+mn-ea"/>
                    <a:ea typeface="+mn-ea"/>
                  </a:rPr>
                  <a:t>组</a:t>
                </a:r>
                <a14:m>
                  <m:oMath xmlns:m="http://schemas.openxmlformats.org/officeDocument/2006/math">
                    <m:r>
                      <a:rPr lang="en-US" altLang="zh-CN" b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b="1" dirty="0" smtClean="0">
                    <a:latin typeface="+mn-ea"/>
                    <a:ea typeface="+mn-ea"/>
                  </a:rPr>
                  <a:t>数据</a:t>
                </a:r>
                <a:r>
                  <a:rPr lang="en-US" altLang="zh-CN" b="1" dirty="0" smtClean="0">
                    <a:latin typeface="+mn-ea"/>
                    <a:ea typeface="+mn-ea"/>
                  </a:rPr>
                  <a:t>】</a:t>
                </a:r>
                <a:endParaRPr lang="zh-CN" altLang="zh-CN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1735D022-DAEC-4051-9C58-CF208E1441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0721" y="2850378"/>
                <a:ext cx="6048672" cy="2215991"/>
              </a:xfrm>
              <a:prstGeom prst="rect">
                <a:avLst/>
              </a:prstGeom>
              <a:blipFill>
                <a:blip r:embed="rId5"/>
                <a:stretch>
                  <a:fillRect l="-2216" r="-3021" b="-3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10401937" y="1822481"/>
            <a:ext cx="1212561" cy="874821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0" rIns="0" bIns="0" rtlCol="0" anchor="ctr"/>
          <a:lstStyle/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特征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特征值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1871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FBA5DAD-1A21-41DD-A094-25B9F45B2302}"/>
                  </a:ext>
                </a:extLst>
              </p:cNvPr>
              <p:cNvSpPr/>
              <p:nvPr/>
            </p:nvSpPr>
            <p:spPr>
              <a:xfrm>
                <a:off x="555131" y="855611"/>
                <a:ext cx="7053037" cy="1915121"/>
              </a:xfrm>
              <a:prstGeom prst="rect">
                <a:avLst/>
              </a:prstGeom>
            </p:spPr>
            <p:txBody>
              <a:bodyPr wrap="square" lIns="0" tIns="144000" rIns="0" bIns="0">
                <a:spAutoFit/>
              </a:bodyPr>
              <a:lstStyle/>
              <a:p>
                <a:pPr marL="342900" indent="-342900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最佳回归模型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使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残差平方和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𝑵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</m:acc>
                            <m:r>
                              <a:rPr lang="en-US" altLang="zh-CN" sz="2000" b="1">
                                <a:latin typeface="Cambria Math" panose="02040503050406030204" pitchFamily="18" charset="0"/>
                                <a:ea typeface="+mn-ea"/>
                              </a:rPr>
                              <m:t>)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 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717550" indent="-266700" algn="just">
                  <a:lnSpc>
                    <a:spcPts val="3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残差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zh-CN" sz="2000" b="1" dirty="0">
                    <a:latin typeface="+mn-ea"/>
                    <a:ea typeface="+mn-ea"/>
                  </a:rPr>
                  <a:t>和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真实值</a:t>
                </a:r>
                <a:r>
                  <a:rPr lang="zh-CN" altLang="zh-CN" sz="2000" b="1" dirty="0">
                    <a:latin typeface="+mn-ea"/>
                    <a:ea typeface="+mn-ea"/>
                  </a:rPr>
                  <a:t>之间的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差值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𝑳𝒐𝒔𝒔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</m:acc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”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717550" indent="-266700" algn="just">
                  <a:lnSpc>
                    <a:spcPts val="3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残差平方和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均值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zh-CN" sz="2000" b="1" dirty="0">
                    <a:latin typeface="+mn-ea"/>
                    <a:ea typeface="+mn-ea"/>
                  </a:rPr>
                  <a:t>只与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相关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717550" indent="-266700" algn="just">
                  <a:lnSpc>
                    <a:spcPts val="33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最优解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就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残差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时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所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对应</a:t>
                </a:r>
                <a:r>
                  <a:rPr lang="zh-CN" altLang="zh-CN" sz="2000" b="1" dirty="0"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endParaRPr lang="zh-CN" altLang="zh-CN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BFBA5DAD-1A21-41DD-A094-25B9F45B2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131" y="855611"/>
                <a:ext cx="7053037" cy="1915121"/>
              </a:xfrm>
              <a:prstGeom prst="rect">
                <a:avLst/>
              </a:prstGeom>
              <a:blipFill>
                <a:blip r:embed="rId2"/>
                <a:stretch>
                  <a:fillRect l="-1642" r="-1815" b="-34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连接符 9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568005" y="289353"/>
                <a:ext cx="4663899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b="1" dirty="0">
                    <a:latin typeface="+mn-ea"/>
                    <a:ea typeface="+mn-ea"/>
                  </a:rPr>
                  <a:t>回归模型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𝒂𝒙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b="1" dirty="0" smtClean="0">
                    <a:latin typeface="+mn-ea"/>
                    <a:ea typeface="+mn-ea"/>
                  </a:rPr>
                  <a:t>中的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参数学习</a:t>
                </a:r>
                <a:endParaRPr lang="zh-CN" altLang="en-US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05" y="289353"/>
                <a:ext cx="4663899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3922" t="-29508" r="-2222" b="-442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FBA5DAD-1A21-41DD-A094-25B9F45B2302}"/>
                  </a:ext>
                </a:extLst>
              </p:cNvPr>
              <p:cNvSpPr/>
              <p:nvPr/>
            </p:nvSpPr>
            <p:spPr>
              <a:xfrm>
                <a:off x="551384" y="2967186"/>
                <a:ext cx="9750538" cy="3270126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latin typeface="+mn-ea"/>
                    <a:ea typeface="+mn-ea"/>
                  </a:rPr>
                  <a:t>回归</a:t>
                </a:r>
                <a:r>
                  <a:rPr lang="zh-CN" altLang="zh-CN" b="1" dirty="0">
                    <a:latin typeface="+mn-ea"/>
                    <a:ea typeface="+mn-ea"/>
                  </a:rPr>
                  <a:t>模型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  <m:sSub>
                      <m:sSubPr>
                        <m:ctrlPr>
                          <a:rPr lang="zh-CN" altLang="zh-CN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 (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  <m:r>
                      <a:rPr lang="en-US" altLang="zh-CN" b="1" i="1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b="1" dirty="0">
                    <a:latin typeface="+mn-ea"/>
                    <a:ea typeface="+mn-ea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参数求解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过程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58775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⑴</a:t>
                </a:r>
                <a:r>
                  <a:rPr lang="zh-CN" altLang="en-US" sz="2000" b="1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将</a:t>
                </a:r>
                <a:r>
                  <a:rPr lang="zh-CN" altLang="zh-CN" sz="2000" b="1" u="wavyDbl" dirty="0" smtClean="0">
                    <a:latin typeface="+mn-ea"/>
                    <a:ea typeface="+mn-ea"/>
                  </a:rPr>
                  <a:t>当前</a:t>
                </a:r>
                <a:r>
                  <a:rPr lang="zh-CN" altLang="zh-CN" sz="2000" b="1" u="wavyDbl" dirty="0">
                    <a:latin typeface="+mn-ea"/>
                    <a:ea typeface="+mn-ea"/>
                  </a:rPr>
                  <a:t>参数</a:t>
                </a:r>
                <a:r>
                  <a:rPr lang="zh-CN" altLang="zh-CN" sz="2000" b="1" u="wavyDbl" dirty="0" smtClean="0">
                    <a:latin typeface="+mn-ea"/>
                    <a:ea typeface="+mn-ea"/>
                  </a:rPr>
                  <a:t>下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</m:oMath>
                </a14:m>
                <a:r>
                  <a:rPr lang="zh-CN" altLang="zh-CN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个训练样本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预测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记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为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58775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⑵、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计算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的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标注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实际</a:t>
                </a:r>
                <a:r>
                  <a:rPr lang="zh-CN" altLang="zh-CN" sz="2000" b="1" dirty="0">
                    <a:latin typeface="+mn-ea"/>
                    <a:ea typeface="+mn-ea"/>
                  </a:rPr>
                  <a:t>值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与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两者之间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差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的平方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58775" algn="just">
                  <a:lnSpc>
                    <a:spcPts val="33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⑶、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计算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训练集</a:t>
                </a:r>
                <a:r>
                  <a:rPr lang="zh-CN" altLang="zh-CN" sz="2000" b="1" dirty="0">
                    <a:latin typeface="+mn-ea"/>
                    <a:ea typeface="+mn-ea"/>
                  </a:rPr>
                  <a:t>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产生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总和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𝑳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𝒂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)=</m:t>
                    </m:r>
                    <m:nary>
                      <m:naryPr>
                        <m:chr m:val="∑"/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naryPr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p>
                      <m:e>
                        <m:sSup>
                          <m:sSup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zh-CN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𝒂</m:t>
                            </m:r>
                            <m:sSub>
                              <m:sSubPr>
                                <m:ctrlPr>
                                  <a:rPr lang="zh-CN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𝒃</m:t>
                            </m:r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 )</m:t>
                            </m:r>
                          </m:e>
                          <m:sup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p>
                        </m:sSup>
                      </m:e>
                    </m:nary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1249363" indent="-265113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采用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最小二乘法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进行优化求解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1249363" indent="-265113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要使函数具有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最小值</a:t>
                </a:r>
                <a:r>
                  <a:rPr lang="zh-CN" altLang="zh-CN" sz="1800" b="1" dirty="0">
                    <a:latin typeface="+mn-ea"/>
                    <a:ea typeface="+mn-ea"/>
                  </a:rPr>
                  <a:t>，可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对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误差函数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𝐿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(𝑎,𝑏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中的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𝑎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和</a:t>
                </a:r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𝑏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分别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求导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偏导</a:t>
                </a:r>
                <a:r>
                  <a:rPr lang="en-US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>
                    <a:latin typeface="+mn-ea"/>
                    <a:ea typeface="+mn-ea"/>
                  </a:rPr>
                  <a:t>。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1249363" indent="-265113" algn="just">
                  <a:lnSpc>
                    <a:spcPts val="3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然后，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令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“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导数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等于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零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”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即可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求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得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参数</a:t>
                </a:r>
                <a:r>
                  <a:rPr lang="en-US" altLang="zh-CN" sz="1800" b="1" dirty="0">
                    <a:latin typeface="+mn-ea"/>
                    <a:ea typeface="+mn-ea"/>
                  </a:rPr>
                  <a:t>𝑎</a:t>
                </a:r>
                <a:r>
                  <a:rPr lang="zh-CN" altLang="zh-CN" sz="1800" b="1" dirty="0">
                    <a:latin typeface="+mn-ea"/>
                    <a:ea typeface="+mn-ea"/>
                  </a:rPr>
                  <a:t>和</a:t>
                </a:r>
                <a:r>
                  <a:rPr lang="en-US" altLang="zh-CN" sz="1800" b="1" dirty="0">
                    <a:latin typeface="+mn-ea"/>
                    <a:ea typeface="+mn-ea"/>
                  </a:rPr>
                  <a:t>𝑏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的值。</a:t>
                </a:r>
                <a:endParaRPr lang="zh-CN" altLang="zh-CN" sz="1800" b="1" dirty="0">
                  <a:solidFill>
                    <a:srgbClr val="0000FF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BFBA5DAD-1A21-41DD-A094-25B9F45B23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2967186"/>
                <a:ext cx="9750538" cy="3270126"/>
              </a:xfrm>
              <a:prstGeom prst="rect">
                <a:avLst/>
              </a:prstGeom>
              <a:blipFill>
                <a:blip r:embed="rId4"/>
                <a:stretch>
                  <a:fillRect l="-1311" t="-2788" r="-74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7892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79580" y="289353"/>
            <a:ext cx="127952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参数计算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9580" y="2331120"/>
            <a:ext cx="3286156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marL="342900" indent="-342900"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损失函数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求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偏导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792" y="2331120"/>
            <a:ext cx="3946220" cy="3350469"/>
          </a:xfrm>
          <a:prstGeom prst="rect">
            <a:avLst/>
          </a:prstGeom>
        </p:spPr>
      </p:pic>
      <p:sp>
        <p:nvSpPr>
          <p:cNvPr id="25" name="圆角矩形标注 24"/>
          <p:cNvSpPr/>
          <p:nvPr/>
        </p:nvSpPr>
        <p:spPr>
          <a:xfrm>
            <a:off x="579580" y="4437112"/>
            <a:ext cx="3168352" cy="432048"/>
          </a:xfrm>
          <a:prstGeom prst="wedgeRoundRectCallout">
            <a:avLst>
              <a:gd name="adj1" fmla="val 62095"/>
              <a:gd name="adj2" fmla="val 153586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b="1" dirty="0">
                <a:solidFill>
                  <a:schemeClr val="tx1"/>
                </a:solidFill>
                <a:latin typeface="+mn-ea"/>
              </a:rPr>
              <a:t>得到</a:t>
            </a:r>
            <a:r>
              <a:rPr lang="zh-CN" altLang="zh-CN" b="1" dirty="0">
                <a:solidFill>
                  <a:srgbClr val="FF0000"/>
                </a:solidFill>
                <a:latin typeface="+mn-ea"/>
              </a:rPr>
              <a:t>参数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zh-CN" b="1" dirty="0">
                <a:solidFill>
                  <a:schemeClr val="tx1"/>
                </a:solidFill>
                <a:latin typeface="+mn-ea"/>
              </a:rPr>
              <a:t>的计算</a:t>
            </a:r>
            <a:r>
              <a:rPr lang="zh-CN" altLang="zh-CN" b="1" dirty="0" smtClean="0">
                <a:solidFill>
                  <a:schemeClr val="tx1"/>
                </a:solidFill>
                <a:latin typeface="+mn-ea"/>
              </a:rPr>
              <a:t>公式</a:t>
            </a:r>
            <a:endParaRPr lang="zh-CN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1384" y="908720"/>
            <a:ext cx="6703475" cy="889930"/>
            <a:chOff x="551384" y="908720"/>
            <a:chExt cx="6703475" cy="889930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6BC224CD-89FC-4428-BC70-A000AF4125EE}"/>
                </a:ext>
              </a:extLst>
            </p:cNvPr>
            <p:cNvSpPr/>
            <p:nvPr/>
          </p:nvSpPr>
          <p:spPr>
            <a:xfrm>
              <a:off x="551384" y="943445"/>
              <a:ext cx="1916020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algn="just"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优化目标：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83632" y="908720"/>
              <a:ext cx="4471227" cy="8899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1666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85D1FECF-C8C1-4FCA-9DFB-3A736B682408}"/>
              </a:ext>
            </a:extLst>
          </p:cNvPr>
          <p:cNvSpPr/>
          <p:nvPr/>
        </p:nvSpPr>
        <p:spPr>
          <a:xfrm>
            <a:off x="562959" y="1043444"/>
            <a:ext cx="41764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/>
              <a:t>同理，</a:t>
            </a:r>
            <a:r>
              <a:rPr lang="zh-CN" altLang="zh-CN" b="1" dirty="0">
                <a:solidFill>
                  <a:srgbClr val="FF0000"/>
                </a:solidFill>
              </a:rPr>
              <a:t>损失函数</a:t>
            </a:r>
            <a:r>
              <a:rPr lang="zh-CN" altLang="zh-CN" b="1" dirty="0"/>
              <a:t>对</a:t>
            </a:r>
            <a:r>
              <a:rPr lang="en-US" altLang="zh-CN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b="1" dirty="0"/>
              <a:t>求</a:t>
            </a:r>
            <a:r>
              <a:rPr lang="zh-CN" altLang="zh-CN" b="1" dirty="0">
                <a:solidFill>
                  <a:srgbClr val="FF0000"/>
                </a:solidFill>
              </a:rPr>
              <a:t>偏导</a:t>
            </a:r>
            <a:r>
              <a:rPr lang="zh-CN" altLang="zh-CN" b="1" dirty="0"/>
              <a:t>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030" y="839026"/>
            <a:ext cx="4369412" cy="8137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5" y="1933523"/>
            <a:ext cx="8614395" cy="67061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7139" y="2618169"/>
            <a:ext cx="3466274" cy="3440972"/>
          </a:xfrm>
          <a:prstGeom prst="rect">
            <a:avLst/>
          </a:prstGeom>
        </p:spPr>
      </p:pic>
      <p:sp>
        <p:nvSpPr>
          <p:cNvPr id="13" name="圆角矩形标注 12"/>
          <p:cNvSpPr/>
          <p:nvPr/>
        </p:nvSpPr>
        <p:spPr>
          <a:xfrm>
            <a:off x="1067015" y="4437112"/>
            <a:ext cx="3168352" cy="432048"/>
          </a:xfrm>
          <a:prstGeom prst="wedgeRoundRectCallout">
            <a:avLst>
              <a:gd name="adj1" fmla="val 65748"/>
              <a:gd name="adj2" fmla="val 215204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zh-CN" b="1" dirty="0">
                <a:solidFill>
                  <a:schemeClr val="tx1"/>
                </a:solidFill>
                <a:latin typeface="+mn-ea"/>
              </a:rPr>
              <a:t>得到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</a:rPr>
              <a:t>参数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zh-CN" b="1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zh-CN" b="1" dirty="0">
                <a:solidFill>
                  <a:schemeClr val="tx1"/>
                </a:solidFill>
                <a:latin typeface="+mn-ea"/>
              </a:rPr>
              <a:t>计算</a:t>
            </a:r>
            <a:r>
              <a:rPr lang="zh-CN" altLang="zh-CN" b="1" dirty="0" smtClean="0">
                <a:solidFill>
                  <a:schemeClr val="tx1"/>
                </a:solidFill>
                <a:latin typeface="+mn-ea"/>
              </a:rPr>
              <a:t>公式</a:t>
            </a:r>
            <a:endParaRPr lang="zh-CN" altLang="en-US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787243" y="1956969"/>
            <a:ext cx="5822595" cy="4173166"/>
            <a:chOff x="1787243" y="1956969"/>
            <a:chExt cx="5822595" cy="4173166"/>
          </a:xfrm>
        </p:grpSpPr>
        <p:sp>
          <p:nvSpPr>
            <p:cNvPr id="3" name="矩形 2"/>
            <p:cNvSpPr/>
            <p:nvPr/>
          </p:nvSpPr>
          <p:spPr>
            <a:xfrm>
              <a:off x="1787243" y="1956969"/>
              <a:ext cx="1656184" cy="55937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>
              <a:off x="5161318" y="5338047"/>
              <a:ext cx="2448520" cy="7920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975825" y="4274682"/>
            <a:ext cx="2695227" cy="1818614"/>
            <a:chOff x="8975825" y="4412961"/>
            <a:chExt cx="2695227" cy="1818614"/>
          </a:xfrm>
        </p:grpSpPr>
        <p:sp>
          <p:nvSpPr>
            <p:cNvPr id="11" name="文本框 10"/>
            <p:cNvSpPr txBox="1"/>
            <p:nvPr/>
          </p:nvSpPr>
          <p:spPr>
            <a:xfrm>
              <a:off x="8975825" y="4412961"/>
              <a:ext cx="2592288" cy="837409"/>
            </a:xfrm>
            <a:prstGeom prst="rect">
              <a:avLst/>
            </a:prstGeom>
            <a:noFill/>
            <a:ln w="22225">
              <a:solidFill>
                <a:srgbClr val="0000FF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待定参数确定，训练</a:t>
              </a:r>
              <a:r>
                <a: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学习</a:t>
              </a:r>
              <a:r>
                <a: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过程结束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735D022-DAEC-4051-9C58-CF208E144193}"/>
                    </a:ext>
                  </a:extLst>
                </p:cNvPr>
                <p:cNvSpPr/>
                <p:nvPr/>
              </p:nvSpPr>
              <p:spPr>
                <a:xfrm>
                  <a:off x="9011895" y="5308245"/>
                  <a:ext cx="2659157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ea typeface="+mn-ea"/>
                    </a:rPr>
                    <a:t>直线方程：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𝒂𝒙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𝒃</m:t>
                      </m:r>
                    </m:oMath>
                  </a14:m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algn="just">
                    <a:lnSpc>
                      <a:spcPct val="1500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给定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，可计算得到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</m:oMath>
                  </a14:m>
                  <a:endParaRPr lang="zh-CN" altLang="zh-CN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735D022-DAEC-4051-9C58-CF208E14419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11895" y="5308245"/>
                  <a:ext cx="2659157" cy="923330"/>
                </a:xfrm>
                <a:prstGeom prst="rect">
                  <a:avLst/>
                </a:prstGeom>
                <a:blipFill>
                  <a:blip r:embed="rId5"/>
                  <a:stretch>
                    <a:fillRect l="-5721" b="-789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6905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96D2149-0D9A-40A1-ACA3-14DB4C9E42D4}"/>
                  </a:ext>
                </a:extLst>
              </p:cNvPr>
              <p:cNvSpPr/>
              <p:nvPr/>
            </p:nvSpPr>
            <p:spPr>
              <a:xfrm>
                <a:off x="551384" y="900985"/>
                <a:ext cx="11016729" cy="16619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可看出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：若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已知</a:t>
                </a:r>
                <a:r>
                  <a:rPr lang="zh-CN" altLang="zh-CN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训练样本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𝒊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,…,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, 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就</a:t>
                </a:r>
                <a:r>
                  <a:rPr lang="zh-CN" altLang="en-US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能够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基于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训练样本，</a:t>
                </a:r>
                <a:r>
                  <a:rPr lang="zh-CN" altLang="zh-CN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建立</a:t>
                </a:r>
                <a:r>
                  <a:rPr lang="zh-CN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endParaRPr lang="en-US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                 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线性回归</a:t>
                </a:r>
                <a:r>
                  <a:rPr lang="zh-CN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方程</a:t>
                </a:r>
                <a:r>
                  <a:rPr lang="zh-CN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，使得</a:t>
                </a:r>
                <a:r>
                  <a:rPr lang="zh-CN" altLang="zh-CN" b="1" u="wavyDbl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zh-CN" b="1" u="wavyDbl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训练样本而言</a:t>
                </a:r>
                <a:r>
                  <a:rPr lang="zh-CN" altLang="zh-CN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，该线性回归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方程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预测结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果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测值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与</a:t>
                </a:r>
                <a:r>
                  <a:rPr lang="zh-CN" altLang="zh-CN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样本标注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结果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:r>
                  <a:rPr lang="en-US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之间的</a:t>
                </a:r>
                <a:r>
                  <a:rPr lang="zh-CN" altLang="en-US" b="1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误差总</a:t>
                </a:r>
                <a:r>
                  <a:rPr lang="zh-CN" altLang="zh-CN" b="1" u="wavyDbl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和</a:t>
                </a:r>
                <a:r>
                  <a:rPr lang="zh-CN" altLang="zh-CN" b="1" u="wavyDbl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最小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zh-CN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96D2149-0D9A-40A1-ACA3-14DB4C9E4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900985"/>
                <a:ext cx="11016729" cy="1661993"/>
              </a:xfrm>
              <a:prstGeom prst="rect">
                <a:avLst/>
              </a:prstGeom>
              <a:blipFill>
                <a:blip r:embed="rId2"/>
                <a:stretch>
                  <a:fillRect l="-1217" r="-1217" b="-5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92" y="189461"/>
            <a:ext cx="2911513" cy="50366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51384" y="2780928"/>
            <a:ext cx="10513168" cy="1224136"/>
            <a:chOff x="551384" y="2780928"/>
            <a:chExt cx="10513168" cy="1224136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496D2149-0D9A-40A1-ACA3-14DB4C9E42D4}"/>
                </a:ext>
              </a:extLst>
            </p:cNvPr>
            <p:cNvSpPr/>
            <p:nvPr/>
          </p:nvSpPr>
          <p:spPr>
            <a:xfrm>
              <a:off x="551384" y="2780928"/>
              <a:ext cx="5292496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 algn="just"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对</a:t>
              </a:r>
              <a:r>
                <a:rPr lang="zh-CN" altLang="en-US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于</a:t>
              </a:r>
              <a:r>
                <a:rPr lang="zh-CN" altLang="en-US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此例</a:t>
              </a:r>
              <a:r>
                <a:rPr lang="zh-CN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，可求得</a:t>
              </a:r>
              <a:r>
                <a:rPr lang="zh-CN" altLang="zh-CN" b="1" dirty="0">
                  <a:solidFill>
                    <a:srgbClr val="0000FF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参数</a:t>
              </a:r>
              <a:r>
                <a:rPr lang="en-US" altLang="zh-CN" b="1" i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a</a:t>
              </a:r>
              <a:r>
                <a:rPr lang="zh-CN" altLang="en-US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、</a:t>
              </a:r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b</a:t>
              </a:r>
              <a:r>
                <a:rPr lang="zh-CN" altLang="zh-CN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分别为</a:t>
              </a:r>
              <a:r>
                <a:rPr lang="zh-CN" altLang="zh-CN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rPr>
                <a:t>：</a:t>
              </a:r>
              <a:endParaRPr lang="zh-CN" altLang="zh-CN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15680" y="3357317"/>
              <a:ext cx="7848872" cy="64774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96D2149-0D9A-40A1-ACA3-14DB4C9E42D4}"/>
                  </a:ext>
                </a:extLst>
              </p:cNvPr>
              <p:cNvSpPr/>
              <p:nvPr/>
            </p:nvSpPr>
            <p:spPr>
              <a:xfrm>
                <a:off x="551384" y="4293096"/>
                <a:ext cx="9289032" cy="16619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该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地区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受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火灾影响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森林</a:t>
                </a:r>
                <a:r>
                  <a:rPr lang="zh-CN" altLang="zh-CN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面积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气温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</a:t>
                </a:r>
                <a:r>
                  <a:rPr lang="zh-CN" altLang="zh-CN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b="1" u="wavyDbl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一元线性回归模型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为</a:t>
                </a: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en-US" altLang="zh-CN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        火灾影响的森林面积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=1.428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zh-CN" altLang="en-US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气温</a:t>
                </a:r>
                <a:r>
                  <a:rPr lang="en-US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-7.09</a:t>
                </a:r>
              </a:p>
              <a:p>
                <a:pPr algn="just">
                  <a:lnSpc>
                    <a:spcPct val="1500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          </a:t>
                </a:r>
                <a:r>
                  <a:rPr lang="zh-CN" altLang="zh-CN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即</a:t>
                </a:r>
                <a:r>
                  <a:rPr lang="zh-CN" altLang="en-US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𝟒𝟐𝟖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𝒙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𝟕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𝟎𝟗</m:t>
                    </m:r>
                  </m:oMath>
                </a14:m>
                <a:endParaRPr lang="zh-CN" altLang="zh-CN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496D2149-0D9A-40A1-ACA3-14DB4C9E42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4293096"/>
                <a:ext cx="9289032" cy="1661993"/>
              </a:xfrm>
              <a:prstGeom prst="rect">
                <a:avLst/>
              </a:prstGeom>
              <a:blipFill rotWithShape="0">
                <a:blip r:embed="rId5"/>
                <a:stretch>
                  <a:fillRect l="-1444" r="-1575" b="-51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圆角矩形标注 2"/>
              <p:cNvSpPr/>
              <p:nvPr/>
            </p:nvSpPr>
            <p:spPr>
              <a:xfrm>
                <a:off x="7163417" y="5955089"/>
                <a:ext cx="2016224" cy="426239"/>
              </a:xfrm>
              <a:prstGeom prst="wedgeRoundRectCallout">
                <a:avLst>
                  <a:gd name="adj1" fmla="val -67352"/>
                  <a:gd name="adj2" fmla="val -104101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输入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</a:rPr>
                  <a:t>即可得到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zh-CN" altLang="en-US" sz="20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3" name="圆角矩形标注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417" y="5955089"/>
                <a:ext cx="2016224" cy="426239"/>
              </a:xfrm>
              <a:prstGeom prst="wedgeRoundRectCallout">
                <a:avLst>
                  <a:gd name="adj1" fmla="val -67352"/>
                  <a:gd name="adj2" fmla="val -104101"/>
                  <a:gd name="adj3" fmla="val 16667"/>
                </a:avLst>
              </a:prstGeom>
              <a:blipFill rotWithShape="0">
                <a:blip r:embed="rId6"/>
                <a:stretch>
                  <a:fillRect r="-251" b="-10714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82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83695" y="283798"/>
            <a:ext cx="442569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从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一元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线性回归→多元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线性回归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CAFCA4F-96A0-4126-9978-AD16001B1CB2}"/>
              </a:ext>
            </a:extLst>
          </p:cNvPr>
          <p:cNvSpPr/>
          <p:nvPr/>
        </p:nvSpPr>
        <p:spPr>
          <a:xfrm>
            <a:off x="551383" y="3573016"/>
            <a:ext cx="7632849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如，本例</a:t>
            </a:r>
            <a:r>
              <a:rPr lang="zh-CN" altLang="zh-CN" sz="2000" b="1" dirty="0" smtClean="0">
                <a:latin typeface="+mn-ea"/>
                <a:ea typeface="+mn-ea"/>
              </a:rPr>
              <a:t>数据中增加</a:t>
            </a:r>
            <a:r>
              <a:rPr lang="zh-CN" altLang="zh-CN" sz="2000" b="1" dirty="0">
                <a:latin typeface="+mn-ea"/>
                <a:ea typeface="+mn-ea"/>
              </a:rPr>
              <a:t>一</a:t>
            </a:r>
            <a:r>
              <a:rPr lang="zh-CN" altLang="zh-CN" sz="2000" b="1" dirty="0" smtClean="0"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latin typeface="+mn-ea"/>
                <a:ea typeface="+mn-ea"/>
              </a:rPr>
              <a:t>特征：</a:t>
            </a:r>
            <a:r>
              <a:rPr lang="zh-CN" altLang="zh-CN" sz="2000" b="1" dirty="0" smtClean="0">
                <a:latin typeface="+mn-ea"/>
                <a:ea typeface="+mn-ea"/>
              </a:rPr>
              <a:t>影响火灾面积</a:t>
            </a:r>
            <a:r>
              <a:rPr lang="zh-CN" altLang="zh-CN" sz="2000" b="1" dirty="0">
                <a:latin typeface="+mn-ea"/>
                <a:ea typeface="+mn-ea"/>
              </a:rPr>
              <a:t>的潜在因素</a:t>
            </a:r>
            <a:r>
              <a:rPr lang="en-US" altLang="zh-CN" sz="2000" dirty="0">
                <a:latin typeface="+mn-ea"/>
                <a:ea typeface="+mn-ea"/>
              </a:rPr>
              <a:t>—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风力</a:t>
            </a:r>
            <a:endParaRPr lang="zh-CN" altLang="zh-CN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1384" y="849613"/>
                <a:ext cx="11016729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latin typeface="+mn-ea"/>
                    <a:ea typeface="+mn-ea"/>
                  </a:rPr>
                  <a:t>简单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一元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线性回归算法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只有一个特征值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通常</a:t>
                </a:r>
                <a:r>
                  <a:rPr lang="zh-CN" altLang="zh-CN" sz="2000" b="1" dirty="0">
                    <a:latin typeface="+mn-ea"/>
                    <a:ea typeface="+mn-ea"/>
                  </a:rPr>
                  <a:t>线性回归算法中有</a:t>
                </a:r>
                <a:r>
                  <a:rPr lang="zh-CN" altLang="zh-CN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多个特征值</a:t>
                </a:r>
                <a:r>
                  <a:rPr lang="zh-CN" altLang="zh-CN" sz="2000" b="1" dirty="0">
                    <a:latin typeface="+mn-ea"/>
                    <a:ea typeface="+mn-ea"/>
                  </a:rPr>
                  <a:t>，有的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甚至成千上万</a:t>
                </a:r>
                <a:r>
                  <a:rPr lang="zh-CN" altLang="zh-CN" sz="2000" b="1" dirty="0">
                    <a:latin typeface="+mn-ea"/>
                    <a:ea typeface="+mn-ea"/>
                  </a:rPr>
                  <a:t>个特征值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数据特征的维度是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多维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849613"/>
                <a:ext cx="11016729" cy="769441"/>
              </a:xfrm>
              <a:prstGeom prst="rect">
                <a:avLst/>
              </a:prstGeom>
              <a:blipFill>
                <a:blip r:embed="rId2"/>
                <a:stretch>
                  <a:fillRect l="-1051" t="-7087" r="-1106" b="-118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3692795"/>
                  </p:ext>
                </p:extLst>
              </p:nvPr>
            </p:nvGraphicFramePr>
            <p:xfrm>
              <a:off x="1451234" y="4055400"/>
              <a:ext cx="9217026" cy="96776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060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2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2889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气温 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𝒙</m:t>
                              </m:r>
                            </m:oMath>
                          </a14:m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19.6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23.3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89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风力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z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5.8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816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ea typeface="+mn-ea"/>
                            </a:rPr>
                            <a:t>面积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  (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𝒚</m:t>
                              </m:r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  <a:ea typeface="+mn-ea"/>
                                </a:rPr>
                                <m:t>)</m:t>
                              </m:r>
                            </m:oMath>
                          </a14:m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2.14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4.62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19.23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28.74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3692795"/>
                  </p:ext>
                </p:extLst>
              </p:nvPr>
            </p:nvGraphicFramePr>
            <p:xfrm>
              <a:off x="1451234" y="4055400"/>
              <a:ext cx="9217026" cy="967764"/>
            </p:xfrm>
            <a:graphic>
              <a:graphicData uri="http://schemas.openxmlformats.org/drawingml/2006/table">
                <a:tbl>
                  <a:tblPr firstRow="1" bandRow="1">
                    <a:tableStyleId>{D7AC3CCA-C797-4891-BE02-D94E43425B78}</a:tableStyleId>
                  </a:tblPr>
                  <a:tblGrid>
                    <a:gridCol w="110604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94218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102411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30480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>
                        <a:blipFill>
                          <a:blip r:embed="rId3"/>
                          <a:stretch>
                            <a:fillRect l="-549" t="-30000" r="-732418" b="-25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15.1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19.6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23.3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48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风力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(</a:t>
                          </a:r>
                          <a:r>
                            <a:rPr lang="en-US" altLang="zh-CN" sz="2000" b="1" i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z</a:t>
                          </a:r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)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5.8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4.0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7.2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6.3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8.5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816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0" marR="0" marT="0" marB="0">
                        <a:blipFill>
                          <a:blip r:embed="rId3"/>
                          <a:stretch>
                            <a:fillRect l="-549" t="-196610" r="-732418" b="-2711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2.14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4.62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8.24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11.24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13.99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16.33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19.23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b="1" dirty="0" smtClean="0"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28.74</a:t>
                          </a:r>
                          <a:endParaRPr lang="zh-CN" altLang="en-US" sz="2000" b="1" dirty="0">
                            <a:latin typeface="Times New Roman" panose="02020603050405020304" pitchFamily="18" charset="0"/>
                            <a:ea typeface="+mn-ea"/>
                            <a:cs typeface="Times New Roman" panose="02020603050405020304" pitchFamily="18" charset="0"/>
                          </a:endParaRPr>
                        </a:p>
                      </a:txBody>
                      <a:tcPr marL="0" marR="0" marT="0" marB="0"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551383" y="1723958"/>
                <a:ext cx="11016729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多元线性回归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模型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有多种特征</a:t>
                </a:r>
                <a:r>
                  <a:rPr lang="zh-CN" altLang="zh-CN" sz="2000" b="1" dirty="0">
                    <a:latin typeface="+mn-ea"/>
                    <a:ea typeface="+mn-ea"/>
                  </a:rPr>
                  <a:t>，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每一种特征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都与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函数值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呈线性关系</a:t>
                </a:r>
                <a:r>
                  <a:rPr lang="zh-CN" altLang="zh-CN" sz="2000" b="1" dirty="0">
                    <a:latin typeface="+mn-ea"/>
                    <a:ea typeface="+mn-ea"/>
                  </a:rPr>
                  <a:t>，只是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线性关系的</a:t>
                </a:r>
                <a:r>
                  <a:rPr lang="zh-CN" altLang="zh-CN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系数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不同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（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多元</a:t>
                </a:r>
                <a:r>
                  <a:rPr lang="zh-CN" altLang="zh-CN" sz="2000" b="1" dirty="0">
                    <a:latin typeface="+mn-ea"/>
                    <a:ea typeface="+mn-ea"/>
                  </a:rPr>
                  <a:t>线性回归模型可以解决一元线性回归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问题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1723958"/>
                <a:ext cx="11016729" cy="769441"/>
              </a:xfrm>
              <a:prstGeom prst="rect">
                <a:avLst/>
              </a:prstGeom>
              <a:blipFill>
                <a:blip r:embed="rId4"/>
                <a:stretch>
                  <a:fillRect l="-1217" t="-16667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957724" y="2590612"/>
                <a:ext cx="10791591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多元</a:t>
                </a:r>
                <a:r>
                  <a:rPr lang="zh-CN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线性回归模型中，每一种特征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，都与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呈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线性关系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，可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第一个特征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到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en-US" altLang="zh-CN" sz="2000" b="1" i="1" dirty="0">
                    <a:solidFill>
                      <a:srgbClr val="0000FF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zh-CN" altLang="zh-CN" sz="2000" b="1" dirty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个特征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线性关系</a:t>
                </a:r>
                <a:r>
                  <a:rPr lang="zh-CN" altLang="zh-CN" sz="2000" b="1" dirty="0">
                    <a:solidFill>
                      <a:srgbClr val="FF0000"/>
                    </a:solidFill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系数</a:t>
                </a:r>
                <a:r>
                  <a:rPr lang="en-US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定义为</a:t>
                </a:r>
                <a:r>
                  <a:rPr lang="en-US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effectLst/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,…,</m:t>
                    </m:r>
                    <m:sSub>
                      <m:sSubPr>
                        <m:ctrlPr>
                          <a:rPr lang="zh-CN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>
                            <a:effectLst/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 smtClean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7724" y="2590612"/>
                <a:ext cx="10791591" cy="769441"/>
              </a:xfrm>
              <a:prstGeom prst="rect">
                <a:avLst/>
              </a:prstGeom>
              <a:blipFill>
                <a:blip r:embed="rId5"/>
                <a:stretch>
                  <a:fillRect l="-1073" t="-7143" r="-1469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4799856" y="5197771"/>
            <a:ext cx="5974496" cy="654686"/>
            <a:chOff x="4799856" y="5197771"/>
            <a:chExt cx="5974496" cy="654686"/>
          </a:xfrm>
        </p:grpSpPr>
        <p:grpSp>
          <p:nvGrpSpPr>
            <p:cNvPr id="2" name="组合 1"/>
            <p:cNvGrpSpPr/>
            <p:nvPr/>
          </p:nvGrpSpPr>
          <p:grpSpPr>
            <a:xfrm>
              <a:off x="4799856" y="5197771"/>
              <a:ext cx="5974496" cy="307777"/>
              <a:chOff x="3164724" y="6123180"/>
              <a:chExt cx="5974496" cy="30777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014736" y="6123180"/>
                <a:ext cx="2124484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</a:pP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气温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风力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面积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3164724" y="6123180"/>
                <a:ext cx="3867380" cy="307777"/>
              </a:xfrm>
              <a:prstGeom prst="rect">
                <a:avLst/>
              </a:prstGeom>
              <a:ln>
                <a:noFill/>
                <a:prstDash val="sysDot"/>
              </a:ln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latin typeface="+mn-ea"/>
                    <a:ea typeface="+mn-ea"/>
                  </a:rPr>
                  <a:t>考察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个自变量</a:t>
                </a:r>
                <a:r>
                  <a:rPr lang="zh-CN" altLang="en-US" sz="2000" b="1" dirty="0">
                    <a:latin typeface="+mn-ea"/>
                    <a:ea typeface="+mn-ea"/>
                  </a:rPr>
                  <a:t>对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因变量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影响：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9192344" y="5575458"/>
                  <a:ext cx="1009827" cy="276999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m:rPr>
                            <m:nor/>
                          </m:rPr>
                          <a:rPr lang="zh-CN" altLang="en-US" sz="1800" b="1" dirty="0" smtClean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∧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→</m:t>
                        </m:r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𝒚</m:t>
                        </m:r>
                      </m:oMath>
                    </m:oMathPara>
                  </a14:m>
                  <a:endParaRPr lang="zh-CN" altLang="en-US" sz="1800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92344" y="5575458"/>
                  <a:ext cx="1009827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1786" t="-2128" r="-4167" b="-25532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8751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35360" y="741554"/>
            <a:ext cx="11449271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35361" y="283798"/>
            <a:ext cx="194421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多元线性回归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36733" y="874640"/>
                <a:ext cx="11087860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多元线性回归算法中，由于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输入数据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多维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，即采用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矩阵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进行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知识表示</a:t>
                </a:r>
                <a:r>
                  <a:rPr lang="zh-CN" altLang="en-US" sz="20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solidFill>
                    <a:srgbClr val="05073B"/>
                  </a:solidFill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如表中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：影响“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面积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”有两个因素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“气温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、风力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𝒛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”，且每个因素都有“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8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个数据”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特征值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en-US" altLang="zh-CN" sz="1800" b="1" dirty="0" smtClean="0">
                  <a:solidFill>
                    <a:schemeClr val="tx1"/>
                  </a:solidFill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因此，这是一个“二维矩阵”。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𝒎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的矩形数组，即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𝒎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行、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列。此例：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733" y="874640"/>
                <a:ext cx="11087860" cy="1154162"/>
              </a:xfrm>
              <a:prstGeom prst="rect">
                <a:avLst/>
              </a:prstGeom>
              <a:blipFill>
                <a:blip r:embed="rId2"/>
                <a:stretch>
                  <a:fillRect l="-1045" t="-4737" r="-935" b="-6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1275"/>
            <a:ext cx="5688632" cy="71670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2269523"/>
            <a:ext cx="4032448" cy="439397"/>
          </a:xfrm>
          <a:prstGeom prst="rect">
            <a:avLst/>
          </a:prstGeom>
        </p:spPr>
      </p:pic>
      <p:grpSp>
        <p:nvGrpSpPr>
          <p:cNvPr id="24" name="组合 23"/>
          <p:cNvGrpSpPr/>
          <p:nvPr/>
        </p:nvGrpSpPr>
        <p:grpSpPr>
          <a:xfrm>
            <a:off x="5089167" y="2161887"/>
            <a:ext cx="6551449" cy="817388"/>
            <a:chOff x="5089167" y="2161887"/>
            <a:chExt cx="6551449" cy="817388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20336" y="2161887"/>
              <a:ext cx="2520280" cy="817388"/>
            </a:xfrm>
            <a:prstGeom prst="rect">
              <a:avLst/>
            </a:prstGeom>
          </p:spPr>
        </p:pic>
        <p:grpSp>
          <p:nvGrpSpPr>
            <p:cNvPr id="23" name="组合 22"/>
            <p:cNvGrpSpPr/>
            <p:nvPr/>
          </p:nvGrpSpPr>
          <p:grpSpPr>
            <a:xfrm>
              <a:off x="5089167" y="2369139"/>
              <a:ext cx="3600400" cy="345230"/>
              <a:chOff x="4969580" y="2361869"/>
              <a:chExt cx="3600400" cy="34523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矩形 15"/>
                  <p:cNvSpPr/>
                  <p:nvPr/>
                </p:nvSpPr>
                <p:spPr>
                  <a:xfrm>
                    <a:off x="4969580" y="2361869"/>
                    <a:ext cx="3600400" cy="246221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algn="ctr">
                      <a:buClr>
                        <a:srgbClr val="FF0000"/>
                      </a:buClr>
                      <a:buSzPct val="80000"/>
                    </a:pPr>
                    <a:r>
                      <a:rPr lang="zh-CN" altLang="en-US" sz="16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推广到高维（</a:t>
                    </a:r>
                    <a14:m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oMath>
                    </a14:m>
                    <a:r>
                      <a:rPr lang="zh-CN" altLang="en-US" sz="16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个</a:t>
                    </a:r>
                    <a:r>
                      <a:rPr lang="zh-CN" altLang="en-US" sz="1600" b="1" dirty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特征</a:t>
                    </a:r>
                    <a:r>
                      <a:rPr lang="zh-CN" altLang="en-US" sz="16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、</a:t>
                    </a:r>
                    <a14:m>
                      <m:oMath xmlns:m="http://schemas.openxmlformats.org/officeDocument/2006/math">
                        <m:r>
                          <a:rPr lang="en-US" altLang="zh-CN" sz="16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16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个特征值）</a:t>
                    </a:r>
                    <a:endParaRPr lang="en-US" altLang="zh-CN" sz="16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16" name="矩形 1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69580" y="2361869"/>
                    <a:ext cx="3600400" cy="24622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1017" t="-30000" r="-847" b="-475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2" name="直接箭头连接符 21"/>
              <p:cNvCxnSpPr/>
              <p:nvPr/>
            </p:nvCxnSpPr>
            <p:spPr>
              <a:xfrm>
                <a:off x="5015880" y="2707099"/>
                <a:ext cx="3456384" cy="0"/>
              </a:xfrm>
              <a:prstGeom prst="straightConnector1">
                <a:avLst/>
              </a:prstGeom>
              <a:ln w="22225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6" name="组合 35"/>
          <p:cNvGrpSpPr/>
          <p:nvPr/>
        </p:nvGrpSpPr>
        <p:grpSpPr>
          <a:xfrm>
            <a:off x="372643" y="3068960"/>
            <a:ext cx="11411988" cy="2857681"/>
            <a:chOff x="372643" y="3068960"/>
            <a:chExt cx="11411988" cy="2857681"/>
          </a:xfrm>
        </p:grpSpPr>
        <p:grpSp>
          <p:nvGrpSpPr>
            <p:cNvPr id="25" name="组合 24"/>
            <p:cNvGrpSpPr/>
            <p:nvPr/>
          </p:nvGrpSpPr>
          <p:grpSpPr>
            <a:xfrm>
              <a:off x="372643" y="3068960"/>
              <a:ext cx="11411988" cy="1258898"/>
              <a:chOff x="372643" y="3068960"/>
              <a:chExt cx="11411988" cy="1258898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372644" y="3068960"/>
                <a:ext cx="11377263" cy="0"/>
              </a:xfrm>
              <a:prstGeom prst="line">
                <a:avLst/>
              </a:prstGeom>
              <a:ln w="12700">
                <a:solidFill>
                  <a:srgbClr val="C0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0" name="矩形 19"/>
                  <p:cNvSpPr/>
                  <p:nvPr/>
                </p:nvSpPr>
                <p:spPr>
                  <a:xfrm>
                    <a:off x="372643" y="3173696"/>
                    <a:ext cx="11411988" cy="1154162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266700" indent="-266700">
                      <a:lnSpc>
                        <a:spcPts val="30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输入数据矩阵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05073B"/>
                        </a:solidFill>
                        <a:latin typeface="+mn-ea"/>
                        <a:ea typeface="+mn-ea"/>
                      </a:rPr>
                      <a:t>：</a:t>
                    </a:r>
                    <a:endParaRPr lang="en-US" altLang="zh-CN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endParaRPr>
                  </a:p>
                  <a:p>
                    <a:pPr marL="531813" indent="-265113">
                      <a:lnSpc>
                        <a:spcPts val="30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假设有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个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样本，每个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样本包含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个特征</a:t>
                    </a:r>
                    <a:r>
                      <a:rPr lang="en-US" altLang="zh-CN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(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还有一个“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常数</a:t>
                    </a:r>
                    <a:r>
                      <a:rPr lang="zh-CN" altLang="en-US" sz="2000" b="1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项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1</a:t>
                    </a:r>
                    <a:r>
                      <a:rPr lang="zh-CN" altLang="en-US" sz="20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”用于</a:t>
                    </a:r>
                    <a:r>
                      <a:rPr lang="zh-CN" altLang="en-US" sz="2000" b="1" dirty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截距项</a:t>
                    </a:r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+mn-ea"/>
                        <a:ea typeface="+mn-ea"/>
                      </a:rPr>
                      <a:t>），则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输入数据矩阵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是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一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个“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×(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a14:m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”的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矩阵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。其中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，第一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列是“常数</a:t>
                    </a:r>
                    <a:r>
                      <a:rPr lang="en-US" altLang="zh-CN" sz="2000" b="1" dirty="0" smtClean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1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”</a:t>
                    </a:r>
                    <a:r>
                      <a:rPr lang="en-US" altLang="zh-CN" sz="2000" b="1" dirty="0" smtClean="0">
                        <a:latin typeface="+mn-ea"/>
                        <a:ea typeface="+mn-ea"/>
                      </a:rPr>
                      <a:t>(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对应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截距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项</a:t>
                    </a:r>
                    <a:r>
                      <a:rPr lang="en-US" altLang="zh-CN" sz="2000" b="1" dirty="0" smtClean="0">
                        <a:latin typeface="+mn-ea"/>
                        <a:ea typeface="+mn-ea"/>
                      </a:rPr>
                      <a:t>)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</a:t>
                    </a:r>
                    <a:r>
                      <a:rPr lang="zh-CN" altLang="en-US" sz="2000" b="1" dirty="0">
                        <a:latin typeface="+mn-ea"/>
                        <a:ea typeface="+mn-ea"/>
                      </a:rPr>
                      <a:t>其余列是特征值。</a:t>
                    </a:r>
                    <a:endParaRPr lang="zh-CN" altLang="en-US" sz="2000" b="1" i="0" dirty="0">
                      <a:effectLst/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0" name="矩形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72643" y="3173696"/>
                    <a:ext cx="11411988" cy="11541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015" t="-4762" r="-267" b="-9524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19" y="4653136"/>
              <a:ext cx="3486480" cy="1273505"/>
            </a:xfrm>
            <a:prstGeom prst="rect">
              <a:avLst/>
            </a:prstGeom>
          </p:spPr>
        </p:pic>
      </p:grpSp>
      <p:grpSp>
        <p:nvGrpSpPr>
          <p:cNvPr id="34" name="组合 33"/>
          <p:cNvGrpSpPr/>
          <p:nvPr/>
        </p:nvGrpSpPr>
        <p:grpSpPr>
          <a:xfrm>
            <a:off x="4304373" y="4423581"/>
            <a:ext cx="3349843" cy="1123810"/>
            <a:chOff x="4304373" y="4423581"/>
            <a:chExt cx="3349843" cy="1123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矩形 26"/>
                <p:cNvSpPr/>
                <p:nvPr/>
              </p:nvSpPr>
              <p:spPr>
                <a:xfrm>
                  <a:off x="4304373" y="4462046"/>
                  <a:ext cx="2313142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输出数据向量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7" name="矩形 2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373" y="4462046"/>
                  <a:ext cx="2313142" cy="307777"/>
                </a:xfrm>
                <a:prstGeom prst="rect">
                  <a:avLst/>
                </a:prstGeom>
                <a:blipFill>
                  <a:blip r:embed="rId9"/>
                  <a:stretch>
                    <a:fillRect l="-5000" t="-30000" r="-2895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930" y="4423581"/>
              <a:ext cx="1114286" cy="1123810"/>
            </a:xfrm>
            <a:prstGeom prst="rect">
              <a:avLst/>
            </a:prstGeom>
          </p:spPr>
        </p:pic>
      </p:grpSp>
      <p:grpSp>
        <p:nvGrpSpPr>
          <p:cNvPr id="35" name="组合 34"/>
          <p:cNvGrpSpPr/>
          <p:nvPr/>
        </p:nvGrpSpPr>
        <p:grpSpPr>
          <a:xfrm>
            <a:off x="4304373" y="5269632"/>
            <a:ext cx="5999674" cy="1304762"/>
            <a:chOff x="4304373" y="5269632"/>
            <a:chExt cx="5999674" cy="130476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4304373" y="5664135"/>
                  <a:ext cx="4752527" cy="61555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参数向量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𝒃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是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一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个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+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+mn-ea"/>
                        </a:rPr>
                        <m:t>)×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的向量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,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包含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截距项和每个特征的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系数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。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4373" y="5664135"/>
                  <a:ext cx="4752527" cy="615553"/>
                </a:xfrm>
                <a:prstGeom prst="rect">
                  <a:avLst/>
                </a:prstGeom>
                <a:blipFill>
                  <a:blip r:embed="rId11"/>
                  <a:stretch>
                    <a:fillRect l="-2436" t="-14851" r="-1154" b="-247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84999" y="5269632"/>
              <a:ext cx="1019048" cy="1304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228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673893" y="302884"/>
            <a:ext cx="3800648" cy="332399"/>
          </a:xfrm>
          <a:noFill/>
        </p:spPr>
        <p:txBody>
          <a:bodyPr wrap="square" lIns="0" tIns="0" rIns="0" bIns="0">
            <a:spAutoFit/>
          </a:bodyPr>
          <a:lstStyle/>
          <a:p>
            <a:pPr eaLnBrk="1" hangingPunct="1"/>
            <a:r>
              <a:rPr lang="en-US" altLang="zh-CN" sz="2400" b="1" dirty="0">
                <a:latin typeface="+mn-ea"/>
                <a:ea typeface="+mn-ea"/>
              </a:rPr>
              <a:t>1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、算法分类（交互、经验）</a:t>
            </a: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052736"/>
            <a:ext cx="8130908" cy="231790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712" y="3933056"/>
            <a:ext cx="5684264" cy="221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1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直接连接符 22"/>
          <p:cNvCxnSpPr/>
          <p:nvPr/>
        </p:nvCxnSpPr>
        <p:spPr>
          <a:xfrm>
            <a:off x="335360" y="741554"/>
            <a:ext cx="11449271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369007" y="2348880"/>
            <a:ext cx="7815226" cy="1006558"/>
            <a:chOff x="3045382" y="4890012"/>
            <a:chExt cx="6161700" cy="10065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矩形 24"/>
                <p:cNvSpPr/>
                <p:nvPr/>
              </p:nvSpPr>
              <p:spPr>
                <a:xfrm>
                  <a:off x="3045382" y="5208625"/>
                  <a:ext cx="3550153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求解</a:t>
                  </a:r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：找到参数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chemeClr val="tx1">
                                  <a:lumMod val="95000"/>
                                  <a:lumOff val="5000"/>
                                </a:schemeClr>
                              </a:solidFill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，使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5" name="矩形 2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45382" y="5208625"/>
                  <a:ext cx="3550153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2575" t="-30000" r="-813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6369354" y="4890012"/>
                  <a:ext cx="1815818" cy="100655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p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𝒚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𝒊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69354" y="4890012"/>
                  <a:ext cx="1815818" cy="100655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26"/>
            <p:cNvSpPr/>
            <p:nvPr/>
          </p:nvSpPr>
          <p:spPr>
            <a:xfrm>
              <a:off x="8128400" y="5177847"/>
              <a:ext cx="1078682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  <a:buClr>
                  <a:srgbClr val="FF0000"/>
                </a:buClr>
                <a:buSzPct val="80000"/>
              </a:pP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尽可能小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28158" y="839241"/>
            <a:ext cx="10088322" cy="638999"/>
            <a:chOff x="554868" y="957282"/>
            <a:chExt cx="9618545" cy="6389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554868" y="980728"/>
                  <a:ext cx="5345215" cy="61555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对具有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𝒏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个特征值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的样本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而言，其回归方程：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68" y="980728"/>
                  <a:ext cx="5345215" cy="615553"/>
                </a:xfrm>
                <a:prstGeom prst="rect">
                  <a:avLst/>
                </a:prstGeom>
                <a:blipFill>
                  <a:blip r:embed="rId4"/>
                  <a:stretch>
                    <a:fillRect l="-2067" t="-15000" r="-28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文本框 29"/>
                <p:cNvSpPr txBox="1"/>
                <p:nvPr/>
              </p:nvSpPr>
              <p:spPr>
                <a:xfrm>
                  <a:off x="5996052" y="957282"/>
                  <a:ext cx="417736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0" name="文本框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6052" y="957282"/>
                  <a:ext cx="4177361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437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1" name="组合 30"/>
          <p:cNvGrpSpPr/>
          <p:nvPr/>
        </p:nvGrpSpPr>
        <p:grpSpPr>
          <a:xfrm>
            <a:off x="328158" y="1397203"/>
            <a:ext cx="9717596" cy="807661"/>
            <a:chOff x="554868" y="1916832"/>
            <a:chExt cx="9717596" cy="8076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554868" y="1916832"/>
                  <a:ext cx="9717596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由于“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𝒚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”是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全部样本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回归结果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即对全部样本的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预测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，因而回归方程也可写成：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868" y="1916832"/>
                  <a:ext cx="9717596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192" t="-29412" r="-1631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文本框 32"/>
                <p:cNvSpPr txBox="1"/>
                <p:nvPr/>
              </p:nvSpPr>
              <p:spPr>
                <a:xfrm>
                  <a:off x="5962670" y="2416716"/>
                  <a:ext cx="4260718" cy="307777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+…+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𝒃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𝒊𝒏</m:t>
                            </m:r>
                          </m:sub>
                        </m:sSub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33" name="文本框 3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62670" y="2416716"/>
                  <a:ext cx="4260718" cy="307777"/>
                </a:xfrm>
                <a:prstGeom prst="rect">
                  <a:avLst/>
                </a:prstGeom>
                <a:blipFill>
                  <a:blip r:embed="rId7"/>
                  <a:stretch>
                    <a:fillRect t="-16981" b="-26415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369007" y="3625279"/>
            <a:ext cx="8463297" cy="1881757"/>
            <a:chOff x="369007" y="3625279"/>
            <a:chExt cx="8463297" cy="1881757"/>
          </a:xfrm>
        </p:grpSpPr>
        <p:grpSp>
          <p:nvGrpSpPr>
            <p:cNvPr id="40" name="组合 39"/>
            <p:cNvGrpSpPr/>
            <p:nvPr/>
          </p:nvGrpSpPr>
          <p:grpSpPr>
            <a:xfrm>
              <a:off x="3159404" y="4677981"/>
              <a:ext cx="1784468" cy="375872"/>
              <a:chOff x="1143180" y="5162847"/>
              <a:chExt cx="1784468" cy="375872"/>
            </a:xfrm>
          </p:grpSpPr>
          <p:cxnSp>
            <p:nvCxnSpPr>
              <p:cNvPr id="36" name="直接箭头连接符 35"/>
              <p:cNvCxnSpPr/>
              <p:nvPr/>
            </p:nvCxnSpPr>
            <p:spPr>
              <a:xfrm flipH="1">
                <a:off x="2317949" y="5347513"/>
                <a:ext cx="609699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7" name="文本框 36"/>
                  <p:cNvSpPr txBox="1"/>
                  <p:nvPr/>
                </p:nvSpPr>
                <p:spPr>
                  <a:xfrm>
                    <a:off x="1143180" y="5162847"/>
                    <a:ext cx="1214435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oMath>
                      </m:oMathPara>
                    </a14:m>
                    <a:endParaRPr lang="zh-CN" altLang="en-US" b="1" dirty="0"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7" name="文本框 3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3180" y="5162847"/>
                    <a:ext cx="1214435" cy="37587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5528" t="-14516" r="-6030" b="-2741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2" name="组合 1"/>
            <p:cNvGrpSpPr/>
            <p:nvPr/>
          </p:nvGrpSpPr>
          <p:grpSpPr>
            <a:xfrm>
              <a:off x="369007" y="3625279"/>
              <a:ext cx="8463297" cy="1881757"/>
              <a:chOff x="369007" y="3625279"/>
              <a:chExt cx="8463297" cy="188175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/>
                  <p:cNvSpPr/>
                  <p:nvPr/>
                </p:nvSpPr>
                <p:spPr>
                  <a:xfrm>
                    <a:off x="369007" y="3625279"/>
                    <a:ext cx="8463297" cy="307777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342900" indent="-342900">
                      <a:spcBef>
                        <a:spcPct val="50000"/>
                      </a:spcBef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因此，对于有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𝒎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个样本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(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特征</a:t>
                    </a:r>
                    <a:r>
                      <a:rPr lang="en-US" altLang="zh-CN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)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</a:t>
                    </a:r>
                    <a:r>
                      <a:rPr lang="zh-CN" altLang="en-US" sz="20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</a:rPr>
                      <a:t>每个样本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包含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个特征值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，用矩阵表示：</a:t>
                    </a:r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34" name="矩形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9007" y="3625279"/>
                    <a:ext cx="8463297" cy="30777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1369" t="-30000" r="-1441" b="-46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39" name="图片 3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31904" y="4218259"/>
                <a:ext cx="3457441" cy="1288777"/>
              </a:xfrm>
              <a:prstGeom prst="rect">
                <a:avLst/>
              </a:prstGeom>
            </p:spPr>
          </p:pic>
        </p:grpSp>
      </p:grpSp>
      <p:sp>
        <p:nvSpPr>
          <p:cNvPr id="42" name="圆角矩形标注 41"/>
          <p:cNvSpPr/>
          <p:nvPr/>
        </p:nvSpPr>
        <p:spPr>
          <a:xfrm>
            <a:off x="3143671" y="5839511"/>
            <a:ext cx="2376264" cy="576064"/>
          </a:xfrm>
          <a:prstGeom prst="wedgeRoundRectCallout">
            <a:avLst>
              <a:gd name="adj1" fmla="val 36481"/>
              <a:gd name="adj2" fmla="val -10030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对所有样本的回归结果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列矩阵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\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列向量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1800" b="1" dirty="0">
              <a:solidFill>
                <a:srgbClr val="FF0000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圆角矩形标注 42"/>
              <p:cNvSpPr/>
              <p:nvPr/>
            </p:nvSpPr>
            <p:spPr>
              <a:xfrm>
                <a:off x="6006361" y="5847714"/>
                <a:ext cx="1421963" cy="567861"/>
              </a:xfrm>
              <a:prstGeom prst="wedgeRoundRectCallout">
                <a:avLst>
                  <a:gd name="adj1" fmla="val 20946"/>
                  <a:gd name="adj2" fmla="val -93129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𝒎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的特征矩阵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3" name="圆角矩形标注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6361" y="5847714"/>
                <a:ext cx="1421963" cy="567861"/>
              </a:xfrm>
              <a:prstGeom prst="wedgeRoundRectCallout">
                <a:avLst>
                  <a:gd name="adj1" fmla="val 20946"/>
                  <a:gd name="adj2" fmla="val -93129"/>
                  <a:gd name="adj3" fmla="val 16667"/>
                </a:avLst>
              </a:prstGeom>
              <a:blipFill>
                <a:blip r:embed="rId12"/>
                <a:stretch>
                  <a:fillRect l="-2542" r="-4237" b="-15441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圆角矩形标注 43"/>
              <p:cNvSpPr/>
              <p:nvPr/>
            </p:nvSpPr>
            <p:spPr>
              <a:xfrm>
                <a:off x="7824192" y="6021117"/>
                <a:ext cx="2432548" cy="386084"/>
              </a:xfrm>
              <a:prstGeom prst="wedgeRoundRectCallout">
                <a:avLst>
                  <a:gd name="adj1" fmla="val -22069"/>
                  <a:gd name="adj2" fmla="val -143781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的列矩阵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\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列向量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44" name="圆角矩形标注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192" y="6021117"/>
                <a:ext cx="2432548" cy="386084"/>
              </a:xfrm>
              <a:prstGeom prst="wedgeRoundRectCallout">
                <a:avLst>
                  <a:gd name="adj1" fmla="val -22069"/>
                  <a:gd name="adj2" fmla="val -143781"/>
                  <a:gd name="adj3" fmla="val 16667"/>
                </a:avLst>
              </a:prstGeom>
              <a:blipFill>
                <a:blip r:embed="rId13"/>
                <a:stretch>
                  <a:fillRect l="-1493" r="-2736" b="-8800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311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1384" y="908720"/>
                <a:ext cx="10945216" cy="36080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spcBef>
                    <a:spcPct val="50000"/>
                  </a:spcBef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监督学习</a:t>
                </a: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每个数据样本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都有一个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标签</a:t>
                </a:r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与回归结果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Times New Roman" panose="020206030504050203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之间存在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误差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908720"/>
                <a:ext cx="10945216" cy="360804"/>
              </a:xfrm>
              <a:prstGeom prst="rect">
                <a:avLst/>
              </a:prstGeom>
              <a:blipFill>
                <a:blip r:embed="rId2"/>
                <a:stretch>
                  <a:fillRect l="-1058" t="-16949" r="-1114" b="-372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6360877" y="1723071"/>
            <a:ext cx="1826751" cy="375872"/>
            <a:chOff x="6059748" y="1723071"/>
            <a:chExt cx="1826751" cy="375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本框 8"/>
                <p:cNvSpPr txBox="1"/>
                <p:nvPr/>
              </p:nvSpPr>
              <p:spPr>
                <a:xfrm>
                  <a:off x="6672064" y="1723071"/>
                  <a:ext cx="1214435" cy="37587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zh-CN" altLang="en-US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文本框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72064" y="1723071"/>
                  <a:ext cx="1214435" cy="375872"/>
                </a:xfrm>
                <a:prstGeom prst="rect">
                  <a:avLst/>
                </a:prstGeom>
                <a:blipFill>
                  <a:blip r:embed="rId3"/>
                  <a:stretch>
                    <a:fillRect l="-6030" t="-16393" r="-5528" b="-278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直接箭头连接符 10"/>
            <p:cNvCxnSpPr/>
            <p:nvPr/>
          </p:nvCxnSpPr>
          <p:spPr>
            <a:xfrm flipH="1">
              <a:off x="6059748" y="1907737"/>
              <a:ext cx="468300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>
            <a:off x="1127448" y="2777361"/>
            <a:ext cx="2952328" cy="375872"/>
            <a:chOff x="1320623" y="2777361"/>
            <a:chExt cx="2426749" cy="37587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1853324" y="2777361"/>
                  <a:ext cx="1894048" cy="37587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p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b="1" i="1" dirty="0"/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53324" y="2777361"/>
                  <a:ext cx="1894048" cy="37587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" name="直接箭头连接符 14"/>
            <p:cNvCxnSpPr/>
            <p:nvPr/>
          </p:nvCxnSpPr>
          <p:spPr>
            <a:xfrm>
              <a:off x="1320623" y="2989492"/>
              <a:ext cx="442641" cy="0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376930" y="2812933"/>
                <a:ext cx="6259548" cy="307777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rgbClr val="FF0000"/>
                  </a:buClr>
                  <a:buSzPct val="80000"/>
                </a:pP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采用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向量求导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方法，对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参数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求导，并令其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导数等于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zh-CN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6930" y="2812933"/>
                <a:ext cx="6259548" cy="307777"/>
              </a:xfrm>
              <a:prstGeom prst="rect">
                <a:avLst/>
              </a:prstGeom>
              <a:blipFill>
                <a:blip r:embed="rId5"/>
                <a:stretch>
                  <a:fillRect l="-2332" t="-26415" r="-972" b="-4150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/>
          <p:cNvGrpSpPr/>
          <p:nvPr/>
        </p:nvGrpSpPr>
        <p:grpSpPr>
          <a:xfrm>
            <a:off x="1893828" y="3659207"/>
            <a:ext cx="7537292" cy="746358"/>
            <a:chOff x="1893828" y="3659207"/>
            <a:chExt cx="7537292" cy="746358"/>
          </a:xfrm>
        </p:grpSpPr>
        <p:grpSp>
          <p:nvGrpSpPr>
            <p:cNvPr id="20" name="组合 19"/>
            <p:cNvGrpSpPr/>
            <p:nvPr/>
          </p:nvGrpSpPr>
          <p:grpSpPr>
            <a:xfrm>
              <a:off x="1893828" y="3915182"/>
              <a:ext cx="2978305" cy="375872"/>
              <a:chOff x="2207568" y="3627930"/>
              <a:chExt cx="2978305" cy="37587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8" name="文本框 17"/>
                  <p:cNvSpPr txBox="1"/>
                  <p:nvPr/>
                </p:nvSpPr>
                <p:spPr>
                  <a:xfrm>
                    <a:off x="2808748" y="3627930"/>
                    <a:ext cx="2377125" cy="37587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𝑿𝒃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oMath>
                      </m:oMathPara>
                    </a14:m>
                    <a:endParaRPr lang="zh-CN" altLang="en-US" b="1" dirty="0"/>
                  </a:p>
                </p:txBody>
              </p:sp>
            </mc:Choice>
            <mc:Fallback xmlns="">
              <p:sp>
                <p:nvSpPr>
                  <p:cNvPr id="18" name="文本框 1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08748" y="3627930"/>
                    <a:ext cx="2377125" cy="375872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9" name="直接箭头连接符 18"/>
              <p:cNvCxnSpPr/>
              <p:nvPr/>
            </p:nvCxnSpPr>
            <p:spPr>
              <a:xfrm>
                <a:off x="2207568" y="3804398"/>
                <a:ext cx="535596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组合 21"/>
            <p:cNvGrpSpPr/>
            <p:nvPr/>
          </p:nvGrpSpPr>
          <p:grpSpPr>
            <a:xfrm>
              <a:off x="5206196" y="3659207"/>
              <a:ext cx="4224924" cy="746358"/>
              <a:chOff x="6201995" y="4251537"/>
              <a:chExt cx="4224924" cy="746358"/>
            </a:xfrm>
          </p:grpSpPr>
          <p:cxnSp>
            <p:nvCxnSpPr>
              <p:cNvPr id="21" name="直接箭头连接符 20"/>
              <p:cNvCxnSpPr/>
              <p:nvPr/>
            </p:nvCxnSpPr>
            <p:spPr>
              <a:xfrm>
                <a:off x="6201995" y="4674820"/>
                <a:ext cx="648072" cy="0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" name="文本框 23"/>
                  <p:cNvSpPr txBox="1"/>
                  <p:nvPr/>
                </p:nvSpPr>
                <p:spPr>
                  <a:xfrm>
                    <a:off x="7054008" y="4251537"/>
                    <a:ext cx="3372911" cy="746358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𝒃</m:t>
                          </m:r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𝑿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r>
                                <a:rPr lang="en-US" altLang="zh-CN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den>
                          </m:f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=(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oMath>
                      </m:oMathPara>
                    </a14:m>
                    <a:endParaRPr lang="zh-CN" altLang="en-US" b="1" dirty="0">
                      <a:solidFill>
                        <a:srgbClr val="FF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24" name="文本框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54008" y="4251537"/>
                    <a:ext cx="3372911" cy="746358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10" name="组合 9"/>
          <p:cNvGrpSpPr/>
          <p:nvPr/>
        </p:nvGrpSpPr>
        <p:grpSpPr>
          <a:xfrm>
            <a:off x="556683" y="1529942"/>
            <a:ext cx="5305181" cy="755589"/>
            <a:chOff x="556683" y="1529942"/>
            <a:chExt cx="5305181" cy="755589"/>
          </a:xfrm>
        </p:grpSpPr>
        <p:sp>
          <p:nvSpPr>
            <p:cNvPr id="6" name="矩形 5"/>
            <p:cNvSpPr/>
            <p:nvPr/>
          </p:nvSpPr>
          <p:spPr>
            <a:xfrm>
              <a:off x="556683" y="1753849"/>
              <a:ext cx="223224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spcBef>
                  <a:spcPct val="50000"/>
                </a:spcBef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+mn-ea"/>
                  <a:ea typeface="+mn-ea"/>
                  <a:cs typeface="Times New Roman" panose="02020603050405020304" pitchFamily="18" charset="0"/>
                </a:rPr>
                <a:t>定义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误差函数</a:t>
              </a:r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757079" y="1529942"/>
              <a:ext cx="3104785" cy="7555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5048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BFFF612F-7BAF-41CA-8484-22B1DB71A312}"/>
              </a:ext>
            </a:extLst>
          </p:cNvPr>
          <p:cNvSpPr/>
          <p:nvPr/>
        </p:nvSpPr>
        <p:spPr>
          <a:xfrm>
            <a:off x="551384" y="980728"/>
            <a:ext cx="4248472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对于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此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转化为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矩阵表示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形式：</a:t>
            </a:r>
            <a:endParaRPr lang="zh-CN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3503712" y="1458763"/>
                <a:ext cx="6696744" cy="81810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𝑿</m:t>
                      </m:r>
                      <m:r>
                        <a:rPr lang="en-US" altLang="zh-CN" sz="200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8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𝟏𝟑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𝟗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𝟏𝟓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𝟏𝟔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𝟏𝟗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𝟐𝟑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𝟕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𝟑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𝟖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1458763"/>
                <a:ext cx="6696744" cy="818109"/>
              </a:xfrm>
              <a:prstGeom prst="rect">
                <a:avLst/>
              </a:prstGeom>
              <a:blipFill rotWithShape="0">
                <a:blip r:embed="rId2"/>
                <a:stretch>
                  <a:fillRect l="-9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3503712" y="2493371"/>
                <a:ext cx="7776864" cy="31329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𝒚</m:t>
                      </m:r>
                      <m:r>
                        <a:rPr lang="en-US" altLang="zh-CN" sz="2000" b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sz="200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8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sz="2000" b="1" i="1" kern="10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𝟐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𝟏𝟒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𝟒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等线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𝟔𝟐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𝟖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𝟐𝟒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𝟏𝟏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𝟐𝟒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𝟏𝟑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𝟗𝟗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𝟏𝟔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𝟑𝟑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𝟏𝟗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𝟐𝟑</m:t>
                                    </m:r>
                                  </m:e>
                                  <m:e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𝟐𝟖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.</m:t>
                                    </m:r>
                                    <m:r>
                                      <a:rPr lang="en-US" altLang="zh-CN" sz="2000" b="1" i="1" kern="10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𝟕𝟒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sz="200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等线" panose="02010600030101010101" pitchFamily="2" charset="-122"/>
                              <a:cs typeface="Times New Roman" panose="020206030504050203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2493371"/>
                <a:ext cx="7776864" cy="313291"/>
              </a:xfrm>
              <a:prstGeom prst="rect">
                <a:avLst/>
              </a:prstGeom>
              <a:blipFill rotWithShape="0">
                <a:blip r:embed="rId3"/>
                <a:stretch>
                  <a:fillRect l="-1255" r="-392" b="-313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FFF612F-7BAF-41CA-8484-22B1DB71A312}"/>
                  </a:ext>
                </a:extLst>
              </p:cNvPr>
              <p:cNvSpPr/>
              <p:nvPr/>
            </p:nvSpPr>
            <p:spPr>
              <a:xfrm>
                <a:off x="551382" y="3312546"/>
                <a:ext cx="10369154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其中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多出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全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是因为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常数项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可看作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u="wavyDbl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数值</a:t>
                </a:r>
                <a:r>
                  <a:rPr lang="zh-CN" altLang="zh-CN" sz="2000" b="1" u="wavyDbl" dirty="0">
                    <a:latin typeface="+mn-ea"/>
                    <a:ea typeface="+mn-ea"/>
                    <a:cs typeface="Times New Roman" panose="02020603050405020304" pitchFamily="18" charset="0"/>
                  </a:rPr>
                  <a:t>为全</a:t>
                </a:r>
                <a:r>
                  <a:rPr lang="en-US" altLang="zh-CN" sz="2000" b="1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回归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系数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计算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可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得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endParaRPr lang="zh-CN" altLang="zh-CN" sz="2000" b="1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BFFF612F-7BAF-41CA-8484-22B1DB71A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2" y="3312546"/>
                <a:ext cx="10369154" cy="692497"/>
              </a:xfrm>
              <a:prstGeom prst="rect">
                <a:avLst/>
              </a:prstGeom>
              <a:blipFill>
                <a:blip r:embed="rId4"/>
                <a:stretch>
                  <a:fillRect l="-1117" t="-12281" r="-529" b="-14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FFF612F-7BAF-41CA-8484-22B1DB71A312}"/>
                  </a:ext>
                </a:extLst>
              </p:cNvPr>
              <p:cNvSpPr/>
              <p:nvPr/>
            </p:nvSpPr>
            <p:spPr>
              <a:xfrm>
                <a:off x="3503712" y="3892434"/>
                <a:ext cx="3564396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kern="10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𝒃</m:t>
                      </m:r>
                      <m:r>
                        <a:rPr lang="en-US" altLang="zh-CN" sz="2000" b="1" kern="10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2000" b="1" i="1" kern="1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2000" b="1" i="1" kern="10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𝟑𝟏𝟐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𝟎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等线" panose="02010600030101010101" pitchFamily="2" charset="-122"/>
                                    <a:cs typeface="Times New Roman" panose="02020603050405020304" pitchFamily="18" charset="0"/>
                                  </a:rPr>
                                  <m:t>𝟔𝟐𝟔</m:t>
                                </m:r>
                              </m:e>
                              <m:e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𝟗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.</m:t>
                                </m:r>
                                <m:r>
                                  <a:rPr lang="en-US" altLang="zh-CN" sz="2000" b="1" i="1" kern="10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𝟏𝟎𝟑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20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BFFF612F-7BAF-41CA-8484-22B1DB71A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3712" y="3892434"/>
                <a:ext cx="3564396" cy="307777"/>
              </a:xfrm>
              <a:prstGeom prst="rect">
                <a:avLst/>
              </a:prstGeom>
              <a:blipFill>
                <a:blip r:embed="rId5"/>
                <a:stretch>
                  <a:fillRect l="-2740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BFFF612F-7BAF-41CA-8484-22B1DB71A312}"/>
              </a:ext>
            </a:extLst>
          </p:cNvPr>
          <p:cNvSpPr/>
          <p:nvPr/>
        </p:nvSpPr>
        <p:spPr>
          <a:xfrm>
            <a:off x="551382" y="4516657"/>
            <a:ext cx="3672410" cy="282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2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所以</a:t>
            </a: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对应的线性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函数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方程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为：</a:t>
            </a:r>
            <a:endParaRPr lang="zh-CN" altLang="zh-CN" sz="2000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8872" y="76619"/>
            <a:ext cx="5269241" cy="66386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719736" y="4970920"/>
            <a:ext cx="4212716" cy="906352"/>
            <a:chOff x="2999656" y="5046256"/>
            <a:chExt cx="4212716" cy="9063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BFFF612F-7BAF-41CA-8484-22B1DB71A312}"/>
                    </a:ext>
                  </a:extLst>
                </p:cNvPr>
                <p:cNvSpPr/>
                <p:nvPr/>
              </p:nvSpPr>
              <p:spPr>
                <a:xfrm>
                  <a:off x="3503712" y="5046256"/>
                  <a:ext cx="3708660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=−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𝟗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𝟏𝟎𝟑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𝟑𝟏𝟐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𝟔𝟐𝟔</m:t>
                        </m:r>
                        <m:r>
                          <a:rPr lang="en-US" altLang="zh-CN" sz="2000" b="1" i="1" kern="10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𝒛</m:t>
                        </m:r>
                      </m:oMath>
                    </m:oMathPara>
                  </a14:m>
                  <a:endParaRPr lang="zh-CN" altLang="zh-CN" sz="20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xmlns:a14="http://schemas.microsoft.com/office/drawing/2010/main" xmlns="" id="{BFFF612F-7BAF-41CA-8484-22B1DB71A3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3712" y="5046256"/>
                  <a:ext cx="3708660" cy="30777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632" r="-1480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id="{BFFF612F-7BAF-41CA-8484-22B1DB71A312}"/>
                    </a:ext>
                  </a:extLst>
                </p:cNvPr>
                <p:cNvSpPr/>
                <p:nvPr/>
              </p:nvSpPr>
              <p:spPr>
                <a:xfrm>
                  <a:off x="3503712" y="5644831"/>
                  <a:ext cx="3564396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𝟑𝟏𝟐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𝟔𝟐𝟔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𝒛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𝟗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kern="10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  <a:cs typeface="Times New Roman" panose="02020603050405020304" pitchFamily="18" charset="0"/>
                          </a:rPr>
                          <m:t>𝟏𝟎𝟑</m:t>
                        </m:r>
                      </m:oMath>
                    </m:oMathPara>
                  </a14:m>
                  <a:endParaRPr lang="zh-CN" altLang="zh-CN" sz="2000" b="1" kern="100" dirty="0">
                    <a:latin typeface="等线" panose="02010600030101010101" pitchFamily="2" charset="-122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6" name="矩形 15">
                  <a:extLst>
                    <a:ext uri="{FF2B5EF4-FFF2-40B4-BE49-F238E27FC236}">
                      <a16:creationId xmlns:a16="http://schemas.microsoft.com/office/drawing/2014/main" xmlns="" xmlns:a14="http://schemas.microsoft.com/office/drawing/2010/main" id="{BFFF612F-7BAF-41CA-8484-22B1DB71A31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3712" y="5644831"/>
                  <a:ext cx="3564396" cy="307777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2735" b="-30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6"/>
            <p:cNvSpPr/>
            <p:nvPr/>
          </p:nvSpPr>
          <p:spPr>
            <a:xfrm>
              <a:off x="2999656" y="5371494"/>
              <a:ext cx="36004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或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8050313" y="4273686"/>
                <a:ext cx="3550203" cy="41549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m:oMathPara>
                </a14:m>
                <a:endParaRPr lang="zh-CN" altLang="en-US" sz="18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313" y="4273686"/>
                <a:ext cx="3550203" cy="4154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圆角矩形标注 17"/>
              <p:cNvSpPr/>
              <p:nvPr/>
            </p:nvSpPr>
            <p:spPr>
              <a:xfrm>
                <a:off x="8400256" y="5373216"/>
                <a:ext cx="3096344" cy="576064"/>
              </a:xfrm>
              <a:prstGeom prst="wedgeRoundRectCallout">
                <a:avLst>
                  <a:gd name="adj1" fmla="val -21971"/>
                  <a:gd name="adj2" fmla="val -140488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这里只有两个输入样本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特征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)</a:t>
                </a:r>
              </a:p>
              <a:p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因此，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zh-CN" altLang="en-US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</a:rPr>
                  <a:t>z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8" name="圆角矩形标注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256" y="5373216"/>
                <a:ext cx="3096344" cy="576064"/>
              </a:xfrm>
              <a:prstGeom prst="wedgeRoundRectCallout">
                <a:avLst>
                  <a:gd name="adj1" fmla="val -21971"/>
                  <a:gd name="adj2" fmla="val -140488"/>
                  <a:gd name="adj3" fmla="val 16667"/>
                </a:avLst>
              </a:prstGeom>
              <a:blipFill>
                <a:blip r:embed="rId11"/>
                <a:stretch>
                  <a:fillRect l="-3529" r="-2549" b="-9783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79124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81934" y="764704"/>
            <a:ext cx="11267973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81933" y="858224"/>
            <a:ext cx="11279549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原理</a:t>
            </a:r>
            <a:r>
              <a:rPr lang="zh-CN" altLang="en-US" sz="2000" b="1" dirty="0" smtClean="0">
                <a:latin typeface="+mn-ea"/>
                <a:ea typeface="+mn-ea"/>
              </a:rPr>
              <a:t>：一种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基于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分类算法</a:t>
            </a:r>
            <a:r>
              <a:rPr lang="zh-CN" altLang="en-US" sz="2000" b="1" dirty="0" smtClean="0">
                <a:latin typeface="+mn-ea"/>
                <a:ea typeface="+mn-ea"/>
              </a:rPr>
              <a:t>。通过将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输入数据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类别</a:t>
            </a:r>
            <a:r>
              <a:rPr lang="zh-CN" altLang="en-US" sz="2000" b="1" dirty="0">
                <a:latin typeface="+mn-ea"/>
                <a:ea typeface="+mn-ea"/>
              </a:rPr>
              <a:t>之间的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关系建模</a:t>
            </a:r>
            <a:r>
              <a:rPr lang="zh-CN" altLang="en-US" sz="2000" b="1" dirty="0">
                <a:latin typeface="+mn-ea"/>
                <a:ea typeface="+mn-ea"/>
              </a:rPr>
              <a:t>，从而对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新样本</a:t>
            </a:r>
            <a:r>
              <a:rPr lang="zh-CN" altLang="en-US" sz="2000" b="1" dirty="0" smtClean="0">
                <a:latin typeface="+mn-ea"/>
                <a:ea typeface="+mn-ea"/>
              </a:rPr>
              <a:t>进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</a:t>
            </a:r>
            <a:r>
              <a:rPr lang="zh-CN" altLang="en-US" sz="2000" b="1" dirty="0" smtClean="0">
                <a:latin typeface="+mn-ea"/>
                <a:ea typeface="+mn-ea"/>
              </a:rPr>
              <a:t>行</a:t>
            </a:r>
            <a:r>
              <a:rPr lang="zh-CN" altLang="en-US" sz="2000" b="1" u="wavyDbl" dirty="0" smtClean="0">
                <a:latin typeface="+mn-ea"/>
                <a:ea typeface="+mn-ea"/>
              </a:rPr>
              <a:t>分类预测</a:t>
            </a:r>
            <a:r>
              <a:rPr lang="zh-CN" altLang="en-US" sz="2000" b="1" dirty="0" smtClean="0">
                <a:latin typeface="+mn-ea"/>
                <a:ea typeface="+mn-ea"/>
              </a:rPr>
              <a:t>，主要</a:t>
            </a:r>
            <a:r>
              <a:rPr lang="zh-CN" altLang="en-US" sz="2000" b="1" dirty="0">
                <a:latin typeface="+mn-ea"/>
                <a:ea typeface="+mn-ea"/>
              </a:rPr>
              <a:t>用于解决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二分类</a:t>
            </a:r>
            <a:r>
              <a:rPr lang="zh-CN" altLang="en-US" sz="2000" b="1" dirty="0">
                <a:latin typeface="+mn-ea"/>
                <a:ea typeface="+mn-ea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</a:rPr>
              <a:t>。（</a:t>
            </a:r>
            <a:r>
              <a:rPr lang="zh-CN" altLang="en-US" sz="2000" b="1" u="wavyDbl" dirty="0" smtClean="0">
                <a:latin typeface="+mn-ea"/>
                <a:ea typeface="+mn-ea"/>
              </a:rPr>
              <a:t>不是回归算法</a:t>
            </a:r>
            <a:r>
              <a:rPr lang="zh-CN" altLang="en-US" sz="2000" b="1" dirty="0" smtClean="0">
                <a:latin typeface="+mn-ea"/>
                <a:ea typeface="+mn-ea"/>
              </a:rPr>
              <a:t>、</a:t>
            </a:r>
            <a:r>
              <a:rPr lang="zh-CN" altLang="en-US" sz="2000" b="1" u="wavyDbl" dirty="0" smtClean="0">
                <a:latin typeface="+mn-ea"/>
                <a:ea typeface="+mn-ea"/>
              </a:rPr>
              <a:t>基于线性回归</a:t>
            </a:r>
            <a:r>
              <a:rPr lang="zh-CN" altLang="en-US" sz="2000" b="1" dirty="0" smtClean="0">
                <a:latin typeface="+mn-ea"/>
                <a:ea typeface="+mn-ea"/>
              </a:rPr>
              <a:t>、</a:t>
            </a:r>
            <a:r>
              <a:rPr lang="zh-CN" altLang="en-US" sz="2000" b="1" u="wavyDbl" dirty="0" smtClean="0">
                <a:latin typeface="+mn-ea"/>
                <a:ea typeface="+mn-ea"/>
              </a:rPr>
              <a:t>引入</a:t>
            </a:r>
            <a:r>
              <a:rPr lang="en-US" altLang="zh-CN" sz="2000" b="1" u="wavyDbl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</a:endParaRPr>
          </a:p>
        </p:txBody>
      </p:sp>
      <p:sp>
        <p:nvSpPr>
          <p:cNvPr id="10" name="Rectangle 4"/>
          <p:cNvSpPr>
            <a:spLocks noGrp="1" noChangeArrowheads="1"/>
          </p:cNvSpPr>
          <p:nvPr>
            <p:ph type="title"/>
          </p:nvPr>
        </p:nvSpPr>
        <p:spPr>
          <a:xfrm>
            <a:off x="516659" y="322847"/>
            <a:ext cx="5579342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ea"/>
                <a:ea typeface="+mn-ea"/>
              </a:rPr>
              <a:t>2</a:t>
            </a:r>
            <a:r>
              <a:rPr lang="zh-CN" altLang="en-US" sz="2400" b="1" dirty="0" smtClean="0">
                <a:latin typeface="+mn-ea"/>
                <a:ea typeface="+mn-ea"/>
              </a:rPr>
              <a:t>、逻辑回归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Logistic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Regression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</a:rPr>
              <a:t>逻辑</a:t>
            </a:r>
            <a:r>
              <a:rPr lang="zh-CN" altLang="en-US" sz="2000" b="1" dirty="0">
                <a:latin typeface="+mn-ea"/>
              </a:rPr>
              <a:t>斯</a:t>
            </a:r>
            <a:r>
              <a:rPr lang="zh-CN" altLang="en-US" sz="2000" b="1" dirty="0" smtClean="0">
                <a:latin typeface="+mn-ea"/>
              </a:rPr>
              <a:t>蒂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</a:p>
        </p:txBody>
      </p:sp>
      <p:sp>
        <p:nvSpPr>
          <p:cNvPr id="19" name="矩形 18"/>
          <p:cNvSpPr/>
          <p:nvPr/>
        </p:nvSpPr>
        <p:spPr>
          <a:xfrm>
            <a:off x="481932" y="4221088"/>
            <a:ext cx="11374707" cy="13849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模型参数</a:t>
            </a:r>
            <a:r>
              <a:rPr lang="zh-CN" altLang="en-US" sz="2000" b="1" dirty="0" smtClean="0">
                <a:solidFill>
                  <a:srgbClr val="05073B"/>
                </a:solidFill>
                <a:latin typeface="-apple-system"/>
              </a:rPr>
              <a:t>：</a:t>
            </a:r>
            <a:r>
              <a:rPr lang="zh-CN" altLang="en-US" sz="2000" b="1" dirty="0" smtClean="0">
                <a:latin typeface="-apple-system"/>
              </a:rPr>
              <a:t>可通过</a:t>
            </a:r>
            <a:r>
              <a:rPr lang="zh-CN" altLang="en-US" sz="2000" b="1" u="wavyDbl" dirty="0">
                <a:solidFill>
                  <a:srgbClr val="FF0000"/>
                </a:solidFill>
                <a:latin typeface="-apple-system"/>
              </a:rPr>
              <a:t>最大似然估计</a:t>
            </a:r>
            <a:r>
              <a:rPr lang="zh-CN" altLang="en-US" sz="2000" b="1" dirty="0">
                <a:latin typeface="-apple-system"/>
              </a:rPr>
              <a:t>或</a:t>
            </a:r>
            <a:r>
              <a:rPr lang="zh-CN" altLang="en-US" sz="2000" b="1" u="wavyDbl" dirty="0">
                <a:solidFill>
                  <a:srgbClr val="FF0000"/>
                </a:solidFill>
                <a:latin typeface="-apple-system"/>
              </a:rPr>
              <a:t>梯度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-apple-system"/>
              </a:rPr>
              <a:t>下降</a:t>
            </a:r>
            <a:r>
              <a:rPr lang="en-US" altLang="zh-CN" sz="2000" b="1" dirty="0" smtClean="0">
                <a:latin typeface="-apple-system"/>
              </a:rPr>
              <a:t>…</a:t>
            </a:r>
            <a:r>
              <a:rPr lang="zh-CN" altLang="en-US" sz="2000" b="1" dirty="0" smtClean="0">
                <a:latin typeface="-apple-system"/>
              </a:rPr>
              <a:t>方法</a:t>
            </a:r>
            <a:r>
              <a:rPr lang="zh-CN" altLang="en-US" sz="2000" b="1" dirty="0">
                <a:latin typeface="-apple-system"/>
              </a:rPr>
              <a:t>来</a:t>
            </a:r>
            <a:r>
              <a:rPr lang="zh-CN" altLang="en-US" sz="2000" b="1" dirty="0" smtClean="0">
                <a:latin typeface="-apple-system"/>
              </a:rPr>
              <a:t>学习</a:t>
            </a:r>
            <a:endParaRPr lang="en-US" altLang="zh-CN" sz="2000" b="1" dirty="0" smtClean="0">
              <a:latin typeface="-apple-system"/>
            </a:endParaRPr>
          </a:p>
          <a:p>
            <a:pPr marL="625475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-apple-system"/>
              </a:rPr>
              <a:t>训练</a:t>
            </a:r>
            <a:r>
              <a:rPr lang="zh-CN" altLang="en-US" sz="2000" b="1" dirty="0">
                <a:latin typeface="-apple-system"/>
              </a:rPr>
              <a:t>过程中，</a:t>
            </a:r>
            <a:r>
              <a:rPr lang="zh-CN" altLang="en-US" sz="2000" b="1" dirty="0" smtClean="0">
                <a:latin typeface="-apple-system"/>
              </a:rPr>
              <a:t>通常使用</a:t>
            </a:r>
            <a:r>
              <a:rPr lang="zh-CN" altLang="en-US" sz="2000" b="1" u="wavyDbl" dirty="0">
                <a:solidFill>
                  <a:srgbClr val="FF0000"/>
                </a:solidFill>
                <a:latin typeface="-apple-system"/>
              </a:rPr>
              <a:t>对数似然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-apple-system"/>
              </a:rPr>
              <a:t>损失函数</a:t>
            </a:r>
            <a:r>
              <a:rPr lang="en-US" altLang="zh-CN" sz="2000" b="1" dirty="0" smtClean="0">
                <a:latin typeface="-apple-system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Log Loss</a:t>
            </a:r>
            <a:r>
              <a:rPr lang="en-US" altLang="zh-CN" sz="2000" b="1" dirty="0" smtClean="0">
                <a:latin typeface="-apple-system"/>
              </a:rPr>
              <a:t>)</a:t>
            </a:r>
            <a:r>
              <a:rPr lang="zh-CN" altLang="en-US" sz="2000" b="1" dirty="0" smtClean="0">
                <a:latin typeface="-apple-system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衡量</a:t>
            </a:r>
            <a:r>
              <a:rPr lang="zh-CN" altLang="en-US" sz="2000" b="1" dirty="0">
                <a:latin typeface="-apple-system"/>
              </a:rPr>
              <a:t>模型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预测值</a:t>
            </a:r>
            <a:r>
              <a:rPr lang="zh-CN" altLang="en-US" sz="2000" b="1" dirty="0" smtClean="0">
                <a:latin typeface="-apple-system"/>
              </a:rPr>
              <a:t>与</a:t>
            </a:r>
            <a:r>
              <a:rPr lang="zh-CN" altLang="en-US" sz="2000" b="1" u="wavyDbl" dirty="0" smtClean="0">
                <a:latin typeface="-apple-system"/>
              </a:rPr>
              <a:t>样本标签</a:t>
            </a:r>
            <a:r>
              <a:rPr lang="en-US" altLang="zh-CN" sz="2000" b="1" dirty="0" smtClean="0">
                <a:latin typeface="-apple-system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真实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值</a:t>
            </a:r>
            <a:r>
              <a:rPr lang="en-US" altLang="zh-CN" sz="2000" b="1" dirty="0" smtClean="0">
                <a:latin typeface="-apple-system"/>
              </a:rPr>
              <a:t>)</a:t>
            </a:r>
            <a:r>
              <a:rPr lang="zh-CN" altLang="en-US" sz="2000" b="1" dirty="0" smtClean="0">
                <a:latin typeface="-apple-system"/>
              </a:rPr>
              <a:t>之间</a:t>
            </a:r>
            <a:r>
              <a:rPr lang="zh-CN" altLang="en-US" sz="2000" b="1" dirty="0">
                <a:latin typeface="-apple-system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差距</a:t>
            </a:r>
            <a:r>
              <a:rPr lang="en-US" altLang="zh-CN" sz="2000" b="1" dirty="0" smtClean="0">
                <a:solidFill>
                  <a:srgbClr val="FF0000"/>
                </a:solidFill>
                <a:latin typeface="-apple-system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误差</a:t>
            </a:r>
            <a:r>
              <a:rPr lang="en-US" altLang="zh-CN" sz="2000" b="1" dirty="0" smtClean="0">
                <a:solidFill>
                  <a:srgbClr val="FF0000"/>
                </a:solidFill>
                <a:latin typeface="-apple-system"/>
              </a:rPr>
              <a:t>)</a:t>
            </a:r>
            <a:r>
              <a:rPr lang="zh-CN" altLang="en-US" sz="2000" b="1" dirty="0" smtClean="0">
                <a:latin typeface="-apple-system"/>
              </a:rPr>
              <a:t>，</a:t>
            </a:r>
            <a:r>
              <a:rPr lang="zh-CN" altLang="en-US" sz="2000" b="1" dirty="0">
                <a:latin typeface="-apple-system"/>
              </a:rPr>
              <a:t>并通过</a:t>
            </a:r>
            <a:r>
              <a:rPr lang="zh-CN" altLang="en-US" sz="2000" b="1" dirty="0">
                <a:solidFill>
                  <a:srgbClr val="FF0000"/>
                </a:solidFill>
                <a:latin typeface="-apple-system"/>
              </a:rPr>
              <a:t>最小</a:t>
            </a:r>
            <a:r>
              <a:rPr lang="zh-CN" altLang="en-US" sz="2000" b="1" dirty="0" smtClean="0">
                <a:solidFill>
                  <a:srgbClr val="FF0000"/>
                </a:solidFill>
                <a:latin typeface="-apple-system"/>
              </a:rPr>
              <a:t>化损失函数</a:t>
            </a:r>
            <a:r>
              <a:rPr lang="zh-CN" altLang="en-US" sz="2000" b="1" dirty="0" smtClean="0">
                <a:latin typeface="-apple-system"/>
              </a:rPr>
              <a:t>，</a:t>
            </a:r>
            <a:r>
              <a:rPr lang="zh-CN" altLang="en-US" sz="2000" b="1" u="wavyDbl" dirty="0" smtClean="0">
                <a:latin typeface="-apple-system"/>
              </a:rPr>
              <a:t>优化</a:t>
            </a:r>
            <a:r>
              <a:rPr lang="zh-CN" altLang="en-US" sz="2000" b="1" u="wavyDbl" dirty="0">
                <a:latin typeface="-apple-system"/>
              </a:rPr>
              <a:t>模型参数</a:t>
            </a:r>
            <a:r>
              <a:rPr lang="zh-CN" altLang="en-US" sz="2000" b="1" dirty="0">
                <a:latin typeface="-apple-system"/>
              </a:rPr>
              <a:t>。</a:t>
            </a:r>
            <a:endParaRPr lang="zh-CN" altLang="en-US" sz="2000" b="1" dirty="0"/>
          </a:p>
        </p:txBody>
      </p:sp>
      <p:grpSp>
        <p:nvGrpSpPr>
          <p:cNvPr id="23" name="组合 22"/>
          <p:cNvGrpSpPr/>
          <p:nvPr/>
        </p:nvGrpSpPr>
        <p:grpSpPr>
          <a:xfrm>
            <a:off x="481933" y="1916832"/>
            <a:ext cx="11267974" cy="2262158"/>
            <a:chOff x="481933" y="1916832"/>
            <a:chExt cx="11267974" cy="226215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481933" y="1916832"/>
                  <a:ext cx="11267974" cy="2262158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核心思想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使用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Sigmoid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函数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，将</a:t>
                  </a:r>
                  <a:r>
                    <a:rPr lang="zh-CN" altLang="en-US" sz="2000" b="1" u="wavyDbl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线性回归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</a:t>
                  </a:r>
                  <a:r>
                    <a:rPr lang="zh-CN" altLang="en-US" b="1" u="wavyDbl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输出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转换为</a:t>
                  </a:r>
                  <a:r>
                    <a:rPr lang="zh-CN" altLang="en-US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概率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，再将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概率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转换为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对数几率</a:t>
                  </a:r>
                  <a:r>
                    <a:rPr lang="zh-CN" altLang="en-US" sz="2000" b="1" dirty="0" smtClean="0">
                      <a:solidFill>
                        <a:srgbClr val="05073B"/>
                      </a:solidFill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solidFill>
                      <a:srgbClr val="05073B"/>
                    </a:solidFill>
                    <a:latin typeface="+mn-ea"/>
                    <a:ea typeface="+mn-ea"/>
                  </a:endParaRPr>
                </a:p>
                <a:p>
                  <a:pPr marL="625475" indent="-266700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Sigmoid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函数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能够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将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任意实数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映射到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(0,1)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区间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。（概率区间）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625475" indent="-266700">
                    <a:lnSpc>
                      <a:spcPct val="150000"/>
                    </a:lnSpc>
                    <a:spcAft>
                      <a:spcPts val="6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概率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表示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样本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属于</a:t>
                  </a:r>
                  <a:r>
                    <a:rPr lang="zh-CN" altLang="en-US" b="1" u="wavyDbl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正类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的概率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625475" indent="-2667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u="wavyDbl" dirty="0" smtClean="0">
                      <a:latin typeface="+mn-ea"/>
                      <a:ea typeface="+mn-ea"/>
                    </a:rPr>
                    <a:t>二分类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中将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概率值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𝟓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作为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阈值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。概率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𝟓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，样本预测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类别为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正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类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否则预测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类别为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负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类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1933" y="1916832"/>
                  <a:ext cx="11267974" cy="2262158"/>
                </a:xfrm>
                <a:prstGeom prst="rect">
                  <a:avLst/>
                </a:prstGeom>
                <a:blipFill>
                  <a:blip r:embed="rId2"/>
                  <a:stretch>
                    <a:fillRect l="-1028" r="-1407" b="-268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40216" y="2513026"/>
              <a:ext cx="2645893" cy="62794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  <p:sp>
        <p:nvSpPr>
          <p:cNvPr id="3" name="圆角矩形标注 2"/>
          <p:cNvSpPr/>
          <p:nvPr/>
        </p:nvSpPr>
        <p:spPr>
          <a:xfrm>
            <a:off x="7706112" y="324800"/>
            <a:ext cx="2062296" cy="350438"/>
          </a:xfrm>
          <a:prstGeom prst="wedgeRoundRectCallout">
            <a:avLst>
              <a:gd name="adj1" fmla="val -164670"/>
              <a:gd name="adj2" fmla="val 59975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800" b="1" dirty="0" smtClean="0">
                <a:solidFill>
                  <a:schemeClr val="tx1"/>
                </a:solidFill>
              </a:rPr>
              <a:t>线性回归的连续值</a:t>
            </a:r>
            <a:endParaRPr lang="zh-CN" altLang="en-US" sz="1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641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405305" y="764704"/>
            <a:ext cx="1137676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>
            <a:spLocks noGrp="1" noChangeArrowheads="1"/>
          </p:cNvSpPr>
          <p:nvPr>
            <p:ph type="title"/>
          </p:nvPr>
        </p:nvSpPr>
        <p:spPr>
          <a:xfrm>
            <a:off x="405304" y="322081"/>
            <a:ext cx="1918816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>
                <a:latin typeface="+mn-ea"/>
                <a:ea typeface="+mn-ea"/>
              </a:rPr>
              <a:t>算法</a:t>
            </a:r>
            <a:r>
              <a:rPr lang="zh-CN" altLang="en-US" sz="2400" b="1" dirty="0" smtClean="0">
                <a:latin typeface="+mn-ea"/>
                <a:ea typeface="+mn-ea"/>
              </a:rPr>
              <a:t>原理归纳</a:t>
            </a:r>
          </a:p>
        </p:txBody>
      </p:sp>
      <p:sp>
        <p:nvSpPr>
          <p:cNvPr id="6" name="矩形 5"/>
          <p:cNvSpPr/>
          <p:nvPr/>
        </p:nvSpPr>
        <p:spPr>
          <a:xfrm>
            <a:off x="405305" y="922746"/>
            <a:ext cx="7346879" cy="3462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二分类</a:t>
            </a:r>
            <a:r>
              <a:rPr lang="zh-CN" altLang="en-US" sz="2000" b="1" dirty="0" smtClean="0">
                <a:latin typeface="+mn-ea"/>
                <a:ea typeface="+mn-ea"/>
              </a:rPr>
              <a:t>问题：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</a:t>
            </a:r>
            <a:r>
              <a:rPr lang="zh-CN" altLang="en-US" sz="2000" b="1" dirty="0" smtClean="0">
                <a:latin typeface="+mn-ea"/>
                <a:ea typeface="+mn-ea"/>
              </a:rPr>
              <a:t>一个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样本</a:t>
            </a:r>
            <a:r>
              <a:rPr lang="zh-CN" altLang="en-US" sz="2000" b="1" dirty="0">
                <a:latin typeface="+mn-ea"/>
                <a:ea typeface="+mn-ea"/>
              </a:rPr>
              <a:t>属于</a:t>
            </a:r>
            <a:r>
              <a:rPr lang="zh-CN" altLang="en-US" sz="2000" b="1" u="wavyDbl" dirty="0">
                <a:latin typeface="+mn-ea"/>
                <a:ea typeface="+mn-ea"/>
              </a:rPr>
              <a:t>两个类别</a:t>
            </a:r>
            <a:r>
              <a:rPr lang="zh-CN" altLang="en-US" sz="2000" b="1" dirty="0">
                <a:latin typeface="+mn-ea"/>
                <a:ea typeface="+mn-ea"/>
              </a:rPr>
              <a:t>中的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哪一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个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正</a:t>
            </a:r>
            <a:r>
              <a:rPr lang="en-US" altLang="zh-CN" sz="2000" b="1" dirty="0" smtClean="0">
                <a:latin typeface="+mn-ea"/>
                <a:ea typeface="+mn-ea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</a:rPr>
              <a:t>负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05304" y="1507431"/>
            <a:ext cx="11046039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zh-CN" sz="2000" b="1" dirty="0" smtClean="0">
                <a:latin typeface="+mn-ea"/>
                <a:ea typeface="+mn-ea"/>
              </a:rPr>
              <a:t>⑵</a:t>
            </a:r>
            <a:r>
              <a:rPr lang="zh-CN" altLang="en-US" sz="2000" b="1" dirty="0" smtClean="0">
                <a:latin typeface="+mn-ea"/>
                <a:ea typeface="+mn-ea"/>
              </a:rPr>
              <a:t>、</a:t>
            </a:r>
            <a:r>
              <a:rPr lang="zh-CN" altLang="en-US" sz="2000" b="1" u="wavyDbl" dirty="0" smtClean="0">
                <a:latin typeface="+mn-ea"/>
                <a:ea typeface="+mn-ea"/>
              </a:rPr>
              <a:t>逻辑</a:t>
            </a:r>
            <a:r>
              <a:rPr lang="zh-CN" altLang="en-US" sz="2000" b="1" u="wavyDbl" dirty="0">
                <a:latin typeface="+mn-ea"/>
                <a:ea typeface="+mn-ea"/>
              </a:rPr>
              <a:t>回归模型</a:t>
            </a:r>
            <a:r>
              <a:rPr lang="zh-CN" altLang="en-US" sz="2000" b="1" dirty="0">
                <a:latin typeface="+mn-ea"/>
                <a:ea typeface="+mn-ea"/>
              </a:rPr>
              <a:t>使用一个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化的函数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逻辑函数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，计算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输入变量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输出概率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使用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1800" b="1" dirty="0" smtClean="0">
                <a:latin typeface="+mn-ea"/>
                <a:ea typeface="+mn-ea"/>
              </a:rPr>
              <a:t>函数将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输入变量的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线性组合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映射到</a:t>
            </a:r>
            <a:r>
              <a:rPr lang="en-US" altLang="zh-CN" sz="1800" b="1" dirty="0" smtClean="0">
                <a:latin typeface="+mn-ea"/>
                <a:ea typeface="+mn-ea"/>
              </a:rPr>
              <a:t>(0,1)</a:t>
            </a:r>
            <a:r>
              <a:rPr lang="zh-CN" altLang="en-US" sz="1800" b="1" dirty="0" smtClean="0">
                <a:latin typeface="+mn-ea"/>
                <a:ea typeface="+mn-ea"/>
              </a:rPr>
              <a:t>区间的一个值。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预测样本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属于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正例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05304" y="2468215"/>
            <a:ext cx="7778927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模型训练</a:t>
            </a:r>
            <a:r>
              <a:rPr lang="zh-CN" altLang="en-US" sz="2000" b="1" dirty="0" smtClean="0"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最大化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似然函数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估计</a:t>
            </a:r>
            <a:r>
              <a:rPr lang="zh-CN" altLang="en-US" sz="2000" b="1" dirty="0">
                <a:latin typeface="+mn-ea"/>
                <a:ea typeface="+mn-ea"/>
              </a:rPr>
              <a:t>模型的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模型参数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05304" y="3068960"/>
            <a:ext cx="11046039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0"/>
              </a:spcAft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⑷、</a:t>
            </a:r>
            <a:r>
              <a:rPr lang="zh-CN" altLang="en-US" sz="2000" b="1" dirty="0" smtClean="0">
                <a:latin typeface="+mn-ea"/>
                <a:ea typeface="+mn-ea"/>
              </a:rPr>
              <a:t>可使用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下降算法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更新模型权重</a:t>
            </a:r>
            <a:r>
              <a:rPr lang="zh-CN" altLang="en-US" sz="2000" b="1" dirty="0" smtClean="0">
                <a:latin typeface="+mn-ea"/>
                <a:ea typeface="+mn-ea"/>
              </a:rPr>
              <a:t>。即，通过</a:t>
            </a:r>
            <a:r>
              <a:rPr lang="zh-CN" altLang="en-US" sz="2000" b="1" dirty="0">
                <a:latin typeface="+mn-ea"/>
                <a:ea typeface="+mn-ea"/>
              </a:rPr>
              <a:t>反复</a:t>
            </a:r>
            <a:r>
              <a:rPr lang="zh-CN" altLang="en-US" sz="2000" b="1" dirty="0" smtClean="0">
                <a:latin typeface="+mn-ea"/>
                <a:ea typeface="+mn-ea"/>
              </a:rPr>
              <a:t>迭代，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最小化损失函数</a:t>
            </a:r>
            <a:r>
              <a:rPr lang="zh-CN" altLang="en-US" sz="2000" b="1" dirty="0">
                <a:latin typeface="+mn-ea"/>
                <a:ea typeface="+mn-ea"/>
              </a:rPr>
              <a:t>，直到找到</a:t>
            </a:r>
            <a:r>
              <a:rPr lang="zh-CN" altLang="en-US" sz="2000" b="1" u="wavyDbl" dirty="0">
                <a:latin typeface="+mn-ea"/>
                <a:ea typeface="+mn-ea"/>
              </a:rPr>
              <a:t>最优解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2" name="矩形 1"/>
          <p:cNvSpPr/>
          <p:nvPr/>
        </p:nvSpPr>
        <p:spPr>
          <a:xfrm>
            <a:off x="405304" y="3717032"/>
            <a:ext cx="677081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⑸、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2000" b="1" dirty="0">
                <a:latin typeface="+mn-ea"/>
                <a:ea typeface="+mn-ea"/>
              </a:rPr>
              <a:t>通常</a:t>
            </a:r>
            <a:r>
              <a:rPr lang="zh-CN" altLang="en-US" sz="2000" b="1" dirty="0" smtClean="0">
                <a:latin typeface="+mn-ea"/>
                <a:ea typeface="+mn-ea"/>
              </a:rPr>
              <a:t>使用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“对数损失函数”</a:t>
            </a:r>
            <a:r>
              <a:rPr lang="zh-CN" altLang="en-US" sz="2000" b="1" dirty="0" smtClean="0">
                <a:latin typeface="+mn-ea"/>
                <a:ea typeface="+mn-ea"/>
              </a:rPr>
              <a:t>来</a:t>
            </a:r>
            <a:r>
              <a:rPr lang="zh-CN" altLang="en-US" sz="2000" b="1" dirty="0">
                <a:latin typeface="+mn-ea"/>
                <a:ea typeface="+mn-ea"/>
              </a:rPr>
              <a:t>衡量模型的性能</a:t>
            </a:r>
          </a:p>
        </p:txBody>
      </p:sp>
      <p:sp>
        <p:nvSpPr>
          <p:cNvPr id="3" name="矩形 2"/>
          <p:cNvSpPr/>
          <p:nvPr/>
        </p:nvSpPr>
        <p:spPr>
          <a:xfrm>
            <a:off x="405304" y="4319662"/>
            <a:ext cx="9147080" cy="126957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3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⑹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latin typeface="+mn-ea"/>
                <a:ea typeface="+mn-ea"/>
              </a:rPr>
              <a:t>训练得到模型</a:t>
            </a:r>
            <a:r>
              <a:rPr lang="zh-CN" altLang="en-US" sz="2000" b="1" dirty="0">
                <a:latin typeface="+mn-ea"/>
                <a:ea typeface="+mn-ea"/>
              </a:rPr>
              <a:t>后</a:t>
            </a:r>
            <a:r>
              <a:rPr lang="zh-CN" altLang="en-US" sz="2000" b="1" dirty="0" smtClean="0">
                <a:latin typeface="+mn-ea"/>
                <a:ea typeface="+mn-ea"/>
              </a:rPr>
              <a:t>，即可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使用模型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预测新样本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类别标签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300"/>
              </a:lnSpc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    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 smtClean="0">
                <a:latin typeface="+mn-ea"/>
                <a:ea typeface="+mn-ea"/>
              </a:rPr>
              <a:t>：将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新样本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特征向量</a:t>
            </a:r>
            <a:r>
              <a:rPr lang="zh-CN" altLang="en-US" sz="2000" b="1" dirty="0" smtClean="0">
                <a:latin typeface="+mn-ea"/>
                <a:ea typeface="+mn-ea"/>
              </a:rPr>
              <a:t>代入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sigmoid</a:t>
            </a:r>
            <a:r>
              <a:rPr lang="zh-CN" altLang="en-US" sz="2000" b="1" dirty="0" smtClean="0">
                <a:latin typeface="+mn-ea"/>
                <a:ea typeface="+mn-ea"/>
              </a:rPr>
              <a:t>函数</a:t>
            </a:r>
            <a:r>
              <a:rPr lang="zh-CN" altLang="en-US" sz="2000" b="1" dirty="0">
                <a:latin typeface="+mn-ea"/>
                <a:ea typeface="+mn-ea"/>
              </a:rPr>
              <a:t>，计算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3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</a:t>
            </a:r>
            <a:r>
              <a:rPr lang="zh-CN" altLang="en-US" sz="2000" b="1" dirty="0" smtClean="0">
                <a:latin typeface="+mn-ea"/>
                <a:ea typeface="+mn-ea"/>
              </a:rPr>
              <a:t>若，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概率大于阈值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0.5</a:t>
            </a:r>
            <a:r>
              <a:rPr lang="zh-CN" altLang="en-US" sz="2000" b="1" dirty="0" smtClean="0">
                <a:latin typeface="+mn-ea"/>
                <a:ea typeface="+mn-ea"/>
              </a:rPr>
              <a:t>，新样本预测为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正例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否则新样本预测</a:t>
            </a:r>
            <a:r>
              <a:rPr lang="zh-CN" altLang="en-US" sz="2000" b="1" dirty="0">
                <a:latin typeface="+mn-ea"/>
                <a:ea typeface="+mn-ea"/>
              </a:rPr>
              <a:t>为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负例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581870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2" grpId="0"/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76436" y="298226"/>
            <a:ext cx="1695977" cy="3693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zh-CN" altLang="en-US" b="1" dirty="0" smtClean="0">
                <a:latin typeface="PingFang SC"/>
              </a:rPr>
              <a:t>函数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63910" y="895899"/>
                <a:ext cx="7836346" cy="153888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定义域为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∞,+∞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值域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严格单调递增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函数。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</a:rPr>
                  <a:t>输入变量的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</a:rPr>
                  <a:t>线性组合</a:t>
                </a:r>
                <a:endParaRPr lang="en-US" altLang="zh-CN" sz="2000" b="1" dirty="0" smtClean="0">
                  <a:solidFill>
                    <a:srgbClr val="0000FF"/>
                  </a:solidFill>
                  <a:latin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-apple-system"/>
                  </a:rPr>
                  <a:t>可</a:t>
                </a:r>
                <a:r>
                  <a:rPr lang="zh-CN" altLang="en-US" sz="2000" b="1" dirty="0">
                    <a:latin typeface="-apple-system"/>
                  </a:rPr>
                  <a:t>表示为：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</m:oMath>
                </a14:m>
                <a:endParaRPr lang="en-US" altLang="zh-CN" sz="2000" b="1" dirty="0">
                  <a:solidFill>
                    <a:srgbClr val="333333"/>
                  </a:solidFill>
                  <a:latin typeface="-apple-system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solidFill>
                      <a:srgbClr val="333333"/>
                    </a:solidFill>
                    <a:latin typeface="-apple-system"/>
                  </a:rPr>
                  <a:t>  </a:t>
                </a:r>
                <a:r>
                  <a:rPr lang="en-US" altLang="zh-CN" sz="2000" b="1" dirty="0" smtClean="0">
                    <a:solidFill>
                      <a:srgbClr val="333333"/>
                    </a:solidFill>
                    <a:latin typeface="-apple-system"/>
                  </a:rPr>
                  <a:t>   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其中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是模型的权重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-apple-system"/>
                  </a:rPr>
                  <a:t>(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回归系数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-apple-system"/>
                  </a:rPr>
                  <a:t>)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是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输入变量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-apple-system"/>
                  </a:rPr>
                  <a:t>(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特征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-apple-system"/>
                  </a:rPr>
                  <a:t>)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的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-apple-system"/>
                  </a:rPr>
                  <a:t>值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-apple-system"/>
                  </a:rPr>
                  <a:t>。</a:t>
                </a:r>
                <a:endParaRPr lang="zh-CN" altLang="en-US" sz="20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910" y="895899"/>
                <a:ext cx="7836346" cy="1538883"/>
              </a:xfrm>
              <a:prstGeom prst="rect">
                <a:avLst/>
              </a:prstGeom>
              <a:blipFill>
                <a:blip r:embed="rId2"/>
                <a:stretch>
                  <a:fillRect l="-1479" t="-3571" r="-1712" b="-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568913" y="2564904"/>
                <a:ext cx="11287727" cy="276998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横坐标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轴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：代表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输入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或自变量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627063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神经网络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，可以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某个神经元的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输入信号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u="wavyDbl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前</a:t>
                </a:r>
                <a:r>
                  <a:rPr lang="zh-CN" altLang="en-US" sz="2000" b="1" u="wavyDbl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一个神经元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加权输出之和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7063" indent="-263525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逻辑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回归或其他统计应用中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，可以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任何影响结果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独立变量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363538" indent="-363538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纵坐标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轴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代表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对输入值的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响应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输出值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627063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函数的输出范围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0,1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因此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</m:oMath>
                </a14:m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轴上的值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表示该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输入值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被映射到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0, 1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区间内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某个值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7063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神经网络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激活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或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未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激活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如二分类中，样本被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为正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或负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marL="627063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逻辑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回归中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，表示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根据输入变量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事件发生的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概率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</a:t>
                </a: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913" y="2564904"/>
                <a:ext cx="11287727" cy="2769989"/>
              </a:xfrm>
              <a:prstGeom prst="rect">
                <a:avLst/>
              </a:prstGeom>
              <a:blipFill>
                <a:blip r:embed="rId3"/>
                <a:stretch>
                  <a:fillRect l="-1026" t="-1982" r="-1404" b="-26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576435" y="5433649"/>
                <a:ext cx="10991677" cy="769441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逻辑</a:t>
                </a:r>
                <a:r>
                  <a:rPr lang="zh-CN" altLang="en-US" sz="2000" b="1" dirty="0">
                    <a:latin typeface="+mn-ea"/>
                    <a:ea typeface="+mn-ea"/>
                  </a:rPr>
                  <a:t>回归中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输入变量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通过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线性组合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得到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，然后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代入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函数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中，得到一个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介于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,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之间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的概率值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，表示预测为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正类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的概率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二分类问题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5" y="5433649"/>
                <a:ext cx="10991677" cy="769441"/>
              </a:xfrm>
              <a:prstGeom prst="rect">
                <a:avLst/>
              </a:prstGeom>
              <a:blipFill>
                <a:blip r:embed="rId4"/>
                <a:stretch>
                  <a:fillRect l="-997" t="-6202" r="-886" b="-13178"/>
                </a:stretch>
              </a:blipFill>
              <a:ln>
                <a:solidFill>
                  <a:srgbClr val="FF0000"/>
                </a:solidFill>
                <a:prstDash val="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组合 11"/>
          <p:cNvGrpSpPr/>
          <p:nvPr/>
        </p:nvGrpSpPr>
        <p:grpSpPr>
          <a:xfrm>
            <a:off x="8619558" y="108780"/>
            <a:ext cx="2948555" cy="2289158"/>
            <a:chOff x="8619558" y="108780"/>
            <a:chExt cx="2948555" cy="228915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9558" y="907674"/>
              <a:ext cx="2948555" cy="1490264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36142" y="108780"/>
              <a:ext cx="1715386" cy="5785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0151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53286" y="309801"/>
            <a:ext cx="2855268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/>
              <a:t>逻辑回归的具体步骤</a:t>
            </a:r>
            <a:endParaRPr lang="zh-CN" altLang="en-US" b="1" dirty="0"/>
          </a:p>
        </p:txBody>
      </p:sp>
      <p:grpSp>
        <p:nvGrpSpPr>
          <p:cNvPr id="10" name="组合 9"/>
          <p:cNvGrpSpPr/>
          <p:nvPr/>
        </p:nvGrpSpPr>
        <p:grpSpPr>
          <a:xfrm>
            <a:off x="551384" y="2000303"/>
            <a:ext cx="5904656" cy="582660"/>
            <a:chOff x="570393" y="5310168"/>
            <a:chExt cx="5904656" cy="582660"/>
          </a:xfrm>
        </p:grpSpPr>
        <p:sp>
          <p:nvSpPr>
            <p:cNvPr id="11" name="矩形 10"/>
            <p:cNvSpPr/>
            <p:nvPr/>
          </p:nvSpPr>
          <p:spPr>
            <a:xfrm>
              <a:off x="570393" y="5416832"/>
              <a:ext cx="1918816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数学模型：</a:t>
              </a:r>
              <a:endParaRPr lang="zh-CN" altLang="en-US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2495600" y="5310168"/>
                  <a:ext cx="3979449" cy="58266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𝒍𝒐𝒈𝒊𝒕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CN" sz="2000" b="1" i="0" smtClean="0">
                                <a:latin typeface="Cambria Math" panose="02040503050406030204" pitchFamily="18" charset="0"/>
                              </a:rPr>
                              <m:t>𝐥𝐧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num>
                                  <m:den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5600" y="5310168"/>
                  <a:ext cx="3979449" cy="58266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911424" y="2791169"/>
                <a:ext cx="8928992" cy="134652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500"/>
                  </a:lnSpc>
                </a:pP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⑴、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：随机初始化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zh-CN" sz="2000" b="1" dirty="0" smtClean="0">
                    <a:latin typeface="+mn-ea"/>
                    <a:ea typeface="+mn-ea"/>
                  </a:rPr>
                  <a:t>⑵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、计算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预测值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：根据当前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参数，计算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每个样本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预测概率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500"/>
                  </a:lnSpc>
                </a:pPr>
                <a:r>
                  <a:rPr lang="zh-CN" altLang="zh-CN" sz="2000" b="1" dirty="0" smtClean="0">
                    <a:latin typeface="+mn-ea"/>
                    <a:ea typeface="+mn-ea"/>
                  </a:rPr>
                  <a:t>⑶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、计算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损失函数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：损失函数通常采用</a:t>
                </a:r>
                <a:r>
                  <a:rPr lang="zh-CN" altLang="en-US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对数</a:t>
                </a:r>
                <a:r>
                  <a:rPr lang="zh-CN" altLang="en-US" sz="2000" b="1" u="wavyDbl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似然函数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Log-Likelihood Function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424" y="2791169"/>
                <a:ext cx="8928992" cy="1346522"/>
              </a:xfrm>
              <a:prstGeom prst="rect">
                <a:avLst/>
              </a:prstGeom>
              <a:blipFill>
                <a:blip r:embed="rId3"/>
                <a:stretch>
                  <a:fillRect l="-1776" t="-452" r="-820" b="-67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915797" y="5564559"/>
            <a:ext cx="9865097" cy="3847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zh-CN" sz="2000" b="1" dirty="0" smtClean="0">
                <a:latin typeface="+mn-ea"/>
                <a:ea typeface="+mn-ea"/>
              </a:rPr>
              <a:t>⑷</a:t>
            </a:r>
            <a:r>
              <a:rPr lang="zh-CN" altLang="en-US" sz="2000" b="1" dirty="0" smtClean="0"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优化参数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>
                <a:latin typeface="+mn-ea"/>
                <a:ea typeface="+mn-ea"/>
              </a:rPr>
              <a:t>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下降法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或</a:t>
            </a:r>
            <a:r>
              <a:rPr lang="zh-CN" altLang="en-US" sz="2000" b="1" dirty="0">
                <a:latin typeface="+mn-ea"/>
                <a:ea typeface="+mn-ea"/>
              </a:rPr>
              <a:t>其他优化</a:t>
            </a:r>
            <a:r>
              <a:rPr lang="zh-CN" altLang="en-US" sz="2000" b="1" dirty="0" smtClean="0">
                <a:latin typeface="+mn-ea"/>
                <a:ea typeface="+mn-ea"/>
              </a:rPr>
              <a:t>算法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最大化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对数似然函数</a:t>
            </a:r>
            <a:r>
              <a:rPr lang="zh-CN" altLang="en-US" sz="2000" b="1" dirty="0">
                <a:latin typeface="+mn-ea"/>
                <a:ea typeface="+mn-ea"/>
              </a:rPr>
              <a:t>，更新参数。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480302" y="4345897"/>
                <a:ext cx="7791235" cy="10065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𝑳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𝒍𝒐𝒈𝑳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p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altLang="zh-CN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CN" b="1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CN" b="1" i="1" smtClean="0">
                                              <a:latin typeface="Cambria Math" panose="02040503050406030204" pitchFamily="18" charset="0"/>
                                            </a:rPr>
                                            <m:t>𝑷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altLang="zh-CN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func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0302" y="4345897"/>
                <a:ext cx="7791235" cy="1006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4903748" y="279462"/>
            <a:ext cx="6664365" cy="1384995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对数几率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625475" indent="-26670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数学原理</a:t>
            </a:r>
            <a:r>
              <a:rPr lang="zh-CN" altLang="en-US" sz="1800" b="1" dirty="0" smtClean="0">
                <a:latin typeface="+mn-ea"/>
                <a:ea typeface="+mn-ea"/>
              </a:rPr>
              <a:t>：逻辑</a:t>
            </a:r>
            <a:r>
              <a:rPr lang="zh-CN" altLang="en-US" sz="1800" b="1" dirty="0">
                <a:latin typeface="+mn-ea"/>
                <a:ea typeface="+mn-ea"/>
              </a:rPr>
              <a:t>回归</a:t>
            </a:r>
            <a:r>
              <a:rPr lang="zh-CN" altLang="en-US" sz="1800" b="1" dirty="0" smtClean="0">
                <a:latin typeface="+mn-ea"/>
                <a:ea typeface="+mn-ea"/>
              </a:rPr>
              <a:t>实际是</a:t>
            </a:r>
            <a:r>
              <a:rPr lang="zh-CN" altLang="en-US" sz="1800" b="1" dirty="0">
                <a:latin typeface="+mn-ea"/>
                <a:ea typeface="+mn-ea"/>
              </a:rPr>
              <a:t>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建模对数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几率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Log-Odds</a:t>
            </a:r>
            <a:r>
              <a:rPr lang="en-US" altLang="zh-CN" sz="1800" b="1" dirty="0" smtClean="0">
                <a:latin typeface="+mn-ea"/>
                <a:ea typeface="+mn-ea"/>
              </a:rPr>
              <a:t>) </a:t>
            </a:r>
          </a:p>
          <a:p>
            <a:pPr marL="358775">
              <a:lnSpc>
                <a:spcPts val="2700"/>
              </a:lnSpc>
              <a:buClr>
                <a:srgbClr val="FF0000"/>
              </a:buClr>
              <a:buSzPct val="80000"/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   </a:t>
            </a:r>
            <a:r>
              <a:rPr lang="en-US" altLang="zh-CN" sz="2000" b="1" dirty="0" smtClean="0">
                <a:latin typeface="+mn-ea"/>
                <a:ea typeface="+mn-ea"/>
              </a:rPr>
              <a:t>  </a:t>
            </a:r>
            <a:r>
              <a:rPr lang="zh-CN" altLang="en-US" sz="1800" b="1" dirty="0" smtClean="0">
                <a:latin typeface="+mn-ea"/>
                <a:ea typeface="+mn-ea"/>
              </a:rPr>
              <a:t>即，事件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发生的概率</a:t>
            </a:r>
            <a:r>
              <a:rPr lang="zh-CN" altLang="en-US" sz="1800" b="1" dirty="0">
                <a:latin typeface="+mn-ea"/>
                <a:ea typeface="+mn-ea"/>
              </a:rPr>
              <a:t>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不发生概率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比值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对数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625475" indent="-266700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二分类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r>
              <a:rPr lang="zh-CN" altLang="en-US" sz="1800" b="1" dirty="0">
                <a:latin typeface="+mn-ea"/>
                <a:ea typeface="+mn-ea"/>
              </a:rPr>
              <a:t>若</a:t>
            </a:r>
            <a:r>
              <a:rPr lang="zh-CN" altLang="en-US" sz="1800" b="1" u="wavyDbl" dirty="0" smtClean="0">
                <a:latin typeface="+mn-ea"/>
                <a:ea typeface="+mn-ea"/>
              </a:rPr>
              <a:t>发生</a:t>
            </a:r>
            <a:r>
              <a:rPr lang="zh-CN" altLang="en-US" sz="1800" b="1" dirty="0">
                <a:latin typeface="+mn-ea"/>
                <a:ea typeface="+mn-ea"/>
              </a:rPr>
              <a:t>的概率</a:t>
            </a:r>
            <a:r>
              <a:rPr lang="zh-CN" altLang="en-US" sz="1800" b="1" dirty="0" smtClean="0">
                <a:latin typeface="+mn-ea"/>
                <a:ea typeface="+mn-ea"/>
              </a:rPr>
              <a:t>为</a:t>
            </a:r>
            <a:r>
              <a:rPr lang="en-US" altLang="zh-CN" sz="1800" b="1" dirty="0" smtClean="0">
                <a:latin typeface="+mn-ea"/>
                <a:ea typeface="+mn-ea"/>
              </a:rPr>
              <a:t>P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则</a:t>
            </a:r>
            <a:r>
              <a:rPr lang="zh-CN" altLang="en-US" sz="1800" b="1" u="wavyDbl" dirty="0">
                <a:latin typeface="+mn-ea"/>
                <a:ea typeface="+mn-ea"/>
              </a:rPr>
              <a:t>不发生</a:t>
            </a:r>
            <a:r>
              <a:rPr lang="zh-CN" altLang="en-US" sz="1800" b="1" dirty="0">
                <a:latin typeface="+mn-ea"/>
                <a:ea typeface="+mn-ea"/>
              </a:rPr>
              <a:t>的概率为</a:t>
            </a:r>
            <a:r>
              <a:rPr lang="en-US" altLang="zh-CN" sz="1800" b="1" dirty="0">
                <a:latin typeface="+mn-ea"/>
                <a:ea typeface="+mn-ea"/>
              </a:rPr>
              <a:t>1</a:t>
            </a:r>
            <a:r>
              <a:rPr lang="en-US" altLang="zh-CN" sz="1800" b="1" dirty="0" smtClean="0">
                <a:latin typeface="+mn-ea"/>
                <a:ea typeface="+mn-ea"/>
              </a:rPr>
              <a:t>−P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3" name="圆角矩形标注 2"/>
          <p:cNvSpPr/>
          <p:nvPr/>
        </p:nvSpPr>
        <p:spPr>
          <a:xfrm>
            <a:off x="7679681" y="2394399"/>
            <a:ext cx="3744911" cy="369332"/>
          </a:xfrm>
          <a:prstGeom prst="wedgeRoundRectCallout">
            <a:avLst>
              <a:gd name="adj1" fmla="val -91897"/>
              <a:gd name="adj2" fmla="val 30765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zh-CN" sz="1800" b="1" dirty="0" smtClean="0">
                <a:solidFill>
                  <a:schemeClr val="tx1"/>
                </a:solidFill>
              </a:rPr>
              <a:t>给定</a:t>
            </a:r>
            <a:r>
              <a:rPr lang="zh-CN" altLang="zh-CN" sz="1800" b="1" dirty="0">
                <a:solidFill>
                  <a:schemeClr val="tx1"/>
                </a:solidFill>
              </a:rPr>
              <a:t>参数下，观测数据出现的可能性</a:t>
            </a:r>
            <a:endParaRPr lang="zh-CN" altLang="en-US" sz="1800" dirty="0">
              <a:solidFill>
                <a:schemeClr val="tx1"/>
              </a:solidFill>
            </a:endParaRPr>
          </a:p>
        </p:txBody>
      </p:sp>
      <p:sp>
        <p:nvSpPr>
          <p:cNvPr id="17" name="圆角矩形标注 16"/>
          <p:cNvSpPr/>
          <p:nvPr/>
        </p:nvSpPr>
        <p:spPr>
          <a:xfrm>
            <a:off x="8688288" y="3279764"/>
            <a:ext cx="2879825" cy="369332"/>
          </a:xfrm>
          <a:prstGeom prst="wedgeRoundRectCallout">
            <a:avLst>
              <a:gd name="adj1" fmla="val -132893"/>
              <a:gd name="adj2" fmla="val 310785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800" b="1" dirty="0" smtClean="0">
                <a:solidFill>
                  <a:schemeClr val="tx1"/>
                </a:solidFill>
                <a:latin typeface="+mn-ea"/>
              </a:rPr>
              <a:t>所有样本的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联合概率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</a:rPr>
              <a:t>似然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1800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046797" y="852614"/>
            <a:ext cx="3856951" cy="900860"/>
            <a:chOff x="1046797" y="852614"/>
            <a:chExt cx="3856951" cy="900860"/>
          </a:xfrm>
        </p:grpSpPr>
        <p:cxnSp>
          <p:nvCxnSpPr>
            <p:cNvPr id="6" name="直接箭头连接符 5"/>
            <p:cNvCxnSpPr/>
            <p:nvPr/>
          </p:nvCxnSpPr>
          <p:spPr>
            <a:xfrm flipH="1">
              <a:off x="4079776" y="1289352"/>
              <a:ext cx="823972" cy="0"/>
            </a:xfrm>
            <a:prstGeom prst="straightConnector1">
              <a:avLst/>
            </a:prstGeom>
            <a:ln w="2222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46797" y="852614"/>
              <a:ext cx="2888963" cy="900860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</p:spTree>
    <p:extLst>
      <p:ext uri="{BB962C8B-B14F-4D97-AF65-F5344CB8AC3E}">
        <p14:creationId xmlns:p14="http://schemas.microsoft.com/office/powerpoint/2010/main" val="426589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1624" y="764704"/>
            <a:ext cx="6927172" cy="9361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479376" y="2276872"/>
                <a:ext cx="4824536" cy="2693045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0000FF"/>
                    </a:solidFill>
                  </a:rPr>
                  <a:t>式中</a:t>
                </a:r>
                <a:endParaRPr lang="en-US" altLang="zh-CN" sz="2000" b="1" dirty="0" smtClean="0">
                  <a:solidFill>
                    <a:srgbClr val="0000FF"/>
                  </a:solidFill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𝑱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：损失函数（对数似然函数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取反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）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1" dirty="0" smtClean="0"/>
                  <a:t>：似然函数</a:t>
                </a:r>
                <a:endParaRPr lang="en-US" altLang="zh-CN" sz="1800" b="1" dirty="0" smtClean="0"/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 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1800" b="1" dirty="0" smtClean="0"/>
                  <a:t>：样本数量</a:t>
                </a:r>
                <a:endParaRPr lang="en-US" altLang="zh-CN" sz="1800" b="1" dirty="0" smtClean="0"/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/>
                  <a:t>：第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1800" b="1" dirty="0" smtClean="0"/>
                  <a:t>个样本的标签（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0/1</a:t>
                </a:r>
                <a:r>
                  <a:rPr lang="zh-CN" altLang="en-US" sz="1800" b="1" dirty="0" smtClean="0"/>
                  <a:t>）</a:t>
                </a:r>
                <a:endParaRPr lang="en-US" altLang="zh-CN" sz="1800" b="1" dirty="0" smtClean="0"/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 smtClean="0"/>
                  <a:t>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𝑷</m:t>
                            </m:r>
                          </m:e>
                        </m:acc>
                      </m:e>
                      <m:sub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/>
                  <a:t>：第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1800" b="1" dirty="0" smtClean="0"/>
                  <a:t>个样本在给定参数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1800" b="1" dirty="0" smtClean="0"/>
                  <a:t>下的预测概率</a:t>
                </a:r>
                <a:endParaRPr lang="en-US" altLang="zh-CN" sz="1800" b="1" dirty="0" smtClean="0"/>
              </a:p>
              <a:p>
                <a:pPr>
                  <a:lnSpc>
                    <a:spcPts val="3000"/>
                  </a:lnSpc>
                </a:pPr>
                <a:r>
                  <a:rPr lang="en-US" altLang="zh-CN" sz="1800" b="1" dirty="0"/>
                  <a:t> </a:t>
                </a:r>
                <a:r>
                  <a:rPr lang="en-US" altLang="zh-CN" sz="1800" b="1" dirty="0" smtClean="0"/>
                  <a:t>           </a:t>
                </a:r>
                <a:r>
                  <a:rPr lang="zh-CN" altLang="en-US" sz="1800" b="1" dirty="0" smtClean="0"/>
                  <a:t>（由</a:t>
                </a:r>
                <a:r>
                  <a:rPr lang="en-US" altLang="zh-CN" sz="18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Sigmoid</a:t>
                </a:r>
                <a:r>
                  <a:rPr lang="zh-CN" altLang="en-US" sz="1800" b="1" dirty="0" smtClean="0"/>
                  <a:t>函数计算得出）</a:t>
                </a:r>
                <a:endParaRPr lang="en-US" altLang="zh-CN" sz="1800" b="1" dirty="0" smtClean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6" y="2276872"/>
                <a:ext cx="4824536" cy="2693045"/>
              </a:xfrm>
              <a:prstGeom prst="rect">
                <a:avLst/>
              </a:prstGeom>
              <a:blipFill>
                <a:blip r:embed="rId3"/>
                <a:stretch>
                  <a:fillRect l="-2270" t="-1806" r="-883" b="-2709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447928" y="2276872"/>
                <a:ext cx="6336704" cy="2539157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求解参数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（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→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𝟎</m:t>
                        </m:r>
                      </m:sub>
                    </m:sSub>
                    <m:r>
                      <a:rPr lang="zh-CN" altLang="en-US" sz="2000" b="1" i="1">
                        <a:latin typeface="Cambria Math" panose="02040503050406030204" pitchFamily="18" charset="0"/>
                        <a:ea typeface="+mn-ea"/>
                      </a:rPr>
                      <m:t>，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𝒘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b="1" dirty="0">
                    <a:latin typeface="+mn-ea"/>
                    <a:ea typeface="+mn-ea"/>
                  </a:rPr>
                  <a:t>通常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采用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最大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似然估计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latin typeface="+mn-ea"/>
                    <a:ea typeface="+mn-ea"/>
                  </a:rPr>
                  <a:t>即，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构造</a:t>
                </a:r>
                <a:r>
                  <a:rPr lang="zh-CN" altLang="zh-CN" sz="1800" b="1" dirty="0">
                    <a:latin typeface="+mn-ea"/>
                    <a:ea typeface="+mn-ea"/>
                  </a:rPr>
                  <a:t>一个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似然函数</a:t>
                </a:r>
                <a:r>
                  <a:rPr lang="en-US" altLang="zh-CN" sz="1800" b="1" dirty="0">
                    <a:latin typeface="+mn-ea"/>
                    <a:ea typeface="+mn-ea"/>
                  </a:rPr>
                  <a:t>(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通常为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对数似然函数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1800" b="1" dirty="0">
                    <a:latin typeface="+mn-ea"/>
                    <a:ea typeface="+mn-ea"/>
                  </a:rPr>
                  <a:t>然后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通过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最大化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似然函数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化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损失函数</a:t>
                </a:r>
                <a:r>
                  <a:rPr lang="en-US" altLang="zh-CN" sz="1800" b="1" dirty="0">
                    <a:latin typeface="+mn-ea"/>
                    <a:ea typeface="+mn-ea"/>
                  </a:rPr>
                  <a:t>)</a:t>
                </a:r>
                <a:r>
                  <a:rPr lang="zh-CN" altLang="zh-CN" sz="1800" b="1" dirty="0">
                    <a:latin typeface="+mn-ea"/>
                    <a:ea typeface="+mn-ea"/>
                  </a:rPr>
                  <a:t>来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求解参数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。</a:t>
                </a:r>
                <a:endParaRPr lang="en-US" altLang="zh-CN" sz="1800" b="1" dirty="0" smtClean="0">
                  <a:latin typeface="+mn-ea"/>
                  <a:ea typeface="+mn-ea"/>
                </a:endParaRPr>
              </a:p>
              <a:p>
                <a:pPr marL="625475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1800" b="1" dirty="0"/>
                  <a:t>对数</a:t>
                </a:r>
                <a:r>
                  <a:rPr lang="zh-CN" altLang="zh-CN" sz="1800" b="1" dirty="0" smtClean="0"/>
                  <a:t>似然函数</a:t>
                </a:r>
                <a:r>
                  <a:rPr lang="zh-CN" altLang="en-US" sz="1800" b="1" dirty="0" smtClean="0"/>
                  <a:t>：</a:t>
                </a:r>
                <a:r>
                  <a:rPr lang="zh-CN" altLang="zh-CN" sz="1800" b="1" dirty="0" smtClean="0"/>
                  <a:t>度量了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</a:rPr>
                  <a:t>模型参数</a:t>
                </a:r>
                <a:r>
                  <a:rPr lang="zh-CN" altLang="zh-CN" sz="1800" b="1" dirty="0"/>
                  <a:t>与</a:t>
                </a:r>
                <a:r>
                  <a:rPr lang="zh-CN" altLang="zh-CN" sz="1800" b="1" dirty="0">
                    <a:solidFill>
                      <a:srgbClr val="FF0000"/>
                    </a:solidFill>
                  </a:rPr>
                  <a:t>训练数据</a:t>
                </a:r>
                <a:r>
                  <a:rPr lang="zh-CN" altLang="zh-CN" sz="1800" b="1" dirty="0"/>
                  <a:t>的</a:t>
                </a:r>
                <a:r>
                  <a:rPr lang="zh-CN" altLang="zh-CN" sz="1800" b="1" dirty="0">
                    <a:solidFill>
                      <a:srgbClr val="FF0000"/>
                    </a:solidFill>
                  </a:rPr>
                  <a:t>匹配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</a:rPr>
                  <a:t>程度</a:t>
                </a:r>
                <a:endParaRPr lang="en-US" altLang="zh-CN" sz="1800" b="1" dirty="0" smtClean="0">
                  <a:solidFill>
                    <a:srgbClr val="FF0000"/>
                  </a:solidFill>
                </a:endParaRPr>
              </a:p>
              <a:p>
                <a:pPr marL="358775"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1800" b="1" dirty="0" smtClean="0"/>
                  <a:t>                       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对数</a:t>
                </a:r>
                <a:r>
                  <a:rPr lang="zh-CN" altLang="zh-CN" sz="1800" b="1" dirty="0">
                    <a:latin typeface="+mn-ea"/>
                    <a:ea typeface="+mn-ea"/>
                  </a:rPr>
                  <a:t>似然函数越大，模型参数越</a:t>
                </a:r>
                <a:r>
                  <a:rPr lang="zh-CN" altLang="zh-CN" sz="1800" b="1" dirty="0" smtClean="0">
                    <a:latin typeface="+mn-ea"/>
                    <a:ea typeface="+mn-ea"/>
                  </a:rPr>
                  <a:t>合理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7928" y="2276872"/>
                <a:ext cx="6336704" cy="2539157"/>
              </a:xfrm>
              <a:prstGeom prst="rect">
                <a:avLst/>
              </a:prstGeom>
              <a:blipFill>
                <a:blip r:embed="rId4"/>
                <a:stretch>
                  <a:fillRect l="-1729" t="-1914" r="-1345" b="-2153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94085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51384" y="980728"/>
            <a:ext cx="11016730" cy="38215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ea"/>
                <a:ea typeface="+mn-ea"/>
              </a:rPr>
              <a:t>优点</a:t>
            </a:r>
            <a:r>
              <a:rPr lang="zh-CN" altLang="en-US" sz="2000" b="1" dirty="0" smtClean="0">
                <a:latin typeface="+mn-ea"/>
                <a:ea typeface="+mn-ea"/>
              </a:rPr>
              <a:t> 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简单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易解释</a:t>
            </a:r>
            <a:r>
              <a:rPr lang="zh-CN" altLang="en-US" sz="2000" b="1" dirty="0">
                <a:latin typeface="+mn-ea"/>
                <a:ea typeface="+mn-ea"/>
              </a:rPr>
              <a:t>：模型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输出</a:t>
            </a:r>
            <a:r>
              <a:rPr lang="zh-CN" altLang="en-US" sz="2000" b="1" dirty="0">
                <a:latin typeface="+mn-ea"/>
                <a:ea typeface="+mn-ea"/>
              </a:rPr>
              <a:t>的是</a:t>
            </a:r>
            <a:r>
              <a:rPr lang="zh-CN" altLang="en-US" sz="2000" b="1" u="wavyDbl" dirty="0">
                <a:latin typeface="+mn-ea"/>
                <a:ea typeface="+mn-ea"/>
              </a:rPr>
              <a:t>事件发生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概率</a:t>
            </a:r>
            <a:r>
              <a:rPr lang="zh-CN" altLang="en-US" sz="2000" b="1" dirty="0">
                <a:latin typeface="+mn-ea"/>
                <a:ea typeface="+mn-ea"/>
              </a:rPr>
              <a:t>，具有直观的解释性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计算效率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高</a:t>
            </a:r>
            <a:r>
              <a:rPr lang="zh-CN" altLang="en-US" sz="2000" b="1" dirty="0">
                <a:latin typeface="+mn-ea"/>
                <a:ea typeface="+mn-ea"/>
              </a:rPr>
              <a:t>：计算复杂度低，适用于大规模数据集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稳健性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强</a:t>
            </a:r>
            <a:r>
              <a:rPr lang="zh-CN" altLang="en-US" sz="2000" b="1" dirty="0">
                <a:latin typeface="+mn-ea"/>
                <a:ea typeface="+mn-ea"/>
              </a:rPr>
              <a:t>：在处理缺失值和异常值方面表现良好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ea"/>
                <a:ea typeface="+mn-ea"/>
              </a:rPr>
              <a:t>缺点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线性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zh-CN" altLang="en-US" sz="2000" b="1" dirty="0">
                <a:latin typeface="+mn-ea"/>
                <a:ea typeface="+mn-ea"/>
              </a:rPr>
              <a:t>：假设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>
                <a:latin typeface="+mn-ea"/>
                <a:ea typeface="+mn-ea"/>
              </a:rPr>
              <a:t>和目标</a:t>
            </a:r>
            <a:r>
              <a:rPr lang="zh-CN" altLang="en-US" sz="2000" b="1" dirty="0" smtClean="0">
                <a:latin typeface="+mn-ea"/>
                <a:ea typeface="+mn-ea"/>
              </a:rPr>
              <a:t>变量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输出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之间</a:t>
            </a:r>
            <a:r>
              <a:rPr lang="zh-CN" altLang="en-US" sz="2000" b="1" dirty="0">
                <a:latin typeface="+mn-ea"/>
                <a:ea typeface="+mn-ea"/>
              </a:rPr>
              <a:t>是</a:t>
            </a:r>
            <a:r>
              <a:rPr lang="zh-CN" altLang="en-US" sz="2000" b="1" u="wavyDbl" dirty="0">
                <a:latin typeface="+mn-ea"/>
                <a:ea typeface="+mn-ea"/>
              </a:rPr>
              <a:t>线性关系</a:t>
            </a:r>
            <a:r>
              <a:rPr lang="zh-CN" altLang="en-US" sz="2000" b="1" dirty="0">
                <a:latin typeface="+mn-ea"/>
                <a:ea typeface="+mn-ea"/>
              </a:rPr>
              <a:t>，对于非线性关系效果较差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只能</a:t>
            </a:r>
            <a:r>
              <a:rPr lang="zh-CN" altLang="en-US" sz="2000" b="1" dirty="0">
                <a:latin typeface="+mn-ea"/>
                <a:ea typeface="+mn-ea"/>
              </a:rPr>
              <a:t>处理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二分类</a:t>
            </a:r>
            <a:r>
              <a:rPr lang="zh-CN" altLang="en-US" sz="2000" b="1" dirty="0">
                <a:latin typeface="+mn-ea"/>
                <a:ea typeface="+mn-ea"/>
              </a:rPr>
              <a:t>问题：虽然可以通过</a:t>
            </a:r>
            <a:r>
              <a:rPr lang="zh-CN" altLang="en-US" sz="2000" b="1" dirty="0" smtClean="0">
                <a:latin typeface="+mn-ea"/>
                <a:ea typeface="+mn-ea"/>
              </a:rPr>
              <a:t>扩展处理</a:t>
            </a:r>
            <a:r>
              <a:rPr lang="zh-CN" altLang="en-US" sz="2000" b="1" dirty="0">
                <a:latin typeface="+mn-ea"/>
                <a:ea typeface="+mn-ea"/>
              </a:rPr>
              <a:t>多分类问题，但效果</a:t>
            </a:r>
            <a:r>
              <a:rPr lang="zh-CN" altLang="en-US" sz="2000" b="1" dirty="0" smtClean="0">
                <a:latin typeface="+mn-ea"/>
                <a:ea typeface="+mn-ea"/>
              </a:rPr>
              <a:t>不如专门</a:t>
            </a:r>
            <a:r>
              <a:rPr lang="zh-CN" altLang="en-US" sz="2000" b="1" dirty="0">
                <a:latin typeface="+mn-ea"/>
                <a:ea typeface="+mn-ea"/>
              </a:rPr>
              <a:t>的多分类算法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特征独立性</a:t>
            </a:r>
            <a:r>
              <a:rPr lang="zh-CN" altLang="en-US" sz="2000" b="1" dirty="0">
                <a:latin typeface="+mn-ea"/>
                <a:ea typeface="+mn-ea"/>
              </a:rPr>
              <a:t>要求高：特征之间的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高度相关性</a:t>
            </a:r>
            <a:r>
              <a:rPr lang="zh-CN" altLang="en-US" sz="2000" b="1" dirty="0">
                <a:latin typeface="+mn-ea"/>
                <a:ea typeface="+mn-ea"/>
              </a:rPr>
              <a:t>会影响模型的稳定性和准确性。</a:t>
            </a:r>
          </a:p>
        </p:txBody>
      </p:sp>
      <p:sp>
        <p:nvSpPr>
          <p:cNvPr id="6" name="矩形 5"/>
          <p:cNvSpPr/>
          <p:nvPr/>
        </p:nvSpPr>
        <p:spPr>
          <a:xfrm>
            <a:off x="551383" y="313435"/>
            <a:ext cx="129424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/>
              <a:t>算法特点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62163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351584" y="860493"/>
            <a:ext cx="9384190" cy="1423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一</a:t>
            </a:r>
            <a:r>
              <a:rPr lang="zh-CN" altLang="en-US" sz="2000" b="1" dirty="0">
                <a:latin typeface="+mn-ea"/>
                <a:ea typeface="+mn-ea"/>
              </a:rPr>
              <a:t>种强大的</a:t>
            </a:r>
            <a:r>
              <a:rPr lang="zh-CN" altLang="en-US" sz="2000" b="1" u="wavyDbl" dirty="0">
                <a:latin typeface="+mn-ea"/>
                <a:ea typeface="+mn-ea"/>
              </a:rPr>
              <a:t>优化算法</a:t>
            </a:r>
            <a:r>
              <a:rPr lang="zh-CN" altLang="en-US" sz="2000" b="1" dirty="0">
                <a:latin typeface="+mn-ea"/>
                <a:ea typeface="+mn-ea"/>
              </a:rPr>
              <a:t>，旨在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快速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有效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搜索到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函数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最小值</a:t>
            </a:r>
            <a:r>
              <a:rPr lang="zh-CN" altLang="en-US" sz="2000" b="1" dirty="0" smtClean="0">
                <a:latin typeface="+mn-ea"/>
                <a:ea typeface="+mn-ea"/>
              </a:rPr>
              <a:t>。（曲线的最低点）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形象化</a:t>
            </a:r>
            <a:r>
              <a:rPr lang="zh-CN" altLang="en-US" sz="2000" b="1" dirty="0" smtClean="0">
                <a:latin typeface="+mn-ea"/>
                <a:ea typeface="+mn-ea"/>
              </a:rPr>
              <a:t>：站</a:t>
            </a:r>
            <a:r>
              <a:rPr lang="zh-CN" altLang="en-US" sz="2000" b="1" dirty="0">
                <a:latin typeface="+mn-ea"/>
                <a:ea typeface="+mn-ea"/>
              </a:rPr>
              <a:t>在山顶，山谷中有一</a:t>
            </a:r>
            <a:r>
              <a:rPr lang="zh-CN" altLang="en-US" sz="2000" b="1" dirty="0" smtClean="0">
                <a:latin typeface="+mn-ea"/>
                <a:ea typeface="+mn-ea"/>
              </a:rPr>
              <a:t>个宝箱。</a:t>
            </a:r>
            <a:r>
              <a:rPr lang="zh-CN" altLang="en-US" sz="2000" b="1" dirty="0" smtClean="0">
                <a:latin typeface="+mn-ea"/>
              </a:rPr>
              <a:t>但确切</a:t>
            </a:r>
            <a:r>
              <a:rPr lang="zh-CN" altLang="en-US" sz="2000" b="1" dirty="0">
                <a:latin typeface="+mn-ea"/>
              </a:rPr>
              <a:t>位置</a:t>
            </a:r>
            <a:r>
              <a:rPr lang="zh-CN" altLang="en-US" sz="2000" b="1" dirty="0" smtClean="0">
                <a:latin typeface="+mn-ea"/>
              </a:rPr>
              <a:t>不</a:t>
            </a:r>
            <a:r>
              <a:rPr lang="zh-CN" altLang="en-US" sz="2000" b="1" dirty="0">
                <a:latin typeface="+mn-ea"/>
              </a:rPr>
              <a:t>知道</a:t>
            </a:r>
            <a:r>
              <a:rPr lang="zh-CN" altLang="en-US" sz="2000" b="1" dirty="0" smtClean="0">
                <a:latin typeface="+mn-ea"/>
              </a:rPr>
              <a:t>，漆黑一片，啥也看</a:t>
            </a:r>
            <a:endParaRPr lang="en-US" altLang="zh-CN" sz="2000" b="1" dirty="0" smtClean="0">
              <a:latin typeface="+mn-ea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</a:t>
            </a:r>
            <a:r>
              <a:rPr lang="en-US" altLang="zh-CN" sz="1800" b="1" dirty="0" smtClean="0">
                <a:latin typeface="+mn-ea"/>
              </a:rPr>
              <a:t>     </a:t>
            </a:r>
            <a:r>
              <a:rPr lang="zh-CN" altLang="en-US" sz="2000" b="1" dirty="0" smtClean="0">
                <a:latin typeface="+mn-ea"/>
              </a:rPr>
              <a:t>不见。为</a:t>
            </a:r>
            <a:r>
              <a:rPr lang="zh-CN" altLang="en-US" sz="2000" b="1" dirty="0">
                <a:latin typeface="+mn-ea"/>
              </a:rPr>
              <a:t>独有宝箱</a:t>
            </a:r>
            <a:r>
              <a:rPr lang="zh-CN" altLang="en-US" sz="2000" b="1" dirty="0" smtClean="0">
                <a:latin typeface="+mn-ea"/>
              </a:rPr>
              <a:t>，需要以最快速度到达</a:t>
            </a:r>
            <a:r>
              <a:rPr lang="zh-CN" altLang="en-US" sz="2000" b="1" dirty="0">
                <a:latin typeface="+mn-ea"/>
              </a:rPr>
              <a:t>山谷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31013" y="762876"/>
            <a:ext cx="11304761" cy="2299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460686" y="286651"/>
            <a:ext cx="443944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b="1" dirty="0" smtClean="0">
                <a:latin typeface="+mn-ea"/>
                <a:ea typeface="+mn-ea"/>
              </a:rPr>
              <a:t>3</a:t>
            </a:r>
            <a:r>
              <a:rPr lang="zh-CN" altLang="en-US" b="1" dirty="0" smtClean="0">
                <a:latin typeface="+mn-ea"/>
                <a:ea typeface="+mn-ea"/>
              </a:rPr>
              <a:t>、梯度下降法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Gradient Descent</a:t>
            </a:r>
            <a:r>
              <a:rPr lang="zh-CN" altLang="en-US" sz="2000" b="1" dirty="0">
                <a:latin typeface="+mn-ea"/>
                <a:ea typeface="+mn-ea"/>
              </a:rPr>
              <a:t>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3" y="931545"/>
            <a:ext cx="1776555" cy="1311267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31013" y="2525834"/>
            <a:ext cx="9841451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可帮助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高效快速到达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最佳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点</a:t>
            </a:r>
            <a:r>
              <a:rPr lang="zh-CN" altLang="en-US" sz="2000" b="1" dirty="0" smtClean="0">
                <a:latin typeface="+mn-ea"/>
                <a:ea typeface="+mn-ea"/>
              </a:rPr>
              <a:t>，且在</a:t>
            </a:r>
            <a:r>
              <a:rPr lang="zh-CN" altLang="en-US" sz="2000" b="1" dirty="0">
                <a:latin typeface="+mn-ea"/>
                <a:ea typeface="+mn-ea"/>
              </a:rPr>
              <a:t>每个点</a:t>
            </a:r>
            <a:r>
              <a:rPr lang="zh-CN" altLang="en-US" sz="2000" b="1" dirty="0" smtClean="0">
                <a:latin typeface="+mn-ea"/>
                <a:ea typeface="+mn-ea"/>
              </a:rPr>
              <a:t>上都会提示需要</a:t>
            </a:r>
            <a:r>
              <a:rPr lang="zh-CN" altLang="en-US" sz="2000" b="1" dirty="0">
                <a:latin typeface="+mn-ea"/>
                <a:ea typeface="+mn-ea"/>
              </a:rPr>
              <a:t>走多少步，朝哪个方向走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60686" y="3284984"/>
            <a:ext cx="10947701" cy="1426733"/>
            <a:chOff x="460686" y="3284984"/>
            <a:chExt cx="10947701" cy="1426733"/>
          </a:xfrm>
        </p:grpSpPr>
        <p:sp>
          <p:nvSpPr>
            <p:cNvPr id="10" name="矩形 9"/>
            <p:cNvSpPr/>
            <p:nvPr/>
          </p:nvSpPr>
          <p:spPr>
            <a:xfrm>
              <a:off x="460686" y="3284984"/>
              <a:ext cx="923571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 smtClean="0">
                  <a:latin typeface="+mn-ea"/>
                  <a:ea typeface="+mn-ea"/>
                </a:rPr>
                <a:t>为直观展示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搜索最小值</a:t>
              </a:r>
              <a:r>
                <a:rPr lang="zh-CN" altLang="en-US" sz="2000" b="1" dirty="0">
                  <a:latin typeface="+mn-ea"/>
                  <a:ea typeface="+mn-ea"/>
                </a:rPr>
                <a:t>的过程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，绘制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MSE</a:t>
              </a:r>
              <a:r>
                <a:rPr lang="zh-CN" altLang="en-US" sz="2000" b="1" dirty="0" smtClean="0">
                  <a:latin typeface="+mn-ea"/>
                  <a:ea typeface="+mn-ea"/>
                </a:rPr>
                <a:t>曲线及方程。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损失函数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均方误差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7707" y="3857113"/>
              <a:ext cx="2449864" cy="8546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8240035" y="4044619"/>
                  <a:ext cx="3168352" cy="461665"/>
                </a:xfrm>
                <a:prstGeom prst="rect">
                  <a:avLst/>
                </a:prstGeom>
                <a:noFill/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36000" tIns="0" rIns="0" bIns="0" rtlCol="0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lang="en-US" altLang="zh-CN" sz="2000" b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MSE</m:t>
                        </m:r>
                        <m:r>
                          <a:rPr lang="zh-CN" altLang="en-US" sz="2000" b="1" i="0" dirty="0">
                            <a:solidFill>
                              <a:srgbClr val="05073B"/>
                            </a:solidFill>
                            <a:latin typeface="Cambria Math" panose="02040503050406030204" pitchFamily="18" charset="0"/>
                          </a:rPr>
                          <m:t>，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Mean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Squared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lang="en-US" altLang="zh-CN" sz="2000" b="1" dirty="0">
                            <a:solidFill>
                              <a:srgbClr val="05073B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rPr>
                          <m:t>Error</m:t>
                        </m:r>
                      </m:oMath>
                    </m:oMathPara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40035" y="4044619"/>
                  <a:ext cx="3168352" cy="46166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矩形 1"/>
          <p:cNvSpPr/>
          <p:nvPr/>
        </p:nvSpPr>
        <p:spPr>
          <a:xfrm>
            <a:off x="460686" y="4979017"/>
            <a:ext cx="10963906" cy="76944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基本思想</a:t>
            </a:r>
            <a:r>
              <a:rPr lang="zh-CN" altLang="en-US" sz="2000" b="1" dirty="0" smtClean="0"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latin typeface="+mn-ea"/>
                <a:ea typeface="+mn-ea"/>
              </a:rPr>
              <a:t>计算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损失函数</a:t>
            </a:r>
            <a:r>
              <a:rPr lang="zh-CN" altLang="en-US" sz="2000" b="1" dirty="0">
                <a:latin typeface="+mn-ea"/>
                <a:ea typeface="+mn-ea"/>
              </a:rPr>
              <a:t>关于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模型参数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2000" b="1" dirty="0">
                <a:latin typeface="+mn-ea"/>
                <a:ea typeface="+mn-ea"/>
              </a:rPr>
              <a:t>，然后</a:t>
            </a:r>
            <a:r>
              <a:rPr lang="zh-CN" altLang="en-US" sz="2000" b="1" u="wavyDbl" dirty="0">
                <a:latin typeface="+mn-ea"/>
                <a:ea typeface="+mn-ea"/>
              </a:rPr>
              <a:t>沿着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梯度的反方向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更新参数</a:t>
            </a:r>
            <a:r>
              <a:rPr lang="zh-CN" altLang="en-US" sz="2000" b="1" dirty="0">
                <a:latin typeface="+mn-ea"/>
                <a:ea typeface="+mn-ea"/>
              </a:rPr>
              <a:t>，以此</a:t>
            </a:r>
            <a:r>
              <a:rPr lang="zh-CN" altLang="en-US" sz="2000" b="1" dirty="0" smtClean="0">
                <a:latin typeface="+mn-ea"/>
                <a:ea typeface="+mn-ea"/>
              </a:rPr>
              <a:t>来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</a:t>
            </a:r>
            <a:r>
              <a:rPr lang="en-US" altLang="zh-CN" sz="1800" b="1" dirty="0" smtClean="0">
                <a:latin typeface="+mn-ea"/>
                <a:ea typeface="+mn-ea"/>
              </a:rPr>
              <a:t>     </a:t>
            </a:r>
            <a:r>
              <a:rPr lang="zh-CN" altLang="en-US" sz="2000" b="1" u="wavyDbl" dirty="0" smtClean="0">
                <a:latin typeface="+mn-ea"/>
                <a:ea typeface="+mn-ea"/>
              </a:rPr>
              <a:t>最小</a:t>
            </a:r>
            <a:r>
              <a:rPr lang="zh-CN" altLang="en-US" sz="2000" b="1" u="wavyDbl" dirty="0">
                <a:latin typeface="+mn-ea"/>
                <a:ea typeface="+mn-ea"/>
              </a:rPr>
              <a:t>化损失函数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739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圆角矩形标注 6"/>
          <p:cNvSpPr/>
          <p:nvPr/>
        </p:nvSpPr>
        <p:spPr bwMode="auto">
          <a:xfrm>
            <a:off x="7104112" y="4293096"/>
            <a:ext cx="1872208" cy="1944216"/>
          </a:xfrm>
          <a:prstGeom prst="wedgeRoundRectCallout">
            <a:avLst>
              <a:gd name="adj1" fmla="val -257612"/>
              <a:gd name="adj2" fmla="val -106868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0488" marR="0" indent="-90488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贝叶斯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8" marR="0" indent="-90488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b="1" dirty="0"/>
              <a:t>决策树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90488" marR="0" indent="-90488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支持向量机</a:t>
            </a:r>
            <a:endParaRPr lang="en-US" altLang="zh-CN" sz="2000" b="1" dirty="0" smtClean="0"/>
          </a:p>
          <a:p>
            <a:pPr marL="90488" marR="0" indent="-90488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人工神经网络</a:t>
            </a:r>
            <a:endParaRPr lang="en-US" altLang="zh-CN" sz="2000" b="1" dirty="0"/>
          </a:p>
          <a:p>
            <a:pPr marL="90488" marR="0" indent="-90488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b="1" dirty="0" smtClean="0"/>
              <a:t>深度神经网络</a:t>
            </a:r>
            <a:endParaRPr lang="en-US" altLang="zh-CN" sz="2000" b="1" dirty="0" smtClean="0"/>
          </a:p>
          <a:p>
            <a:pPr marR="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┆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圆角矩形标注 7"/>
          <p:cNvSpPr/>
          <p:nvPr/>
        </p:nvSpPr>
        <p:spPr bwMode="auto">
          <a:xfrm>
            <a:off x="7104112" y="895068"/>
            <a:ext cx="2160240" cy="1466242"/>
          </a:xfrm>
          <a:prstGeom prst="wedgeRoundRectCallout">
            <a:avLst>
              <a:gd name="adj1" fmla="val -149885"/>
              <a:gd name="adj2" fmla="val 73586"/>
              <a:gd name="adj3" fmla="val 16667"/>
            </a:avLst>
          </a:prstGeom>
          <a:noFill/>
          <a:ln w="12700" cap="flat" cmpd="sng" algn="ctr">
            <a:solidFill>
              <a:srgbClr val="0000FF"/>
            </a:solidFill>
            <a:prstDash val="sysDot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</a:bodyPr>
          <a:lstStyle/>
          <a:p>
            <a:pPr marL="90488" marR="0" indent="-90488" algn="l" defTabSz="914400" rtl="0" eaLnBrk="1" fontAlgn="base" latinLnBrk="0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聚类</a:t>
            </a:r>
            <a:endParaRPr kumimoji="0" lang="en-US" altLang="zh-CN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j-ea"/>
              <a:ea typeface="+mj-ea"/>
            </a:endParaRPr>
          </a:p>
          <a:p>
            <a:pPr marL="90488" marR="0" indent="-90488" algn="l" defTabSz="914400" rtl="0" eaLnBrk="1" fontAlgn="base" latinLnBrk="0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en-US" altLang="zh-CN" sz="2000" b="1" dirty="0" smtClean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EM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期望最大化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90488" marR="0" indent="-90488" algn="l" defTabSz="914400" rtl="0" eaLnBrk="1" fontAlgn="base" latinLnBrk="0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2000" b="1" dirty="0" smtClean="0">
                <a:latin typeface="+mj-ea"/>
                <a:ea typeface="+mj-ea"/>
              </a:rPr>
              <a:t>主成份分析</a:t>
            </a:r>
            <a:endParaRPr lang="en-US" altLang="zh-CN" sz="2000" b="1" dirty="0" smtClean="0">
              <a:latin typeface="+mj-ea"/>
              <a:ea typeface="+mj-ea"/>
            </a:endParaRPr>
          </a:p>
          <a:p>
            <a:pPr marR="0" algn="l" defTabSz="914400" rtl="0" eaLnBrk="1" fontAlgn="base" latinLnBrk="0" hangingPunct="1">
              <a:lnSpc>
                <a:spcPts val="2700"/>
              </a:lnSpc>
              <a:spcBef>
                <a:spcPct val="0"/>
              </a:spcBef>
              <a:spcAft>
                <a:spcPct val="0"/>
              </a:spcAft>
              <a:buClr>
                <a:srgbClr val="FF0000"/>
              </a:buClr>
              <a:buSzTx/>
              <a:tabLst/>
            </a:pPr>
            <a:r>
              <a:rPr kumimoji="0" lang="en-US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j-ea"/>
                <a:ea typeface="+mj-ea"/>
              </a:rPr>
              <a:t>      </a:t>
            </a:r>
            <a:r>
              <a:rPr kumimoji="0" lang="zh-CN" altLang="zh-CN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┆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40318" y="931018"/>
            <a:ext cx="7446198" cy="3108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5113" indent="-265113">
              <a:lnSpc>
                <a:spcPct val="200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ea"/>
                <a:ea typeface="+mn-ea"/>
              </a:rPr>
              <a:t>监督学习、强化学习</a:t>
            </a:r>
            <a:endParaRPr lang="en-US" altLang="zh-CN" b="1" dirty="0">
              <a:latin typeface="+mn-ea"/>
              <a:ea typeface="+mn-ea"/>
            </a:endParaRPr>
          </a:p>
          <a:p>
            <a:pPr>
              <a:lnSpc>
                <a:spcPct val="2000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b="1" dirty="0" smtClean="0">
                <a:latin typeface="+mn-ea"/>
                <a:ea typeface="+mn-ea"/>
              </a:rPr>
              <a:t>  </a:t>
            </a:r>
            <a:r>
              <a:rPr lang="zh-CN" altLang="en-US" b="1" dirty="0" smtClean="0">
                <a:latin typeface="+mn-ea"/>
                <a:ea typeface="+mn-ea"/>
              </a:rPr>
              <a:t>其中，监督学习（训练数据、标签）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1617663" indent="-2698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latin typeface="+mn-ea"/>
                <a:ea typeface="+mn-ea"/>
              </a:rPr>
              <a:t>有监督学习、无监督学习、半监督学习</a:t>
            </a:r>
            <a:endParaRPr lang="en-US" altLang="zh-CN" b="1" dirty="0">
              <a:latin typeface="+mn-ea"/>
              <a:ea typeface="+mn-ea"/>
            </a:endParaRPr>
          </a:p>
          <a:p>
            <a:pPr marL="1617663" indent="-269875">
              <a:lnSpc>
                <a:spcPct val="2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b="1" dirty="0" smtClean="0">
                <a:latin typeface="+mn-ea"/>
                <a:ea typeface="+mn-ea"/>
              </a:rPr>
              <a:t>（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标签</a:t>
            </a:r>
            <a:r>
              <a:rPr lang="zh-CN" altLang="en-US" b="1" dirty="0" smtClean="0">
                <a:latin typeface="+mn-ea"/>
                <a:ea typeface="+mn-ea"/>
              </a:rPr>
              <a:t>→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离散</a:t>
            </a:r>
            <a:r>
              <a:rPr lang="zh-CN" altLang="en-US" b="1" dirty="0" smtClean="0">
                <a:latin typeface="+mn-ea"/>
                <a:ea typeface="+mn-ea"/>
              </a:rPr>
              <a:t>）、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b="1" dirty="0" smtClean="0">
                <a:latin typeface="+mn-ea"/>
                <a:ea typeface="+mn-ea"/>
              </a:rPr>
              <a:t>（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</a:rPr>
              <a:t>标签</a:t>
            </a:r>
            <a:r>
              <a:rPr lang="zh-CN" altLang="en-US" b="1" dirty="0" smtClean="0">
                <a:latin typeface="+mn-ea"/>
                <a:ea typeface="+mn-ea"/>
              </a:rPr>
              <a:t>→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连续</a:t>
            </a:r>
            <a:r>
              <a:rPr lang="zh-CN" altLang="en-US" b="1" dirty="0" smtClean="0">
                <a:latin typeface="+mn-ea"/>
                <a:ea typeface="+mn-ea"/>
              </a:rPr>
              <a:t>）</a:t>
            </a:r>
            <a:endParaRPr lang="en-US" altLang="zh-CN" b="1" dirty="0" smtClean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383" y="3645024"/>
            <a:ext cx="8640961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latin typeface="+mn-ea"/>
                <a:ea typeface="+mn-ea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随机初始化</a:t>
            </a:r>
            <a:r>
              <a:rPr lang="zh-CN" altLang="en-US" sz="2000" b="1" dirty="0" smtClean="0">
                <a:latin typeface="+mn-ea"/>
                <a:ea typeface="+mn-ea"/>
              </a:rPr>
              <a:t>：可从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截距值</a:t>
            </a:r>
            <a:r>
              <a:rPr lang="zh-CN" altLang="en-US" sz="2000" b="1" dirty="0">
                <a:latin typeface="+mn-ea"/>
                <a:ea typeface="+mn-ea"/>
              </a:rPr>
              <a:t>随机初始化开始</a:t>
            </a:r>
            <a:r>
              <a:rPr lang="zh-CN" altLang="en-US" sz="2000" b="1" dirty="0" smtClean="0">
                <a:latin typeface="+mn-ea"/>
                <a:ea typeface="+mn-ea"/>
              </a:rPr>
              <a:t>，假设最初猜测的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截距值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0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3" name="矩形 2"/>
          <p:cNvSpPr/>
          <p:nvPr/>
        </p:nvSpPr>
        <p:spPr>
          <a:xfrm>
            <a:off x="576436" y="298226"/>
            <a:ext cx="7670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步骤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4" y="964889"/>
            <a:ext cx="3240360" cy="24059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5800" y="964889"/>
            <a:ext cx="3233740" cy="241160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784" y="59450"/>
            <a:ext cx="1836300" cy="64057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092723" y="5363846"/>
            <a:ext cx="8099621" cy="76944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</a:t>
            </a:r>
            <a:r>
              <a:rPr lang="zh-CN" altLang="en-US" sz="2000" b="1" dirty="0" smtClean="0">
                <a:latin typeface="+mn-ea"/>
                <a:ea typeface="+mn-ea"/>
              </a:rPr>
              <a:t>：接近最佳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小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值</a:t>
            </a:r>
            <a:r>
              <a:rPr lang="zh-CN" altLang="en-US" sz="2000" b="1" dirty="0">
                <a:latin typeface="+mn-ea"/>
                <a:ea typeface="+mn-ea"/>
              </a:rPr>
              <a:t>时，梯度</a:t>
            </a:r>
            <a:r>
              <a:rPr lang="zh-CN" altLang="en-US" sz="2000" b="1" dirty="0" smtClean="0">
                <a:latin typeface="+mn-ea"/>
                <a:ea typeface="+mn-ea"/>
              </a:rPr>
              <a:t>值趋近于</a:t>
            </a:r>
            <a:r>
              <a:rPr lang="en-US" altLang="zh-CN" sz="2000" b="1" dirty="0" smtClean="0">
                <a:latin typeface="+mn-ea"/>
                <a:ea typeface="+mn-ea"/>
              </a:rPr>
              <a:t>0</a:t>
            </a:r>
            <a:r>
              <a:rPr lang="zh-CN" altLang="en-US" sz="2000" b="1" dirty="0" smtClean="0">
                <a:latin typeface="+mn-ea"/>
                <a:ea typeface="+mn-ea"/>
              </a:rPr>
              <a:t>。（最小值处</a:t>
            </a:r>
            <a:r>
              <a:rPr lang="zh-CN" altLang="en-US" sz="2000" b="1" dirty="0">
                <a:latin typeface="+mn-ea"/>
                <a:ea typeface="+mn-ea"/>
              </a:rPr>
              <a:t>，梯度值</a:t>
            </a:r>
            <a:r>
              <a:rPr lang="zh-CN" altLang="en-US" sz="2000" b="1" dirty="0" smtClean="0">
                <a:latin typeface="+mn-ea"/>
                <a:ea typeface="+mn-ea"/>
              </a:rPr>
              <a:t>等于零）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相反</a:t>
            </a:r>
            <a:r>
              <a:rPr lang="zh-CN" altLang="en-US" sz="2000" b="1" dirty="0">
                <a:latin typeface="+mn-ea"/>
                <a:ea typeface="+mn-ea"/>
              </a:rPr>
              <a:t>，离</a:t>
            </a:r>
            <a:r>
              <a:rPr lang="zh-CN" altLang="en-US" sz="2000" b="1" dirty="0" smtClean="0">
                <a:latin typeface="+mn-ea"/>
                <a:ea typeface="+mn-ea"/>
              </a:rPr>
              <a:t>最小值</a:t>
            </a:r>
            <a:r>
              <a:rPr lang="zh-CN" altLang="en-US" sz="2000" b="1" dirty="0">
                <a:latin typeface="+mn-ea"/>
                <a:ea typeface="+mn-ea"/>
              </a:rPr>
              <a:t>越远，梯度值越大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0216" y="964075"/>
            <a:ext cx="3249136" cy="2406767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551222" y="4077072"/>
            <a:ext cx="9577227" cy="1154162"/>
            <a:chOff x="551222" y="4077072"/>
            <a:chExt cx="9577227" cy="1154162"/>
          </a:xfrm>
        </p:grpSpPr>
        <p:sp>
          <p:nvSpPr>
            <p:cNvPr id="6" name="矩形 5"/>
            <p:cNvSpPr/>
            <p:nvPr/>
          </p:nvSpPr>
          <p:spPr>
            <a:xfrm>
              <a:off x="551222" y="4077072"/>
              <a:ext cx="7200962" cy="115416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3000"/>
                </a:lnSpc>
                <a:spcAft>
                  <a:spcPts val="0"/>
                </a:spcAft>
              </a:pPr>
              <a:r>
                <a:rPr lang="zh-CN" altLang="en-US" sz="2000" b="1" dirty="0" smtClean="0">
                  <a:latin typeface="+mn-ea"/>
                  <a:ea typeface="+mn-ea"/>
                </a:rPr>
                <a:t>⑵、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计算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梯度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值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：曲线</a:t>
              </a:r>
              <a:r>
                <a:rPr lang="zh-CN" altLang="en-US" sz="2000" b="1" dirty="0">
                  <a:latin typeface="+mn-ea"/>
                  <a:ea typeface="+mn-ea"/>
                </a:rPr>
                <a:t>在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某点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处</a:t>
              </a:r>
              <a:r>
                <a:rPr lang="zh-CN" altLang="en-US" sz="2000" b="1" dirty="0">
                  <a:latin typeface="+mn-ea"/>
                  <a:ea typeface="+mn-ea"/>
                </a:rPr>
                <a:t>的</a:t>
              </a:r>
              <a:r>
                <a:rPr lang="zh-CN" altLang="en-US" sz="2000" b="1" dirty="0">
                  <a:solidFill>
                    <a:srgbClr val="0000FF"/>
                  </a:solidFill>
                  <a:latin typeface="+mn-ea"/>
                  <a:ea typeface="+mn-ea"/>
                </a:rPr>
                <a:t>梯度值</a:t>
              </a:r>
              <a:r>
                <a:rPr lang="zh-CN" altLang="en-US" sz="2000" b="1" dirty="0" smtClean="0">
                  <a:latin typeface="+mn-ea"/>
                  <a:ea typeface="+mn-ea"/>
                </a:rPr>
                <a:t>用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过该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点</a:t>
              </a:r>
              <a:r>
                <a:rPr lang="zh-CN" altLang="en-US" sz="2000" b="1" dirty="0">
                  <a:latin typeface="+mn-ea"/>
                  <a:ea typeface="+mn-ea"/>
                </a:rPr>
                <a:t>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切线</a:t>
              </a:r>
              <a:r>
                <a:rPr lang="zh-CN" altLang="en-US" sz="2000" b="1" dirty="0" smtClean="0">
                  <a:latin typeface="+mn-ea"/>
                  <a:ea typeface="+mn-ea"/>
                </a:rPr>
                <a:t>表示。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 marL="801688" indent="-263525">
                <a:lnSpc>
                  <a:spcPts val="30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+mn-ea"/>
                  <a:ea typeface="+mn-ea"/>
                </a:rPr>
                <a:t>如</a:t>
              </a:r>
              <a:r>
                <a: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 smtClean="0">
                  <a:latin typeface="+mn-ea"/>
                  <a:ea typeface="+mn-ea"/>
                </a:rPr>
                <a:t>点处，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曲线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梯度</a:t>
              </a:r>
              <a:r>
                <a:rPr lang="zh-CN" altLang="en-US" sz="2000" b="1" dirty="0" smtClean="0">
                  <a:latin typeface="+mn-ea"/>
                  <a:ea typeface="+mn-ea"/>
                </a:rPr>
                <a:t>用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红色切线</a:t>
              </a:r>
              <a:r>
                <a:rPr lang="zh-CN" altLang="en-US" sz="2000" b="1" dirty="0">
                  <a:latin typeface="+mn-ea"/>
                  <a:ea typeface="+mn-ea"/>
                </a:rPr>
                <a:t>表示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 marL="801688" indent="-263525">
                <a:lnSpc>
                  <a:spcPts val="30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PingFang SC"/>
                </a:rPr>
                <a:t>梯度</a:t>
              </a:r>
              <a:r>
                <a:rPr lang="zh-CN" altLang="en-US" sz="2000" b="1" dirty="0">
                  <a:latin typeface="PingFang SC"/>
                </a:rPr>
                <a:t>等于</a:t>
              </a:r>
              <a:r>
                <a:rPr lang="zh-CN" altLang="en-US" sz="2000" b="1" dirty="0">
                  <a:solidFill>
                    <a:srgbClr val="0000FF"/>
                  </a:solidFill>
                  <a:latin typeface="PingFang SC"/>
                </a:rPr>
                <a:t>曲线</a:t>
              </a:r>
              <a:r>
                <a:rPr lang="zh-CN" altLang="en-US" sz="2000" b="1" u="wavyDbl" dirty="0">
                  <a:latin typeface="PingFang SC"/>
                </a:rPr>
                <a:t>相对于</a:t>
              </a:r>
              <a:r>
                <a:rPr lang="zh-CN" altLang="en-US" sz="2000" b="1" u="wavyDbl" dirty="0">
                  <a:solidFill>
                    <a:srgbClr val="FF0000"/>
                  </a:solidFill>
                  <a:latin typeface="PingFang SC"/>
                </a:rPr>
                <a:t>给定点</a:t>
              </a:r>
              <a:r>
                <a:rPr lang="zh-CN" altLang="en-US" sz="2000" b="1" dirty="0">
                  <a:solidFill>
                    <a:srgbClr val="0000FF"/>
                  </a:solidFill>
                  <a:latin typeface="PingFang SC"/>
                </a:rPr>
                <a:t>截距</a:t>
              </a:r>
              <a:r>
                <a:rPr lang="zh-CN" altLang="en-US" sz="2000" b="1" dirty="0">
                  <a:latin typeface="PingFang SC"/>
                </a:rPr>
                <a:t>的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PingFang SC"/>
                </a:rPr>
                <a:t>导数</a:t>
              </a:r>
              <a:r>
                <a:rPr lang="zh-CN" altLang="en-US" sz="2000" b="1" dirty="0" smtClean="0">
                  <a:latin typeface="PingFang SC"/>
                </a:rPr>
                <a:t>。计算公式：</a:t>
              </a:r>
              <a:endParaRPr lang="zh-CN" altLang="en-US" sz="2000" b="1" dirty="0"/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249" y="4420038"/>
              <a:ext cx="1800200" cy="6651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753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51384" y="869896"/>
            <a:ext cx="7992888" cy="2247932"/>
            <a:chOff x="551384" y="869896"/>
            <a:chExt cx="7992888" cy="2247932"/>
          </a:xfrm>
        </p:grpSpPr>
        <p:sp>
          <p:nvSpPr>
            <p:cNvPr id="2" name="矩形 1"/>
            <p:cNvSpPr/>
            <p:nvPr/>
          </p:nvSpPr>
          <p:spPr>
            <a:xfrm>
              <a:off x="551384" y="869896"/>
              <a:ext cx="7992888" cy="179536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lnSpc>
                  <a:spcPts val="3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en-US" sz="2000" b="1" dirty="0">
                  <a:latin typeface="+mn-ea"/>
                  <a:ea typeface="+mn-ea"/>
                </a:rPr>
                <a:t>图</a:t>
              </a:r>
              <a:r>
                <a:rPr lang="zh-CN" altLang="en-US" sz="2000" b="1" dirty="0" smtClean="0">
                  <a:latin typeface="+mn-ea"/>
                  <a:ea typeface="+mn-ea"/>
                </a:rPr>
                <a:t>中还可以</a:t>
              </a: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</a:rPr>
                <a:t>推断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步长</a:t>
              </a:r>
              <a:r>
                <a:rPr lang="zh-CN" altLang="en-US" sz="2000" b="1" dirty="0" smtClean="0">
                  <a:latin typeface="+mn-ea"/>
                  <a:ea typeface="+mn-ea"/>
                </a:rPr>
                <a:t>与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梯度</a:t>
              </a:r>
              <a:r>
                <a:rPr lang="zh-CN" altLang="en-US" sz="2000" b="1" dirty="0" smtClean="0">
                  <a:latin typeface="+mn-ea"/>
                  <a:ea typeface="+mn-ea"/>
                </a:rPr>
                <a:t>有关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 marL="627063" indent="-263525">
                <a:lnSpc>
                  <a:spcPts val="3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latin typeface="+mn-ea"/>
                  <a:ea typeface="+mn-ea"/>
                </a:rPr>
                <a:t>梯度会呈现应该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迈小步</a:t>
              </a:r>
              <a:r>
                <a:rPr lang="zh-CN" altLang="en-US" sz="2000" b="1" dirty="0">
                  <a:latin typeface="+mn-ea"/>
                  <a:ea typeface="+mn-ea"/>
                </a:rPr>
                <a:t>还是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大步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endParaRPr lang="en-US" altLang="zh-CN" sz="2000" b="1" dirty="0" smtClean="0">
                <a:latin typeface="+mn-ea"/>
                <a:ea typeface="+mn-ea"/>
              </a:endParaRPr>
            </a:p>
            <a:p>
              <a:pPr marL="627063" indent="-263525">
                <a:lnSpc>
                  <a:spcPts val="3500"/>
                </a:lnSpc>
                <a:buClr>
                  <a:srgbClr val="FF0000"/>
                </a:buClr>
                <a:buSzPct val="80000"/>
                <a:buFont typeface="Wingdings" panose="05000000000000000000" pitchFamily="2" charset="2"/>
                <a:buChar char="Ø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提示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：当</a:t>
              </a:r>
              <a:r>
                <a:rPr lang="zh-CN" altLang="en-US" sz="2000" b="1" dirty="0">
                  <a:latin typeface="+mn-ea"/>
                  <a:ea typeface="+mn-ea"/>
                </a:rPr>
                <a:t>曲线的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梯度值</a:t>
              </a:r>
              <a:r>
                <a:rPr lang="zh-CN" altLang="en-US" sz="2000" b="1" u="wavyDbl" dirty="0" smtClean="0">
                  <a:solidFill>
                    <a:srgbClr val="FF0000"/>
                  </a:solidFill>
                  <a:latin typeface="+mn-ea"/>
                  <a:ea typeface="+mn-ea"/>
                </a:rPr>
                <a:t>接近</a:t>
              </a:r>
              <a:r>
                <a:rPr lang="en-US" altLang="zh-CN" sz="2000" b="1" u="wavyDbl" dirty="0" smtClean="0">
                  <a:solidFill>
                    <a:srgbClr val="FF0000"/>
                  </a:solidFill>
                  <a:latin typeface="+mn-ea"/>
                  <a:ea typeface="+mn-ea"/>
                </a:rPr>
                <a:t>0</a:t>
              </a:r>
              <a:r>
                <a:rPr lang="zh-CN" altLang="en-US" sz="2000" b="1" dirty="0" smtClean="0">
                  <a:latin typeface="+mn-ea"/>
                  <a:ea typeface="+mn-ea"/>
                </a:rPr>
                <a:t>时，就</a:t>
              </a:r>
              <a:r>
                <a:rPr lang="zh-CN" altLang="en-US" sz="2000" b="1" dirty="0">
                  <a:latin typeface="+mn-ea"/>
                  <a:ea typeface="+mn-ea"/>
                </a:rPr>
                <a:t>应该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迈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小步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已接近最优值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</a:p>
            <a:p>
              <a:pPr marL="363538">
                <a:lnSpc>
                  <a:spcPts val="3500"/>
                </a:lnSpc>
                <a:buClr>
                  <a:srgbClr val="FF0000"/>
                </a:buClr>
                <a:buSzPct val="80000"/>
              </a:pPr>
              <a:r>
                <a:rPr lang="en-US" altLang="zh-CN" sz="2000" b="1" dirty="0">
                  <a:latin typeface="+mn-ea"/>
                  <a:ea typeface="+mn-ea"/>
                </a:rPr>
                <a:t> </a:t>
              </a:r>
              <a:r>
                <a:rPr lang="en-US" altLang="zh-CN" sz="2000" b="1" dirty="0" smtClean="0">
                  <a:latin typeface="+mn-ea"/>
                  <a:ea typeface="+mn-ea"/>
                </a:rPr>
                <a:t>       </a:t>
              </a:r>
              <a:r>
                <a:rPr lang="zh-CN" altLang="en-US" sz="2000" b="1" dirty="0" smtClean="0">
                  <a:latin typeface="+mn-ea"/>
                  <a:ea typeface="+mn-ea"/>
                </a:rPr>
                <a:t>如果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梯度</a:t>
              </a:r>
              <a:r>
                <a:rPr lang="zh-CN" altLang="en-US" sz="2000" b="1" u="wavyDbl" dirty="0" smtClean="0">
                  <a:solidFill>
                    <a:srgbClr val="FF0000"/>
                  </a:solidFill>
                  <a:latin typeface="+mn-ea"/>
                  <a:ea typeface="+mn-ea"/>
                </a:rPr>
                <a:t>还比较大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，就</a:t>
              </a:r>
              <a:r>
                <a:rPr lang="zh-CN" altLang="en-US" sz="2000" b="1" dirty="0">
                  <a:latin typeface="+mn-ea"/>
                  <a:ea typeface="+mn-ea"/>
                </a:rPr>
                <a:t>应该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迈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大步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r>
                <a:rPr lang="en-US" altLang="zh-CN" sz="2000" b="1" dirty="0" smtClean="0">
                  <a:latin typeface="+mn-ea"/>
                  <a:ea typeface="+mn-ea"/>
                </a:rPr>
                <a:t>(</a:t>
              </a:r>
              <a:r>
                <a:rPr lang="zh-CN" altLang="en-US" sz="2000" b="1" dirty="0" smtClean="0">
                  <a:latin typeface="+mn-ea"/>
                  <a:ea typeface="+mn-ea"/>
                </a:rPr>
                <a:t>更快达到最优值</a:t>
              </a:r>
              <a:r>
                <a:rPr lang="en-US" altLang="zh-CN" sz="2000" b="1" dirty="0" smtClean="0">
                  <a:latin typeface="+mn-ea"/>
                  <a:ea typeface="+mn-ea"/>
                </a:rPr>
                <a:t>)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1187881" y="2656163"/>
              <a:ext cx="6696744" cy="461665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  <a:buClr>
                  <a:srgbClr val="FF0000"/>
                </a:buClr>
                <a:buSzPct val="80000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注</a:t>
              </a:r>
              <a:r>
                <a:rPr lang="zh-CN" altLang="en-US" sz="2000" b="1" dirty="0" smtClean="0">
                  <a:latin typeface="+mn-ea"/>
                  <a:ea typeface="+mn-ea"/>
                </a:rPr>
                <a:t>：若迈出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超级大一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步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，则可能</a:t>
              </a:r>
              <a:r>
                <a:rPr lang="zh-CN" altLang="en-US" sz="2000" b="1" dirty="0">
                  <a:latin typeface="+mn-ea"/>
                  <a:ea typeface="+mn-ea"/>
                </a:rPr>
                <a:t>会跳</a:t>
              </a:r>
              <a:r>
                <a:rPr lang="zh-CN" altLang="en-US" sz="2000" b="1" dirty="0" smtClean="0">
                  <a:latin typeface="+mn-ea"/>
                  <a:ea typeface="+mn-ea"/>
                </a:rPr>
                <a:t>得过大而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错过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最佳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点</a:t>
              </a:r>
              <a:r>
                <a:rPr lang="zh-CN" altLang="en-US" sz="2000" b="1" dirty="0" smtClean="0">
                  <a:latin typeface="+mn-ea"/>
                  <a:ea typeface="+mn-ea"/>
                </a:rPr>
                <a:t>。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271" y="893046"/>
            <a:ext cx="3023841" cy="25078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1383" y="3573016"/>
                <a:ext cx="11161241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0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⑶、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步长</a:t>
                </a:r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成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正比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。因此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步长</a:t>
                </a:r>
                <a:r>
                  <a:rPr lang="zh-CN" altLang="en-US" sz="2000" b="1" dirty="0">
                    <a:latin typeface="+mn-ea"/>
                    <a:ea typeface="+mn-ea"/>
                  </a:rPr>
                  <a:t>是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通过“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乘以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一个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预先设定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常量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学习率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”确定：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3000"/>
                  </a:lnSpc>
                </a:pPr>
                <a:r>
                  <a:rPr lang="en-US" altLang="zh-CN" sz="2000" b="1" dirty="0" smtClean="0">
                    <a:ea typeface="+mn-ea"/>
                  </a:rPr>
                  <a:t>                                               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ea typeface="+mn-ea"/>
                  </a:rPr>
                  <a:t>步长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ea typeface="+mn-ea"/>
                  </a:rPr>
                  <a:t>=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ea typeface="+mn-ea"/>
                  </a:rPr>
                  <a:t>学习率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ea typeface="+mn-ea"/>
                  </a:rPr>
                  <a:t>梯度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3573016"/>
                <a:ext cx="11161241" cy="769441"/>
              </a:xfrm>
              <a:prstGeom prst="rect">
                <a:avLst/>
              </a:prstGeom>
              <a:blipFill>
                <a:blip r:embed="rId3"/>
                <a:stretch>
                  <a:fillRect l="-1365" t="-7143" r="-55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/>
          <p:cNvSpPr/>
          <p:nvPr/>
        </p:nvSpPr>
        <p:spPr>
          <a:xfrm>
            <a:off x="1067966" y="4399829"/>
            <a:ext cx="8484418" cy="820738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2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学习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率控制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步长大小</a:t>
            </a:r>
            <a:r>
              <a:rPr lang="zh-CN" altLang="en-US" sz="2000" b="1" dirty="0">
                <a:latin typeface="+mn-ea"/>
                <a:ea typeface="+mn-ea"/>
              </a:rPr>
              <a:t>，确保步长不会</a:t>
            </a:r>
            <a:r>
              <a:rPr lang="zh-CN" altLang="en-US" sz="2000" b="1" u="wavyDbl" dirty="0">
                <a:latin typeface="+mn-ea"/>
                <a:ea typeface="+mn-ea"/>
              </a:rPr>
              <a:t>过大</a:t>
            </a:r>
            <a:r>
              <a:rPr lang="zh-CN" altLang="en-US" sz="2000" b="1" dirty="0">
                <a:latin typeface="+mn-ea"/>
                <a:ea typeface="+mn-ea"/>
              </a:rPr>
              <a:t>或</a:t>
            </a:r>
            <a:r>
              <a:rPr lang="zh-CN" altLang="en-US" sz="2000" b="1" u="wavyDbl" dirty="0">
                <a:latin typeface="+mn-ea"/>
                <a:ea typeface="+mn-ea"/>
              </a:rPr>
              <a:t>过小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200"/>
              </a:lnSpc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学习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率</a:t>
            </a:r>
            <a:r>
              <a:rPr lang="zh-CN" altLang="en-US" sz="2000" b="1" dirty="0">
                <a:latin typeface="+mn-ea"/>
                <a:ea typeface="+mn-ea"/>
              </a:rPr>
              <a:t>通常是一个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正数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如≤</a:t>
            </a:r>
            <a:r>
              <a:rPr lang="en-US" altLang="zh-CN" sz="2000" b="1" dirty="0" smtClean="0">
                <a:latin typeface="+mn-ea"/>
                <a:ea typeface="+mn-ea"/>
              </a:rPr>
              <a:t>0.001)</a:t>
            </a:r>
            <a:r>
              <a:rPr lang="zh-CN" altLang="en-US" sz="2000" b="1" dirty="0" smtClean="0">
                <a:latin typeface="+mn-ea"/>
                <a:ea typeface="+mn-ea"/>
              </a:rPr>
              <a:t>，实际中可以试算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如设为</a:t>
            </a:r>
            <a:r>
              <a:rPr lang="en-US" altLang="zh-CN" sz="2000" b="1" dirty="0" smtClean="0">
                <a:latin typeface="+mn-ea"/>
                <a:ea typeface="+mn-ea"/>
              </a:rPr>
              <a:t>0.1)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067966" y="5470932"/>
            <a:ext cx="8196386" cy="3400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根据计算</a:t>
            </a:r>
            <a:r>
              <a:rPr lang="zh-CN" altLang="en-US" sz="2000" b="1" dirty="0">
                <a:latin typeface="+mn-ea"/>
                <a:ea typeface="+mn-ea"/>
              </a:rPr>
              <a:t>出的步长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更新截距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更改</a:t>
            </a:r>
            <a:r>
              <a:rPr lang="zh-CN" altLang="en-US" sz="2000" b="1" dirty="0">
                <a:latin typeface="+mn-ea"/>
                <a:ea typeface="+mn-ea"/>
              </a:rPr>
              <a:t>当前</a:t>
            </a:r>
            <a:r>
              <a:rPr lang="zh-CN" altLang="en-US" sz="2000" b="1" dirty="0" smtClean="0">
                <a:latin typeface="+mn-ea"/>
                <a:ea typeface="+mn-ea"/>
              </a:rPr>
              <a:t>位置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</a:rPr>
              <a:t>新截距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</a:rPr>
              <a:t>=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</a:rPr>
              <a:t>老截距</a:t>
            </a:r>
            <a:r>
              <a:rPr lang="en-US" altLang="zh-CN" sz="2000" b="1" dirty="0" smtClean="0">
                <a:solidFill>
                  <a:srgbClr val="0000FF"/>
                </a:solidFill>
                <a:ea typeface="+mn-ea"/>
              </a:rPr>
              <a:t>-</a:t>
            </a:r>
            <a:r>
              <a:rPr lang="zh-CN" altLang="en-US" sz="2000" b="1" dirty="0" smtClean="0">
                <a:solidFill>
                  <a:srgbClr val="0000FF"/>
                </a:solidFill>
                <a:ea typeface="+mn-ea"/>
              </a:rPr>
              <a:t>步长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7248128" y="4149080"/>
            <a:ext cx="3780419" cy="1491867"/>
            <a:chOff x="7248128" y="4149080"/>
            <a:chExt cx="3780419" cy="1491867"/>
          </a:xfrm>
        </p:grpSpPr>
        <p:sp>
          <p:nvSpPr>
            <p:cNvPr id="12" name="矩形 11"/>
            <p:cNvSpPr/>
            <p:nvPr/>
          </p:nvSpPr>
          <p:spPr>
            <a:xfrm>
              <a:off x="9948427" y="4741124"/>
              <a:ext cx="108012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Vrinda" panose="020B0502040204020203" pitchFamily="34" charset="0"/>
                </a:rPr>
                <a:t>代入步长</a:t>
              </a: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248128" y="4149080"/>
              <a:ext cx="2592288" cy="1491867"/>
              <a:chOff x="7248128" y="4149080"/>
              <a:chExt cx="2592288" cy="1491867"/>
            </a:xfrm>
          </p:grpSpPr>
          <p:cxnSp>
            <p:nvCxnSpPr>
              <p:cNvPr id="14" name="直接连接符 13"/>
              <p:cNvCxnSpPr/>
              <p:nvPr/>
            </p:nvCxnSpPr>
            <p:spPr>
              <a:xfrm>
                <a:off x="7248128" y="4149080"/>
                <a:ext cx="2592288" cy="0"/>
              </a:xfrm>
              <a:prstGeom prst="line">
                <a:avLst/>
              </a:prstGeom>
              <a:ln w="222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9840416" y="4149080"/>
                <a:ext cx="0" cy="1491866"/>
              </a:xfrm>
              <a:prstGeom prst="line">
                <a:avLst/>
              </a:prstGeom>
              <a:ln w="22225"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>
                <a:endCxn id="13" idx="3"/>
              </p:cNvCxnSpPr>
              <p:nvPr/>
            </p:nvCxnSpPr>
            <p:spPr>
              <a:xfrm flipH="1">
                <a:off x="9264352" y="5640946"/>
                <a:ext cx="576064" cy="1"/>
              </a:xfrm>
              <a:prstGeom prst="straightConnector1">
                <a:avLst/>
              </a:prstGeom>
              <a:ln w="22225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540326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1902" y="2915986"/>
            <a:ext cx="11377264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</a:rPr>
              <a:t>将计算得到的“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新步长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 smtClean="0">
                <a:latin typeface="+mn-ea"/>
                <a:ea typeface="+mn-ea"/>
              </a:rPr>
              <a:t>”代入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公式</a:t>
            </a:r>
            <a:r>
              <a:rPr lang="zh-CN" altLang="en-US" sz="2000" b="1" dirty="0" smtClean="0">
                <a:latin typeface="+mn-ea"/>
                <a:ea typeface="+mn-ea"/>
              </a:rPr>
              <a:t>，即得到截距为</a:t>
            </a:r>
            <a:r>
              <a:rPr lang="zh-CN" altLang="en-US" sz="2000" b="1" dirty="0" smtClean="0">
                <a:latin typeface="+mn-ea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新截距</a:t>
            </a:r>
            <a:r>
              <a:rPr lang="zh-CN" altLang="en-US" sz="2000" b="1" dirty="0" smtClean="0">
                <a:latin typeface="+mn-ea"/>
              </a:rPr>
              <a:t>”</a:t>
            </a:r>
            <a:r>
              <a:rPr lang="zh-CN" altLang="en-US" sz="2000" b="1" dirty="0" smtClean="0">
                <a:latin typeface="+mn-ea"/>
                <a:ea typeface="+mn-ea"/>
              </a:rPr>
              <a:t>时的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进一步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接近</a:t>
            </a:r>
            <a:r>
              <a:rPr lang="zh-CN" altLang="en-US" sz="2000" b="1" dirty="0">
                <a:latin typeface="+mn-ea"/>
                <a:ea typeface="+mn-ea"/>
              </a:rPr>
              <a:t>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最佳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548681"/>
            <a:ext cx="3178639" cy="22322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1271464" y="1284451"/>
                <a:ext cx="6363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𝑴𝑺𝑬</m:t>
                      </m:r>
                    </m:oMath>
                  </m:oMathPara>
                </a14:m>
                <a:endParaRPr lang="zh-CN" altLang="en-US" sz="20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1464" y="1284451"/>
                <a:ext cx="636392" cy="307777"/>
              </a:xfrm>
              <a:prstGeom prst="rect">
                <a:avLst/>
              </a:prstGeom>
              <a:blipFill rotWithShape="0">
                <a:blip r:embed="rId3"/>
                <a:stretch>
                  <a:fillRect l="-6731" r="-7692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1025276" y="821364"/>
                <a:ext cx="63639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𝑴𝑺𝑬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276" y="821364"/>
                <a:ext cx="636392" cy="307777"/>
              </a:xfrm>
              <a:prstGeom prst="rect">
                <a:avLst/>
              </a:prstGeom>
              <a:blipFill rotWithShape="0">
                <a:blip r:embed="rId4"/>
                <a:stretch>
                  <a:fillRect l="-5714" r="-7619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9304" y="548681"/>
            <a:ext cx="2994848" cy="2232248"/>
          </a:xfrm>
          <a:prstGeom prst="rect">
            <a:avLst/>
          </a:prstGeom>
        </p:spPr>
      </p:pic>
      <p:cxnSp>
        <p:nvCxnSpPr>
          <p:cNvPr id="21" name="直接箭头连接符 20"/>
          <p:cNvCxnSpPr/>
          <p:nvPr/>
        </p:nvCxnSpPr>
        <p:spPr>
          <a:xfrm flipH="1" flipV="1">
            <a:off x="1271464" y="2708920"/>
            <a:ext cx="1440160" cy="207066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58401" y="548681"/>
            <a:ext cx="2906151" cy="2160239"/>
          </a:xfrm>
          <a:prstGeom prst="rect">
            <a:avLst/>
          </a:prstGeom>
        </p:spPr>
      </p:pic>
      <p:cxnSp>
        <p:nvCxnSpPr>
          <p:cNvPr id="32" name="直接箭头连接符 31"/>
          <p:cNvCxnSpPr/>
          <p:nvPr/>
        </p:nvCxnSpPr>
        <p:spPr>
          <a:xfrm flipH="1" flipV="1">
            <a:off x="5375920" y="1988840"/>
            <a:ext cx="1440160" cy="2107880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V="1">
            <a:off x="3575720" y="2564904"/>
            <a:ext cx="5328592" cy="2304256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H="1" flipV="1">
            <a:off x="8976320" y="1772816"/>
            <a:ext cx="688464" cy="3528392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1025276" y="5769197"/>
            <a:ext cx="10843890" cy="46166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注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 smtClean="0">
                <a:latin typeface="+mn-ea"/>
                <a:ea typeface="+mn-ea"/>
              </a:rPr>
              <a:t>越来越小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越来越接近最小值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，因而可“减小步长”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减小学习率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，以免错过最佳值。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6402" y="228396"/>
            <a:ext cx="1836300" cy="640570"/>
          </a:xfrm>
          <a:prstGeom prst="rect">
            <a:avLst/>
          </a:prstGeom>
          <a:ln>
            <a:solidFill>
              <a:srgbClr val="FF0000"/>
            </a:solidFill>
          </a:ln>
        </p:spPr>
      </p:pic>
      <p:grpSp>
        <p:nvGrpSpPr>
          <p:cNvPr id="7" name="组合 6"/>
          <p:cNvGrpSpPr/>
          <p:nvPr/>
        </p:nvGrpSpPr>
        <p:grpSpPr>
          <a:xfrm>
            <a:off x="491902" y="3712000"/>
            <a:ext cx="11169487" cy="1923604"/>
            <a:chOff x="491902" y="3712000"/>
            <a:chExt cx="11169487" cy="19236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矩形 16"/>
                <p:cNvSpPr/>
                <p:nvPr/>
              </p:nvSpPr>
              <p:spPr>
                <a:xfrm>
                  <a:off x="491902" y="3712000"/>
                  <a:ext cx="10140602" cy="1923604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⑷、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迭代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使用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更新后的截距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值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重复步骤⑵和⑶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 marL="801688" indent="-263525"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根据上一步</a:t>
                  </a:r>
                  <a:r>
                    <a:rPr lang="zh-CN" altLang="en-US" sz="2000" b="1" dirty="0" smtClean="0">
                      <a:latin typeface="+mn-ea"/>
                    </a:rPr>
                    <a:t>“新截距”，</a:t>
                  </a:r>
                  <a:r>
                    <a:rPr lang="zh-CN" altLang="en-US" sz="2000" b="1" dirty="0" smtClean="0"/>
                    <a:t>计算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曲线上</a:t>
                  </a:r>
                  <a:r>
                    <a:rPr lang="zh-CN" altLang="en-US" sz="2000" b="1" dirty="0" smtClean="0"/>
                    <a:t>这个</a:t>
                  </a:r>
                  <a:r>
                    <a:rPr lang="zh-CN" altLang="en-US" sz="2000" b="1" u="wavyDbl" dirty="0" smtClean="0">
                      <a:solidFill>
                        <a:srgbClr val="FF0000"/>
                      </a:solidFill>
                    </a:rPr>
                    <a:t>新</a:t>
                  </a:r>
                  <a:r>
                    <a:rPr lang="zh-CN" altLang="en-US" sz="2000" b="1" u="wavyDbl" dirty="0">
                      <a:solidFill>
                        <a:srgbClr val="FF0000"/>
                      </a:solidFill>
                    </a:rPr>
                    <a:t>点的</a:t>
                  </a:r>
                  <a:r>
                    <a:rPr lang="zh-CN" altLang="en-US" sz="2000" b="1" u="wavyDbl" dirty="0" smtClean="0">
                      <a:solidFill>
                        <a:srgbClr val="FF0000"/>
                      </a:solidFill>
                    </a:rPr>
                    <a:t>梯度</a:t>
                  </a:r>
                  <a:r>
                    <a:rPr lang="zh-CN" altLang="en-US" sz="2000" b="1" dirty="0" smtClean="0"/>
                    <a:t>：</a:t>
                  </a:r>
                  <a:endParaRPr lang="en-US" altLang="zh-CN" sz="2000" b="1" dirty="0" smtClean="0"/>
                </a:p>
                <a:p>
                  <a:pPr marL="801688" indent="-263525"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再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计算步长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：步长</a:t>
                  </a:r>
                  <a:r>
                    <a:rPr lang="en-US" altLang="zh-CN" sz="2000" b="1" dirty="0" smtClean="0">
                      <a:latin typeface="+mn-ea"/>
                      <a:ea typeface="+mn-ea"/>
                    </a:rPr>
                    <a:t>=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学习率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梯度</a:t>
                  </a:r>
                  <a:endParaRPr lang="en-US" altLang="zh-CN" sz="2000" b="1" dirty="0" smtClean="0">
                    <a:latin typeface="+mn-ea"/>
                  </a:endParaRPr>
                </a:p>
                <a:p>
                  <a:pPr marL="801688" indent="-263525"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</a:rPr>
                    <a:t>再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更新截距</a:t>
                  </a:r>
                  <a:r>
                    <a:rPr lang="zh-CN" altLang="en-US" sz="2000" b="1" dirty="0" smtClean="0">
                      <a:latin typeface="+mn-ea"/>
                    </a:rPr>
                    <a:t>：新截距</a:t>
                  </a:r>
                  <a:r>
                    <a:rPr lang="en-US" altLang="zh-CN" sz="2000" b="1" dirty="0" smtClean="0">
                      <a:latin typeface="+mn-ea"/>
                    </a:rPr>
                    <a:t>=</a:t>
                  </a:r>
                  <a:r>
                    <a:rPr lang="zh-CN" altLang="en-US" sz="2000" b="1" dirty="0" smtClean="0">
                      <a:latin typeface="+mn-ea"/>
                    </a:rPr>
                    <a:t>老截距</a:t>
                  </a:r>
                  <a:r>
                    <a:rPr lang="en-US" altLang="zh-CN" sz="2000" b="1" dirty="0" smtClean="0">
                      <a:latin typeface="+mn-ea"/>
                    </a:rPr>
                    <a:t>-</a:t>
                  </a:r>
                  <a:r>
                    <a:rPr lang="zh-CN" altLang="en-US" sz="2000" b="1" dirty="0" smtClean="0">
                      <a:latin typeface="+mn-ea"/>
                    </a:rPr>
                    <a:t>步长</a:t>
                  </a:r>
                  <a:endParaRPr lang="en-US" altLang="zh-CN" sz="2000" b="1" dirty="0" smtClean="0">
                    <a:latin typeface="+mn-ea"/>
                  </a:endParaRPr>
                </a:p>
                <a:p>
                  <a:pPr marL="801688" indent="-263525"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en-US" sz="2000" b="1" dirty="0" smtClean="0">
                      <a:latin typeface="+mn-ea"/>
                    </a:rPr>
                    <a:t>再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带入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</a:t>
                  </a:r>
                  <a:r>
                    <a:rPr lang="zh-CN" altLang="en-US" sz="2000" b="1" dirty="0" smtClean="0">
                      <a:latin typeface="+mn-ea"/>
                    </a:rPr>
                    <a:t>公式，计算得到“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𝑵𝒆𝒘</m:t>
                          </m:r>
                        </m:e>
                        <m:sup>
                          <m:r>
                            <a:rPr lang="en-US" altLang="zh-CN" sz="2000" b="1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</a:rPr>
                        <m:t>𝒊𝒏𝒕𝒆𝒓𝒄𝒆𝒑𝒕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</a:rPr>
                    <a:t>”，得到曲线上“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</a:rPr>
                    <a:t>新点</a:t>
                  </a:r>
                  <a:r>
                    <a:rPr lang="zh-CN" altLang="en-US" sz="2000" b="1" dirty="0" smtClean="0">
                      <a:latin typeface="+mn-ea"/>
                    </a:rPr>
                    <a:t>”的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MSE</a:t>
                  </a:r>
                  <a:r>
                    <a:rPr lang="zh-CN" altLang="en-US" sz="2000" b="1" dirty="0" smtClean="0">
                      <a:latin typeface="+mn-ea"/>
                    </a:rPr>
                    <a:t>值。</a:t>
                  </a:r>
                  <a:endParaRPr lang="zh-CN" altLang="en-US" sz="20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17" name="矩形 1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02" y="3712000"/>
                  <a:ext cx="10140602" cy="1923604"/>
                </a:xfrm>
                <a:prstGeom prst="rect">
                  <a:avLst/>
                </a:prstGeom>
                <a:blipFill>
                  <a:blip r:embed="rId8"/>
                  <a:stretch>
                    <a:fillRect l="-1563" t="-2857" r="-1503" b="-53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631414" y="4096720"/>
              <a:ext cx="3029975" cy="695004"/>
            </a:xfrm>
            <a:prstGeom prst="rect">
              <a:avLst/>
            </a:prstGeom>
          </p:spPr>
        </p:pic>
      </p:grpSp>
      <p:cxnSp>
        <p:nvCxnSpPr>
          <p:cNvPr id="9" name="直接箭头连接符 8"/>
          <p:cNvCxnSpPr/>
          <p:nvPr/>
        </p:nvCxnSpPr>
        <p:spPr>
          <a:xfrm>
            <a:off x="1002126" y="2584957"/>
            <a:ext cx="216024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122613" y="2444038"/>
            <a:ext cx="216024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2351584" y="2420888"/>
            <a:ext cx="2747879" cy="2160240"/>
          </a:xfrm>
          <a:prstGeom prst="straightConnector1">
            <a:avLst/>
          </a:prstGeom>
          <a:ln w="127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760296" y="2401448"/>
            <a:ext cx="216024" cy="0"/>
          </a:xfrm>
          <a:prstGeom prst="straightConnector1">
            <a:avLst/>
          </a:prstGeom>
          <a:ln w="2222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650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1383" y="2732805"/>
            <a:ext cx="705678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+mn-ea"/>
                <a:ea typeface="+mn-ea"/>
              </a:rPr>
              <a:t>反复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重复</a:t>
            </a:r>
            <a:r>
              <a:rPr lang="zh-CN" altLang="en-US" sz="2000" b="1" dirty="0" smtClean="0">
                <a:latin typeface="+mn-ea"/>
                <a:ea typeface="+mn-ea"/>
              </a:rPr>
              <a:t>这个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计算过程</a:t>
            </a:r>
            <a:r>
              <a:rPr lang="zh-CN" altLang="en-US" sz="2000" b="1" dirty="0">
                <a:latin typeface="+mn-ea"/>
                <a:ea typeface="+mn-ea"/>
              </a:rPr>
              <a:t>，直到趋近于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最优解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最小值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600" y="438113"/>
            <a:ext cx="2753959" cy="2086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551384" y="3253834"/>
                <a:ext cx="11405264" cy="769441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当向</a:t>
                </a:r>
                <a:r>
                  <a:rPr lang="zh-CN" altLang="en-US" sz="2000" b="1" dirty="0">
                    <a:latin typeface="+mn-ea"/>
                    <a:ea typeface="+mn-ea"/>
                  </a:rPr>
                  <a:t>曲线的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逼近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时，步长越小。假设“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𝑵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”步</a:t>
                </a:r>
                <a:r>
                  <a:rPr lang="zh-CN" altLang="en-US" sz="2000" b="1" dirty="0">
                    <a:latin typeface="+mn-ea"/>
                    <a:ea typeface="+mn-ea"/>
                  </a:rPr>
                  <a:t>之后，梯度下降算法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估计截距值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为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95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无法计算得到截距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100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→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梯度消失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，即被认为是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曲线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的最小点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3253834"/>
                <a:ext cx="11405264" cy="769441"/>
              </a:xfrm>
              <a:prstGeom prst="rect">
                <a:avLst/>
              </a:prstGeom>
              <a:blipFill>
                <a:blip r:embed="rId3"/>
                <a:stretch>
                  <a:fillRect l="-1015" t="-7143" r="-1390"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551384" y="4995308"/>
            <a:ext cx="532859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最佳拟合直线</a:t>
            </a:r>
            <a:r>
              <a:rPr lang="zh-CN" altLang="en-US" sz="2000" b="1" dirty="0" smtClean="0">
                <a:latin typeface="+mn-ea"/>
                <a:ea typeface="+mn-ea"/>
              </a:rPr>
              <a:t>：截距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=95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斜率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导数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)=0.069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454" y="4221832"/>
            <a:ext cx="1938696" cy="7986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906991" y="4264348"/>
                <a:ext cx="8020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?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6991" y="4264348"/>
                <a:ext cx="802014" cy="369332"/>
              </a:xfrm>
              <a:prstGeom prst="rect">
                <a:avLst/>
              </a:prstGeom>
              <a:blipFill rotWithShape="0">
                <a:blip r:embed="rId5"/>
                <a:stretch>
                  <a:fillRect l="-1515" r="-6061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63358" y="438112"/>
            <a:ext cx="2779821" cy="2086953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7" idx="0"/>
          </p:cNvCxnSpPr>
          <p:nvPr/>
        </p:nvCxnSpPr>
        <p:spPr>
          <a:xfrm flipV="1">
            <a:off x="3215680" y="1916832"/>
            <a:ext cx="3600400" cy="3078476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3503712" y="2037698"/>
            <a:ext cx="5616624" cy="1216136"/>
            <a:chOff x="3503712" y="2037698"/>
            <a:chExt cx="5616624" cy="1216136"/>
          </a:xfrm>
        </p:grpSpPr>
        <p:cxnSp>
          <p:nvCxnSpPr>
            <p:cNvPr id="3" name="直接箭头连接符 2"/>
            <p:cNvCxnSpPr/>
            <p:nvPr/>
          </p:nvCxnSpPr>
          <p:spPr>
            <a:xfrm flipH="1" flipV="1">
              <a:off x="3935760" y="2060848"/>
              <a:ext cx="5184576" cy="1192986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503712" y="2037698"/>
              <a:ext cx="864096" cy="0"/>
            </a:xfrm>
            <a:prstGeom prst="line">
              <a:avLst/>
            </a:prstGeom>
            <a:ln w="952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0888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576436" y="298226"/>
            <a:ext cx="25672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为何梯度下降有效</a:t>
            </a:r>
            <a:endParaRPr lang="zh-CN" altLang="en-US" b="1" dirty="0">
              <a:latin typeface="+mn-ea"/>
              <a:ea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436" y="868567"/>
            <a:ext cx="2647660" cy="1840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3359696" y="908720"/>
                <a:ext cx="8352928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到达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曲线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记为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当前位置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，位于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左边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6" y="908720"/>
                <a:ext cx="8352928" cy="307777"/>
              </a:xfrm>
              <a:prstGeom prst="rect">
                <a:avLst/>
              </a:prstGeom>
              <a:blipFill>
                <a:blip r:embed="rId3"/>
                <a:stretch>
                  <a:fillRect l="-1387" t="-29412" r="-1387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/>
              <p:cNvSpPr/>
              <p:nvPr/>
            </p:nvSpPr>
            <p:spPr>
              <a:xfrm>
                <a:off x="3359695" y="1303658"/>
                <a:ext cx="8352929" cy="115416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思路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：若求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曲线在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相对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于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的导数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𝒅𝒇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)/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𝒅𝒙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”，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会得到一个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负值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斜率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梯度向下倾斜</a:t>
                </a:r>
                <a:r>
                  <a:rPr lang="en-US" altLang="zh-CN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。观察到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还需要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向右移动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才能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到达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因此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，需要增加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才能到达最小值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solidFill>
                    <a:schemeClr val="tx1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7" name="矩形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5" y="1303658"/>
                <a:ext cx="8352929" cy="1154162"/>
              </a:xfrm>
              <a:prstGeom prst="rect">
                <a:avLst/>
              </a:prstGeom>
              <a:blipFill>
                <a:blip r:embed="rId4"/>
                <a:stretch>
                  <a:fillRect l="-1387" t="-4762" r="-1752" b="-79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576436" y="2812312"/>
            <a:ext cx="2376264" cy="1728192"/>
            <a:chOff x="5087888" y="2926169"/>
            <a:chExt cx="2647660" cy="1865676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87888" y="2926169"/>
              <a:ext cx="2647660" cy="184035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5782916" y="3429000"/>
              <a:ext cx="0" cy="1080120"/>
            </a:xfrm>
            <a:prstGeom prst="line">
              <a:avLst/>
            </a:prstGeom>
            <a:ln w="9525"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5726582" y="3212976"/>
              <a:ext cx="216024" cy="86409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5523" y="3429000"/>
              <a:ext cx="669025" cy="31275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5696527" y="4484068"/>
                  <a:ext cx="482571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a14:m>
                  <a:r>
                    <a:rPr lang="zh-CN" altLang="en-US" sz="2000" b="1" dirty="0" smtClean="0"/>
                    <a:t>→</a:t>
                  </a:r>
                  <a:endParaRPr lang="zh-CN" altLang="en-US" sz="2000" b="1" dirty="0"/>
                </a:p>
              </p:txBody>
            </p:sp>
          </mc:Choice>
          <mc:Fallback xmlns=""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6527" y="4484068"/>
                  <a:ext cx="482571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5493" t="-27660" r="-29577" b="-6170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42" name="图片 4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4250" y="4604648"/>
            <a:ext cx="2088010" cy="1840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 42"/>
              <p:cNvSpPr/>
              <p:nvPr/>
            </p:nvSpPr>
            <p:spPr>
              <a:xfrm>
                <a:off x="3359695" y="3342576"/>
                <a:ext cx="6696746" cy="450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由于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𝒅𝒇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负值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𝒅𝒇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大于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从而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移动</a:t>
                </a:r>
                <a:r>
                  <a:rPr lang="zh-CN" altLang="en-US" sz="20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43" name="矩形 4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5" y="3342576"/>
                <a:ext cx="6696746" cy="450444"/>
              </a:xfrm>
              <a:prstGeom prst="rect">
                <a:avLst/>
              </a:prstGeom>
              <a:blipFill>
                <a:blip r:embed="rId8"/>
                <a:stretch>
                  <a:fillRect l="-1729" t="-5405" r="-1456" b="-148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/>
              <p:cNvSpPr/>
              <p:nvPr/>
            </p:nvSpPr>
            <p:spPr>
              <a:xfrm>
                <a:off x="3359695" y="5157192"/>
                <a:ext cx="6696746" cy="45044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由于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𝒅𝒇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为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正值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−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𝒅𝒇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𝒅𝒙</m:t>
                        </m:r>
                      </m:den>
                    </m:f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小于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𝒙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从而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向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p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p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移动</a:t>
                </a:r>
                <a:r>
                  <a:rPr lang="zh-CN" altLang="en-US" sz="20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44" name="矩形 4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9695" y="5157192"/>
                <a:ext cx="6696746" cy="450444"/>
              </a:xfrm>
              <a:prstGeom prst="rect">
                <a:avLst/>
              </a:prstGeom>
              <a:blipFill>
                <a:blip r:embed="rId9"/>
                <a:stretch>
                  <a:fillRect l="-1729" t="-5405" r="-1456" b="-13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接箭头连接符 9"/>
          <p:cNvCxnSpPr/>
          <p:nvPr/>
        </p:nvCxnSpPr>
        <p:spPr>
          <a:xfrm flipH="1">
            <a:off x="1343542" y="1916832"/>
            <a:ext cx="2232178" cy="1961572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1343542" y="2060848"/>
            <a:ext cx="5832578" cy="2304256"/>
          </a:xfrm>
          <a:prstGeom prst="straightConnector1">
            <a:avLst/>
          </a:prstGeom>
          <a:ln w="9525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5879976" y="3017436"/>
            <a:ext cx="1440160" cy="792981"/>
            <a:chOff x="5879976" y="3017436"/>
            <a:chExt cx="1440160" cy="792981"/>
          </a:xfrm>
        </p:grpSpPr>
        <p:sp>
          <p:nvSpPr>
            <p:cNvPr id="3" name="矩形 2"/>
            <p:cNvSpPr/>
            <p:nvPr/>
          </p:nvSpPr>
          <p:spPr>
            <a:xfrm>
              <a:off x="5879976" y="3331001"/>
              <a:ext cx="1440160" cy="4794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6240016" y="3017436"/>
              <a:ext cx="86409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步长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→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5879976" y="4814655"/>
            <a:ext cx="1440160" cy="792981"/>
            <a:chOff x="5879976" y="3017436"/>
            <a:chExt cx="1440160" cy="792981"/>
          </a:xfrm>
        </p:grpSpPr>
        <p:sp>
          <p:nvSpPr>
            <p:cNvPr id="28" name="矩形 27"/>
            <p:cNvSpPr/>
            <p:nvPr/>
          </p:nvSpPr>
          <p:spPr>
            <a:xfrm>
              <a:off x="5879976" y="3331001"/>
              <a:ext cx="1440160" cy="479416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6168008" y="3017436"/>
              <a:ext cx="86409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←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步长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5869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76436" y="298226"/>
            <a:ext cx="227920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多个局部最优解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76437" y="922853"/>
            <a:ext cx="8831932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3525" indent="-263525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上述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为一</a:t>
            </a:r>
            <a:r>
              <a:rPr lang="zh-CN" altLang="en-US" sz="2000" b="1" dirty="0">
                <a:latin typeface="+mn-ea"/>
                <a:ea typeface="+mn-ea"/>
              </a:rPr>
              <a:t>条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很容易确定最小点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曲线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凸曲线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若是一条“非凸曲线”？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824" y="1410456"/>
            <a:ext cx="3358145" cy="20832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/>
              <p:cNvSpPr/>
              <p:nvPr/>
            </p:nvSpPr>
            <p:spPr>
              <a:xfrm>
                <a:off x="576436" y="3700423"/>
                <a:ext cx="10920164" cy="146193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图中可看到“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𝑩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”是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全局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最小值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实际最小值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𝑪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局部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最小值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r>
                  <a:rPr lang="zh-CN" altLang="en-US" sz="2000" b="1" dirty="0">
                    <a:latin typeface="+mn-ea"/>
                    <a:ea typeface="+mn-ea"/>
                  </a:rPr>
                  <a:t>因此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若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一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个函数有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多个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局部最小值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一个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全局最小值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并不能保证</a:t>
                </a:r>
                <a:r>
                  <a:rPr lang="zh-CN" altLang="en-US" sz="2000" b="1" dirty="0">
                    <a:latin typeface="+mn-ea"/>
                    <a:ea typeface="+mn-ea"/>
                  </a:rPr>
                  <a:t>梯度下降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一定能找到</a:t>
                </a:r>
                <a:r>
                  <a:rPr lang="zh-CN" altLang="en-US" sz="2000" b="1" dirty="0">
                    <a:latin typeface="+mn-ea"/>
                    <a:ea typeface="+mn-ea"/>
                  </a:rPr>
                  <a:t>全局最小值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找到</a:t>
                </a:r>
                <a:r>
                  <a:rPr lang="zh-CN" altLang="en-US" sz="2000" b="1" dirty="0">
                    <a:latin typeface="+mn-ea"/>
                    <a:ea typeface="+mn-ea"/>
                  </a:rPr>
                  <a:t>哪个局部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最小值，取决于</a:t>
                </a:r>
                <a:r>
                  <a:rPr lang="zh-CN" altLang="en-US" sz="2000" b="1" u="wavyDbl" dirty="0">
                    <a:solidFill>
                      <a:srgbClr val="FF0000"/>
                    </a:solidFill>
                    <a:latin typeface="+mn-ea"/>
                    <a:ea typeface="+mn-ea"/>
                  </a:rPr>
                  <a:t>初始猜测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位置。（从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哪个位置的初始点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开始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←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随机选择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）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3" name="矩形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6" y="3700423"/>
                <a:ext cx="10920164" cy="1461939"/>
              </a:xfrm>
              <a:prstGeom prst="rect">
                <a:avLst/>
              </a:prstGeom>
              <a:blipFill>
                <a:blip r:embed="rId3"/>
                <a:stretch>
                  <a:fillRect l="-1061" r="-670" b="-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1066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76436" y="308522"/>
            <a:ext cx="948000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buClr>
                <a:srgbClr val="FF0000"/>
              </a:buClr>
              <a:buSzPct val="80000"/>
            </a:pPr>
            <a:r>
              <a:rPr lang="zh-CN" altLang="en-US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个简单的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线性回归问题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，说明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梯度下降算法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均方误差</a:t>
            </a:r>
            <a:r>
              <a:rPr lang="en-US" altLang="zh-CN" sz="20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函数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结合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551382" y="862420"/>
                <a:ext cx="11016731" cy="1154162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问题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假设有一组数据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点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每个数据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点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表示为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输入值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​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和对应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输出值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目标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找到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一个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线性模型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𝒚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d>
                      <m:d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𝒘𝒙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【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是斜率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权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000" b="1" dirty="0">
                    <a:solidFill>
                      <a:srgbClr val="00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是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截距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偏置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)】</a:t>
                </a:r>
              </a:p>
              <a:p>
                <a:pPr>
                  <a:lnSpc>
                    <a:spcPts val="3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       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使模型的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预测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𝒇</m:t>
                    </m:r>
                    <m:r>
                      <a:rPr lang="en-US" altLang="zh-CN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MS Mincho" panose="02020609040205080304" pitchFamily="49" charset="-128"/>
                  </a:rPr>
                  <a:t>​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尽可能接近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真实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 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【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每一个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均有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一个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预测值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accPr>
                          <m:e>
                            <m:r>
                              <a:rPr lang="en-US" altLang="zh-CN" sz="2000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𝒇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】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2" y="862420"/>
                <a:ext cx="11016731" cy="1154162"/>
              </a:xfrm>
              <a:prstGeom prst="rect">
                <a:avLst/>
              </a:prstGeom>
              <a:blipFill>
                <a:blip r:embed="rId2"/>
                <a:stretch>
                  <a:fillRect l="-994" t="-4167" r="-221" b="-7292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组合 12"/>
          <p:cNvGrpSpPr/>
          <p:nvPr/>
        </p:nvGrpSpPr>
        <p:grpSpPr>
          <a:xfrm>
            <a:off x="551383" y="2253722"/>
            <a:ext cx="11019784" cy="1173046"/>
            <a:chOff x="551383" y="2783669"/>
            <a:chExt cx="11019784" cy="1173046"/>
          </a:xfrm>
        </p:grpSpPr>
        <p:sp>
          <p:nvSpPr>
            <p:cNvPr id="8" name="矩形 7"/>
            <p:cNvSpPr/>
            <p:nvPr/>
          </p:nvSpPr>
          <p:spPr>
            <a:xfrm>
              <a:off x="551383" y="2783669"/>
              <a:ext cx="9289033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1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、均方误差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MSE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函数 </a:t>
              </a:r>
              <a:r>
                <a:rPr lang="zh-CN" altLang="en-US" sz="2000" b="1" dirty="0" smtClean="0">
                  <a:latin typeface="+mn-ea"/>
                  <a:ea typeface="+mn-ea"/>
                </a:rPr>
                <a:t>（为衡量</a:t>
              </a:r>
              <a:r>
                <a:rPr lang="zh-CN" altLang="en-US" sz="2000" b="1" dirty="0">
                  <a:latin typeface="+mn-ea"/>
                  <a:ea typeface="+mn-ea"/>
                </a:rPr>
                <a:t>模型的预测性能</a:t>
              </a:r>
              <a:r>
                <a:rPr lang="zh-CN" altLang="en-US" sz="2000" b="1" dirty="0" smtClean="0">
                  <a:latin typeface="+mn-ea"/>
                  <a:ea typeface="+mn-ea"/>
                </a:rPr>
                <a:t>，使用</a:t>
              </a:r>
              <a:r>
                <a:rPr lang="zh-CN" altLang="en-US" sz="2000" b="1" dirty="0">
                  <a:latin typeface="+mn-ea"/>
                  <a:ea typeface="+mn-ea"/>
                </a:rPr>
                <a:t>均方误差作为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损失函数</a:t>
              </a:r>
              <a:r>
                <a:rPr lang="zh-CN" altLang="en-US" sz="2000" b="1" dirty="0" smtClean="0">
                  <a:latin typeface="+mn-ea"/>
                  <a:ea typeface="+mn-ea"/>
                </a:rPr>
                <a:t>）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8639" y="3250258"/>
              <a:ext cx="4752528" cy="706457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576436" y="3512583"/>
                <a:ext cx="6455667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、梯度下降算法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（找到一组参数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</a:rPr>
                  <a:t>使得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最小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）</a:t>
                </a: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436" y="3512583"/>
                <a:ext cx="6455667" cy="307777"/>
              </a:xfrm>
              <a:prstGeom prst="rect">
                <a:avLst/>
              </a:prstGeom>
              <a:blipFill>
                <a:blip r:embed="rId4"/>
                <a:stretch>
                  <a:fillRect l="-2455" t="-29412" r="-1794" b="-50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960283" y="3956206"/>
                <a:ext cx="832722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⑴、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初始化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：首先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随机选择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或</a:t>
                </a:r>
                <a:r>
                  <a:rPr lang="zh-CN" altLang="en-US" sz="2000" b="1" dirty="0">
                    <a:latin typeface="+mn-ea"/>
                    <a:ea typeface="+mn-ea"/>
                  </a:rPr>
                  <a:t>根据某种策略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选择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初始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的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值</a:t>
                </a:r>
                <a:r>
                  <a:rPr lang="zh-CN" altLang="en-US" sz="2000" b="1" dirty="0">
                    <a:latin typeface="+mn-ea"/>
                    <a:ea typeface="+mn-ea"/>
                  </a:rPr>
                  <a:t>。</a:t>
                </a: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83" y="3956206"/>
                <a:ext cx="8327220" cy="307777"/>
              </a:xfrm>
              <a:prstGeom prst="rect">
                <a:avLst/>
              </a:prstGeom>
              <a:blipFill>
                <a:blip r:embed="rId5"/>
                <a:stretch>
                  <a:fillRect l="-1903" t="-30000" r="-1464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960283" y="4402387"/>
                <a:ext cx="4847685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⑵、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计算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梯度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：计算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MSE</a:t>
                </a:r>
                <a:r>
                  <a:rPr lang="zh-CN" altLang="en-US" sz="2000" b="1" dirty="0">
                    <a:latin typeface="+mn-ea"/>
                    <a:ea typeface="+mn-ea"/>
                  </a:rPr>
                  <a:t>关于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的梯度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83" y="4402387"/>
                <a:ext cx="4847685" cy="307777"/>
              </a:xfrm>
              <a:prstGeom prst="rect">
                <a:avLst/>
              </a:prstGeom>
              <a:blipFill>
                <a:blip r:embed="rId6"/>
                <a:stretch>
                  <a:fillRect l="-3270" t="-29412" r="-1258" b="-50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/>
          <p:cNvGrpSpPr/>
          <p:nvPr/>
        </p:nvGrpSpPr>
        <p:grpSpPr>
          <a:xfrm>
            <a:off x="1489358" y="4929593"/>
            <a:ext cx="9866353" cy="676715"/>
            <a:chOff x="1338883" y="5641156"/>
            <a:chExt cx="9866353" cy="676715"/>
          </a:xfrm>
        </p:grpSpPr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38883" y="5665543"/>
              <a:ext cx="4791871" cy="627942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456040" y="5641156"/>
              <a:ext cx="4749196" cy="676715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</p:spTree>
    <p:extLst>
      <p:ext uri="{BB962C8B-B14F-4D97-AF65-F5344CB8AC3E}">
        <p14:creationId xmlns:p14="http://schemas.microsoft.com/office/powerpoint/2010/main" val="4231255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/>
      <p:bldP spid="14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960283" y="1032991"/>
                <a:ext cx="6935917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sz="2000" b="1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⑶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</a:rPr>
                  <a:t>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更新参数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：使用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学习率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𝜶</m:t>
                    </m:r>
                  </m:oMath>
                </a14:m>
                <a:r>
                  <a:rPr lang="zh-CN" altLang="el-GR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沿梯度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反方向，更新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0283" y="1032991"/>
                <a:ext cx="6935917" cy="307777"/>
              </a:xfrm>
              <a:prstGeom prst="rect">
                <a:avLst/>
              </a:prstGeom>
              <a:blipFill>
                <a:blip r:embed="rId2"/>
                <a:stretch>
                  <a:fillRect l="-2287" t="-29412" r="-2199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2180362" y="1556792"/>
            <a:ext cx="7732062" cy="591363"/>
            <a:chOff x="2180362" y="1685509"/>
            <a:chExt cx="7732062" cy="591363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0362" y="1691605"/>
              <a:ext cx="3633531" cy="585267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82534" y="1685509"/>
              <a:ext cx="3529890" cy="591363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</p:pic>
      </p:grpSp>
      <p:sp>
        <p:nvSpPr>
          <p:cNvPr id="20" name="矩形 19"/>
          <p:cNvSpPr/>
          <p:nvPr/>
        </p:nvSpPr>
        <p:spPr>
          <a:xfrm>
            <a:off x="960283" y="2420888"/>
            <a:ext cx="8232061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⑷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迭代</a:t>
            </a:r>
            <a:r>
              <a:rPr lang="zh-CN" altLang="en-US" sz="2000" b="1" dirty="0" smtClean="0">
                <a:latin typeface="+mn-ea"/>
                <a:ea typeface="+mn-ea"/>
              </a:rPr>
              <a:t>：重复步骤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⑵</a:t>
            </a:r>
            <a:r>
              <a:rPr lang="zh-CN" altLang="en-US" sz="2000" b="1" dirty="0" smtClean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⑶</a:t>
            </a:r>
            <a:r>
              <a:rPr lang="zh-CN" altLang="en-US" sz="2000" b="1" dirty="0" smtClean="0">
                <a:latin typeface="+mn-ea"/>
                <a:ea typeface="+mn-ea"/>
              </a:rPr>
              <a:t>，直到某个</a:t>
            </a:r>
            <a:r>
              <a:rPr lang="zh-CN" altLang="en-US" sz="2000" b="1" dirty="0">
                <a:latin typeface="+mn-ea"/>
                <a:ea typeface="+mn-ea"/>
              </a:rPr>
              <a:t>停止</a:t>
            </a:r>
            <a:r>
              <a:rPr lang="zh-CN" altLang="en-US" sz="2000" b="1" dirty="0" smtClean="0">
                <a:latin typeface="+mn-ea"/>
                <a:ea typeface="+mn-ea"/>
              </a:rPr>
              <a:t>条件。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如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>
                <a:latin typeface="+mn-ea"/>
                <a:ea typeface="+mn-ea"/>
              </a:rPr>
              <a:t>收敛到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某个阈值</a:t>
            </a:r>
            <a:r>
              <a:rPr lang="zh-CN" altLang="en-US" sz="2000" b="1" dirty="0">
                <a:latin typeface="+mn-ea"/>
                <a:ea typeface="+mn-ea"/>
              </a:rPr>
              <a:t>以下，或者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迭代次数</a:t>
            </a:r>
            <a:r>
              <a:rPr lang="zh-CN" altLang="en-US" sz="2000" b="1" dirty="0">
                <a:latin typeface="+mn-ea"/>
                <a:ea typeface="+mn-ea"/>
              </a:rPr>
              <a:t>达到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预设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上限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84" y="3745636"/>
            <a:ext cx="1440160" cy="16275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165259" y="3752314"/>
                <a:ext cx="7963189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随机选择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初始参数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𝟎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进行</a:t>
                </a:r>
                <a:r>
                  <a:rPr lang="zh-CN" altLang="en-US" sz="2000" b="1" dirty="0">
                    <a:latin typeface="+mn-ea"/>
                    <a:ea typeface="+mn-ea"/>
                  </a:rPr>
                  <a:t>梯度下降迭代。</a:t>
                </a: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9" y="3752314"/>
                <a:ext cx="7963189" cy="307777"/>
              </a:xfrm>
              <a:prstGeom prst="rect">
                <a:avLst/>
              </a:prstGeom>
              <a:blipFill>
                <a:blip r:embed="rId6"/>
                <a:stretch>
                  <a:fillRect l="-1455" t="-30000" r="-1838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25"/>
              <p:cNvSpPr/>
              <p:nvPr/>
            </p:nvSpPr>
            <p:spPr>
              <a:xfrm>
                <a:off x="2165259" y="4980349"/>
                <a:ext cx="7603149" cy="923330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几次迭代后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，希望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𝒘</m:t>
                    </m:r>
                  </m:oMath>
                </a14:m>
                <a:r>
                  <a:rPr lang="zh-CN" altLang="en-US" sz="2000" b="1" dirty="0">
                    <a:latin typeface="+mn-ea"/>
                  </a:rPr>
                  <a:t>和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的值，收敛</a:t>
                </a:r>
                <a:r>
                  <a:rPr lang="zh-CN" altLang="en-US" sz="2000" b="1" dirty="0">
                    <a:latin typeface="+mn-ea"/>
                    <a:ea typeface="+mn-ea"/>
                  </a:rPr>
                  <a:t>到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接近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最佳拟合直线</a:t>
                </a:r>
                <a:r>
                  <a:rPr lang="zh-CN" altLang="en-US" sz="2000" b="1" dirty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参数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ct val="150000"/>
                  </a:lnSpc>
                  <a:buClr>
                    <a:srgbClr val="FF0000"/>
                  </a:buClr>
                  <a:buSzPct val="80000"/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  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即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𝒚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𝒘𝒙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+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𝒃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 </a:t>
                </a:r>
                <a:r>
                  <a:rPr lang="zh-CN" altLang="en-US" sz="2000" b="1" dirty="0">
                    <a:latin typeface="+mn-ea"/>
                    <a:ea typeface="+mn-ea"/>
                  </a:rPr>
                  <a:t>尽可能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接近</a:t>
                </a:r>
                <a:r>
                  <a:rPr lang="zh-CN" altLang="en-US" sz="2000" b="1" dirty="0">
                    <a:latin typeface="+mn-ea"/>
                    <a:ea typeface="+mn-ea"/>
                  </a:rPr>
                  <a:t>样本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点。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输入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，尽可能接近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6" name="矩形 2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5259" y="4980349"/>
                <a:ext cx="7603149" cy="923330"/>
              </a:xfrm>
              <a:prstGeom prst="rect">
                <a:avLst/>
              </a:prstGeom>
              <a:blipFill>
                <a:blip r:embed="rId7"/>
                <a:stretch>
                  <a:fillRect l="-1524" r="-2085" b="-7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组合 31"/>
          <p:cNvGrpSpPr/>
          <p:nvPr/>
        </p:nvGrpSpPr>
        <p:grpSpPr>
          <a:xfrm>
            <a:off x="2513263" y="4235796"/>
            <a:ext cx="8897132" cy="534231"/>
            <a:chOff x="2639616" y="4201071"/>
            <a:chExt cx="8897132" cy="534231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997127" y="4201071"/>
              <a:ext cx="7539621" cy="534231"/>
            </a:xfrm>
            <a:prstGeom prst="rect">
              <a:avLst/>
            </a:prstGeom>
          </p:spPr>
        </p:pic>
        <p:sp>
          <p:nvSpPr>
            <p:cNvPr id="31" name="矩形 30"/>
            <p:cNvSpPr/>
            <p:nvPr/>
          </p:nvSpPr>
          <p:spPr>
            <a:xfrm>
              <a:off x="2639616" y="4332138"/>
              <a:ext cx="1440160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样本点代入</a:t>
              </a:r>
              <a:r>
                <a:rPr lang="zh-CN" altLang="en-US" sz="1800" b="1" dirty="0" smtClean="0">
                  <a:latin typeface="+mn-ea"/>
                  <a:ea typeface="+mn-ea"/>
                </a:rPr>
                <a:t>：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</p:grpSp>
      <p:sp>
        <p:nvSpPr>
          <p:cNvPr id="34" name="矩形 33"/>
          <p:cNvSpPr/>
          <p:nvPr/>
        </p:nvSpPr>
        <p:spPr>
          <a:xfrm>
            <a:off x="600242" y="103090"/>
            <a:ext cx="7776864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latin typeface="+mn-ea"/>
                <a:ea typeface="+mn-ea"/>
              </a:rPr>
              <a:t>：此例使用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梯度下降算法</a:t>
            </a:r>
            <a:r>
              <a:rPr lang="zh-CN" altLang="en-US" sz="2000" b="1" dirty="0">
                <a:latin typeface="+mn-ea"/>
                <a:ea typeface="+mn-ea"/>
              </a:rPr>
              <a:t>和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MSE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  <a:r>
              <a:rPr lang="zh-CN" altLang="en-US" sz="2000" b="1" dirty="0" smtClean="0">
                <a:latin typeface="+mn-ea"/>
                <a:ea typeface="+mn-ea"/>
              </a:rPr>
              <a:t>，训练</a:t>
            </a:r>
            <a:r>
              <a:rPr lang="zh-CN" altLang="en-US" sz="2000" b="1" dirty="0">
                <a:latin typeface="+mn-ea"/>
                <a:ea typeface="+mn-ea"/>
              </a:rPr>
              <a:t>一个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线性回归模型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</a:t>
            </a:r>
            <a:r>
              <a:rPr lang="zh-CN" altLang="en-US" sz="2000" b="1" dirty="0" smtClean="0">
                <a:latin typeface="+mn-ea"/>
                <a:ea typeface="+mn-ea"/>
              </a:rPr>
              <a:t>实际</a:t>
            </a:r>
            <a:r>
              <a:rPr lang="zh-CN" altLang="en-US" sz="2000" b="1" dirty="0">
                <a:latin typeface="+mn-ea"/>
                <a:ea typeface="+mn-ea"/>
              </a:rPr>
              <a:t>应用中，模型和数据通常会更复杂，但</a:t>
            </a:r>
            <a:r>
              <a:rPr lang="zh-CN" altLang="en-US" sz="2000" b="1" dirty="0" smtClean="0">
                <a:latin typeface="+mn-ea"/>
                <a:ea typeface="+mn-ea"/>
              </a:rPr>
              <a:t>基本原理相同。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76780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/>
      <p:bldP spid="26" grpId="0"/>
      <p:bldP spid="3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4"/>
          <p:cNvSpPr>
            <a:spLocks noGrp="1" noChangeArrowheads="1"/>
          </p:cNvSpPr>
          <p:nvPr>
            <p:ph type="title"/>
          </p:nvPr>
        </p:nvSpPr>
        <p:spPr>
          <a:xfrm>
            <a:off x="576784" y="311272"/>
            <a:ext cx="4079056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CN" sz="2400" b="1" dirty="0">
                <a:latin typeface="+mn-ea"/>
                <a:ea typeface="+mn-ea"/>
              </a:rPr>
              <a:t>4</a:t>
            </a:r>
            <a:r>
              <a:rPr lang="zh-CN" altLang="en-US" sz="2400" b="1" dirty="0" smtClean="0">
                <a:latin typeface="+mn-ea"/>
                <a:ea typeface="+mn-ea"/>
              </a:rPr>
              <a:t>、决策树算法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Trees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</a:p>
        </p:txBody>
      </p:sp>
      <p:sp>
        <p:nvSpPr>
          <p:cNvPr id="2" name="矩形 1"/>
          <p:cNvSpPr/>
          <p:nvPr/>
        </p:nvSpPr>
        <p:spPr>
          <a:xfrm>
            <a:off x="5591944" y="968202"/>
            <a:ext cx="6120680" cy="28469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3525" indent="-2635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一种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归纳式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的机器学习算法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监督学习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，用于解决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问题。</a:t>
            </a:r>
            <a:endParaRPr lang="en-US" altLang="zh-CN" sz="2000" b="1" dirty="0" smtClean="0">
              <a:solidFill>
                <a:srgbClr val="0000FF"/>
              </a:solidFill>
              <a:latin typeface="+mn-ea"/>
              <a:ea typeface="+mn-ea"/>
            </a:endParaRPr>
          </a:p>
          <a:p>
            <a:pPr marL="263525" indent="-263525">
              <a:lnSpc>
                <a:spcPts val="30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由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节点</a:t>
            </a:r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构成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，描述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分类过程中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层次数据结构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 marL="263525" indent="-263525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：通过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学习已知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输入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输出类别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之间的</a:t>
            </a:r>
            <a:r>
              <a:rPr lang="zh-CN" altLang="en-US" sz="2000" b="1" u="wavyDbl" dirty="0">
                <a:solidFill>
                  <a:srgbClr val="000000"/>
                </a:solidFill>
                <a:latin typeface="+mn-ea"/>
                <a:ea typeface="+mn-ea"/>
              </a:rPr>
              <a:t>关系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</a:rPr>
              <a:t>，建立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一棵树形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结构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新的未知样本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进行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</a:rPr>
              <a:t>分类或预测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</a:rPr>
              <a:t>。即，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从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一类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无序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无规则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的事物中，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推理出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以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决策树</a:t>
            </a: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表示的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分类规则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将无序数据变得有序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32" y="992957"/>
            <a:ext cx="4993604" cy="275573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513804" y="3933056"/>
            <a:ext cx="11402318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核心思想：</a:t>
            </a:r>
            <a:r>
              <a:rPr lang="zh-CN" altLang="en-US" sz="2000" b="1" dirty="0">
                <a:latin typeface="+mn-ea"/>
                <a:ea typeface="+mn-ea"/>
              </a:rPr>
              <a:t>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数据特征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选择最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优特征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属性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作为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决策节点</a:t>
            </a:r>
            <a:r>
              <a:rPr lang="zh-CN" altLang="en-US" sz="2000" b="1" dirty="0">
                <a:latin typeface="+mn-ea"/>
                <a:ea typeface="+mn-ea"/>
              </a:rPr>
              <a:t>，然后根据</a:t>
            </a:r>
            <a:r>
              <a:rPr lang="zh-CN" altLang="en-US" sz="2000" b="1" dirty="0" smtClean="0">
                <a:latin typeface="+mn-ea"/>
                <a:ea typeface="+mn-ea"/>
              </a:rPr>
              <a:t>这个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的值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u="wavyDbl" dirty="0" smtClean="0">
                <a:latin typeface="+mn-ea"/>
                <a:ea typeface="+mn-ea"/>
              </a:rPr>
              <a:t>将</a:t>
            </a:r>
            <a:r>
              <a:rPr lang="zh-CN" altLang="en-US" sz="2000" b="1" u="wavyDbl" dirty="0">
                <a:latin typeface="+mn-ea"/>
                <a:ea typeface="+mn-ea"/>
              </a:rPr>
              <a:t>数据分成几个子集</a:t>
            </a:r>
            <a:r>
              <a:rPr lang="zh-CN" altLang="en-US" sz="2000" b="1" dirty="0">
                <a:latin typeface="+mn-ea"/>
                <a:ea typeface="+mn-ea"/>
              </a:rPr>
              <a:t>，这个过程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递归地</a:t>
            </a:r>
            <a:r>
              <a:rPr lang="zh-CN" altLang="en-US" sz="2000" b="1" dirty="0">
                <a:latin typeface="+mn-ea"/>
                <a:ea typeface="+mn-ea"/>
              </a:rPr>
              <a:t>在</a:t>
            </a:r>
            <a:r>
              <a:rPr lang="zh-CN" altLang="en-US" sz="2000" b="1" u="wavyDbl" dirty="0">
                <a:latin typeface="+mn-ea"/>
                <a:ea typeface="+mn-ea"/>
              </a:rPr>
              <a:t>每个子集上重复</a:t>
            </a:r>
            <a:r>
              <a:rPr lang="zh-CN" altLang="en-US" sz="2000" b="1" dirty="0">
                <a:latin typeface="+mn-ea"/>
                <a:ea typeface="+mn-ea"/>
              </a:rPr>
              <a:t>，直到满足某个停止条件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【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将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数据集划分为更小的子集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，形成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一个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树形结构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使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数据分析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和预测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</a:rPr>
              <a:t>变得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</a:rPr>
              <a:t>更直观、更易于理解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</a:rPr>
              <a:t>】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26329" y="5157192"/>
            <a:ext cx="11041783" cy="8976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内涵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① 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分类过程</a:t>
            </a:r>
            <a:r>
              <a:rPr lang="zh-CN" altLang="en-US" sz="2000" b="1" u="wavyDbl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认为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：是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“</a:t>
            </a:r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IF-THEN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集合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（一系列决策过程）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b="1" u="wavyDbl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也可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认为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：是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b="1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空间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b="1" u="wavyDbl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类空间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条件概率</a:t>
            </a: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分布 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类别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|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特征</a:t>
            </a:r>
            <a:r>
              <a:rPr lang="en-US" altLang="zh-CN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en-US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 bwMode="auto">
          <a:xfrm>
            <a:off x="5111038" y="193748"/>
            <a:ext cx="6070271" cy="461665"/>
          </a:xfrm>
          <a:prstGeom prst="rect">
            <a:avLst/>
          </a:prstGeom>
          <a:noFill/>
          <a:ln w="9525">
            <a:solidFill>
              <a:srgbClr val="0000FF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36000" tIns="0" rIns="0" bIns="0" numCol="1" rtlCol="0" anchor="b" anchorCtr="0" compatLnSpc="1">
            <a:prstTxWarp prst="textNoShape">
              <a:avLst/>
            </a:prstTxWarp>
            <a:spAutoFit/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特征：①工资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(Y/N)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②交通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Y/N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）；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③咖啡</a:t>
            </a: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="1" dirty="0">
                <a:latin typeface="宋体" panose="02010600030101010101" pitchFamily="2" charset="-122"/>
                <a:ea typeface="宋体" panose="02010600030101010101" pitchFamily="2" charset="-122"/>
              </a:rPr>
              <a:t>Y/N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en-US" altLang="zh-CN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0565" y="193748"/>
            <a:ext cx="7094067" cy="48426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81137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图片 5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20" y="980728"/>
            <a:ext cx="7848872" cy="5522799"/>
          </a:xfrm>
          <a:prstGeom prst="rect">
            <a:avLst/>
          </a:prstGeom>
        </p:spPr>
      </p:pic>
      <p:cxnSp>
        <p:nvCxnSpPr>
          <p:cNvPr id="56" name="直接连接符 55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4"/>
          <p:cNvSpPr>
            <a:spLocks noGrp="1" noChangeArrowheads="1"/>
          </p:cNvSpPr>
          <p:nvPr>
            <p:ph type="title"/>
          </p:nvPr>
        </p:nvSpPr>
        <p:spPr>
          <a:xfrm>
            <a:off x="576784" y="311272"/>
            <a:ext cx="1342752" cy="332399"/>
          </a:xfrm>
        </p:spPr>
        <p:txBody>
          <a:bodyPr wrap="square" lIns="0" tIns="0" rIns="0" bIns="0" rtlCol="0" anchor="b">
            <a:sp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2400" b="1" dirty="0" smtClean="0">
                <a:latin typeface="+mn-ea"/>
                <a:ea typeface="+mn-ea"/>
              </a:rPr>
              <a:t>有关概念</a:t>
            </a:r>
          </a:p>
        </p:txBody>
      </p:sp>
    </p:spTree>
    <p:extLst>
      <p:ext uri="{BB962C8B-B14F-4D97-AF65-F5344CB8AC3E}">
        <p14:creationId xmlns:p14="http://schemas.microsoft.com/office/powerpoint/2010/main" val="333853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8125" y="885274"/>
            <a:ext cx="8358195" cy="51809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latin typeface="+mn-ea"/>
                <a:ea typeface="+mn-ea"/>
              </a:rPr>
              <a:t>有</a:t>
            </a:r>
            <a:r>
              <a:rPr lang="zh-CN" altLang="zh-CN" b="1" dirty="0" smtClean="0">
                <a:latin typeface="+mn-ea"/>
                <a:ea typeface="+mn-ea"/>
              </a:rPr>
              <a:t>监督学习</a:t>
            </a:r>
            <a:endParaRPr lang="en-US" altLang="zh-CN" b="1" dirty="0">
              <a:latin typeface="+mn-ea"/>
              <a:ea typeface="+mn-ea"/>
            </a:endParaRPr>
          </a:p>
          <a:p>
            <a:pPr marL="620713" indent="-265113" algn="just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ea typeface="+mn-ea"/>
              </a:rPr>
              <a:t>数据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zh-CN" sz="2000" b="1" dirty="0">
                <a:latin typeface="+mn-ea"/>
                <a:ea typeface="+mn-ea"/>
              </a:rPr>
              <a:t>样本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有标签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类别已知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</a:rPr>
              <a:t>完成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分类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、回归</a:t>
            </a:r>
            <a:r>
              <a:rPr lang="en-US" altLang="zh-CN" sz="2000" b="1" dirty="0">
                <a:latin typeface="+mn-ea"/>
                <a:ea typeface="+mn-ea"/>
              </a:rPr>
              <a:t>…</a:t>
            </a:r>
            <a:r>
              <a:rPr lang="zh-CN" altLang="zh-CN" sz="2000" b="1" dirty="0">
                <a:latin typeface="+mn-ea"/>
                <a:ea typeface="+mn-ea"/>
              </a:rPr>
              <a:t>任务。</a:t>
            </a:r>
            <a:endParaRPr lang="en-US" altLang="zh-CN" sz="2000" b="1" dirty="0">
              <a:latin typeface="+mn-ea"/>
              <a:ea typeface="+mn-ea"/>
            </a:endParaRPr>
          </a:p>
          <a:p>
            <a:pPr marL="2651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</a:rPr>
              <a:t>无监督学习</a:t>
            </a:r>
            <a:endParaRPr lang="en-US" altLang="zh-CN" b="1" dirty="0">
              <a:latin typeface="+mn-ea"/>
              <a:ea typeface="+mn-ea"/>
            </a:endParaRPr>
          </a:p>
          <a:p>
            <a:pPr marL="620713" indent="-265113" algn="just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</a:rPr>
              <a:t>数据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无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标签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类别未知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zh-CN" sz="2000" b="1" dirty="0">
                <a:latin typeface="+mn-ea"/>
                <a:ea typeface="+mn-ea"/>
              </a:rPr>
              <a:t>，一般用于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聚类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、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降维</a:t>
            </a:r>
            <a:r>
              <a:rPr lang="en-US" altLang="zh-CN" sz="2000" b="1" dirty="0" smtClean="0">
                <a:latin typeface="+mn-ea"/>
                <a:ea typeface="+mn-ea"/>
              </a:rPr>
              <a:t>…</a:t>
            </a:r>
            <a:r>
              <a:rPr lang="zh-CN" altLang="zh-CN" sz="2000" b="1" dirty="0" smtClean="0">
                <a:latin typeface="+mn-ea"/>
                <a:ea typeface="+mn-ea"/>
              </a:rPr>
              <a:t>任务。</a:t>
            </a:r>
            <a:endParaRPr lang="zh-CN" altLang="zh-CN" sz="2000" b="1" dirty="0">
              <a:latin typeface="+mn-ea"/>
              <a:ea typeface="+mn-ea"/>
            </a:endParaRPr>
          </a:p>
          <a:p>
            <a:pPr marL="2651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</a:rPr>
              <a:t>半监督学习</a:t>
            </a:r>
            <a:endParaRPr lang="en-US" altLang="zh-CN" b="1" dirty="0">
              <a:latin typeface="+mn-ea"/>
              <a:ea typeface="+mn-ea"/>
            </a:endParaRPr>
          </a:p>
          <a:p>
            <a:pPr marL="6207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</a:rPr>
              <a:t>数据中</a:t>
            </a:r>
            <a:r>
              <a:rPr lang="en-US" altLang="zh-CN" sz="2000" b="1" dirty="0">
                <a:latin typeface="+mn-ea"/>
                <a:ea typeface="+mn-ea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部分有</a:t>
            </a:r>
            <a:r>
              <a:rPr lang="zh-CN" altLang="zh-CN" sz="2000" b="1" dirty="0">
                <a:latin typeface="+mn-ea"/>
                <a:ea typeface="+mn-ea"/>
              </a:rPr>
              <a:t>标签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类别已知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en-US" sz="2000" b="1" dirty="0">
                <a:latin typeface="+mn-ea"/>
                <a:ea typeface="+mn-ea"/>
              </a:rPr>
              <a:t>、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部分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无</a:t>
            </a:r>
            <a:r>
              <a:rPr lang="zh-CN" altLang="zh-CN" sz="2000" b="1" dirty="0">
                <a:latin typeface="+mn-ea"/>
                <a:ea typeface="+mn-ea"/>
              </a:rPr>
              <a:t>标签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类别未知</a:t>
            </a:r>
            <a:r>
              <a:rPr lang="en-US" altLang="zh-CN" sz="2000" b="1" dirty="0">
                <a:latin typeface="+mn-ea"/>
                <a:ea typeface="+mn-ea"/>
              </a:rPr>
              <a:t>)”</a:t>
            </a:r>
          </a:p>
          <a:p>
            <a:pPr marL="620713" indent="-265113" algn="just">
              <a:lnSpc>
                <a:spcPts val="3500"/>
              </a:lnSpc>
              <a:spcAft>
                <a:spcPts val="18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</a:rPr>
              <a:t>介于监督和无监督之间的机器学习方法</a:t>
            </a:r>
            <a:endParaRPr lang="en-US" altLang="zh-CN" sz="2000" b="1" dirty="0">
              <a:latin typeface="+mn-ea"/>
              <a:ea typeface="+mn-ea"/>
            </a:endParaRPr>
          </a:p>
          <a:p>
            <a:pPr marL="2651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latin typeface="+mn-ea"/>
                <a:ea typeface="+mn-ea"/>
              </a:rPr>
              <a:t>强化学习</a:t>
            </a:r>
            <a:endParaRPr lang="en-US" altLang="zh-CN" b="1" dirty="0">
              <a:latin typeface="+mn-ea"/>
              <a:ea typeface="+mn-ea"/>
            </a:endParaRPr>
          </a:p>
          <a:p>
            <a:pPr marL="620713" indent="-265113" algn="just">
              <a:lnSpc>
                <a:spcPts val="3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>
                <a:latin typeface="+mn-ea"/>
                <a:ea typeface="+mn-ea"/>
              </a:rPr>
              <a:t>对</a:t>
            </a:r>
            <a:r>
              <a:rPr lang="zh-CN" altLang="zh-CN" sz="2000" b="1" dirty="0">
                <a:latin typeface="+mn-ea"/>
                <a:ea typeface="+mn-ea"/>
              </a:rPr>
              <a:t>数据进行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策略学习</a:t>
            </a:r>
            <a:r>
              <a:rPr lang="zh-CN" altLang="zh-CN" sz="2000" b="1" dirty="0">
                <a:latin typeface="+mn-ea"/>
                <a:ea typeface="+mn-ea"/>
              </a:rPr>
              <a:t>，完成一种最优的策略选择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en-US" sz="2000" b="1" dirty="0">
                <a:latin typeface="+mn-ea"/>
                <a:ea typeface="+mn-ea"/>
              </a:rPr>
              <a:t>优化过程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</a:p>
          <a:p>
            <a:pPr marL="620713" indent="-265113" algn="just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>
                <a:latin typeface="+mn-ea"/>
                <a:ea typeface="+mn-ea"/>
              </a:rPr>
              <a:t>优化过程中，算法从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与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环境交互中</a:t>
            </a:r>
            <a:r>
              <a:rPr lang="zh-CN" altLang="en-US" sz="2000" b="1" dirty="0">
                <a:latin typeface="+mn-ea"/>
                <a:ea typeface="+mn-ea"/>
              </a:rPr>
              <a:t>学习</a:t>
            </a:r>
            <a:r>
              <a:rPr lang="zh-CN" altLang="zh-CN" sz="2000" b="1" dirty="0">
                <a:latin typeface="+mn-ea"/>
                <a:ea typeface="+mn-ea"/>
              </a:rPr>
              <a:t>策略</a:t>
            </a:r>
            <a:r>
              <a:rPr lang="zh-CN" altLang="zh-CN" sz="2000" b="1" dirty="0" smtClean="0">
                <a:latin typeface="+mn-ea"/>
                <a:ea typeface="+mn-ea"/>
              </a:rPr>
              <a:t>，完成</a:t>
            </a:r>
            <a:r>
              <a:rPr lang="zh-CN" altLang="zh-CN" sz="2000" b="1" dirty="0">
                <a:latin typeface="+mn-ea"/>
                <a:ea typeface="+mn-ea"/>
              </a:rPr>
              <a:t>机器学习的任务。</a:t>
            </a:r>
          </a:p>
        </p:txBody>
      </p:sp>
    </p:spTree>
    <p:extLst>
      <p:ext uri="{BB962C8B-B14F-4D97-AF65-F5344CB8AC3E}">
        <p14:creationId xmlns:p14="http://schemas.microsoft.com/office/powerpoint/2010/main" val="115447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22834" y="263796"/>
            <a:ext cx="11677822" cy="692497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例：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挑西瓜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--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判别好瓜的标准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特征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，如拍西瓜听声音、色泽是否清晰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…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。</a:t>
            </a:r>
            <a:r>
              <a:rPr lang="zh-CN" altLang="en-US" sz="1800" b="1" dirty="0">
                <a:solidFill>
                  <a:srgbClr val="000000"/>
                </a:solidFill>
                <a:latin typeface="+mn-ea"/>
                <a:ea typeface="+mn-ea"/>
              </a:rPr>
              <a:t>将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每个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判断标准</a:t>
            </a:r>
            <a:r>
              <a:rPr lang="zh-CN" altLang="en-US" sz="1800" b="1" dirty="0">
                <a:solidFill>
                  <a:srgbClr val="000000"/>
                </a:solidFill>
                <a:latin typeface="+mn-ea"/>
                <a:ea typeface="+mn-ea"/>
              </a:rPr>
              <a:t>作为一个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树节点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，判别</a:t>
            </a:r>
            <a:endParaRPr lang="en-US" altLang="zh-CN" sz="1800" b="1" dirty="0" smtClean="0">
              <a:solidFill>
                <a:srgbClr val="000000"/>
              </a:solidFill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en-US" altLang="zh-CN" sz="1800" b="1" dirty="0">
                <a:solidFill>
                  <a:srgbClr val="000000"/>
                </a:solidFill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           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别结果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作为</a:t>
            </a:r>
            <a:r>
              <a:rPr lang="en-US" altLang="zh-CN" sz="1800" b="1" i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个子节点</a:t>
            </a:r>
            <a:r>
              <a:rPr lang="zh-CN" altLang="en-US" sz="1800" b="1" u="wavyDbl" dirty="0">
                <a:solidFill>
                  <a:srgbClr val="000000"/>
                </a:solidFill>
                <a:latin typeface="+mn-ea"/>
                <a:ea typeface="+mn-ea"/>
              </a:rPr>
              <a:t>连接下一个</a:t>
            </a:r>
            <a:r>
              <a:rPr lang="zh-CN" altLang="en-US" sz="1800" b="1" u="wavyDbl" dirty="0" smtClean="0">
                <a:solidFill>
                  <a:srgbClr val="000000"/>
                </a:solidFill>
                <a:latin typeface="+mn-ea"/>
                <a:ea typeface="+mn-ea"/>
              </a:rPr>
              <a:t>判别标准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…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一直扩展到叶节点，得出好瓜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坏瓜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</a:rPr>
              <a:t>的结果。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搜索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</a:rPr>
              <a:t>)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7392" y="1137204"/>
            <a:ext cx="5452037" cy="3312368"/>
            <a:chOff x="347392" y="1137204"/>
            <a:chExt cx="5452037" cy="331236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92" y="1137204"/>
              <a:ext cx="5452037" cy="331236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309" y="3747797"/>
              <a:ext cx="1080120" cy="690302"/>
            </a:xfrm>
            <a:prstGeom prst="rect">
              <a:avLst/>
            </a:prstGeom>
          </p:spPr>
        </p:pic>
      </p:grpSp>
      <p:sp>
        <p:nvSpPr>
          <p:cNvPr id="8" name="矩形 7"/>
          <p:cNvSpPr/>
          <p:nvPr/>
        </p:nvSpPr>
        <p:spPr>
          <a:xfrm>
            <a:off x="347392" y="4805958"/>
            <a:ext cx="11568730" cy="1513235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63525" indent="-26352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叶节点</a:t>
            </a:r>
            <a:r>
              <a:rPr lang="zh-CN" altLang="en-US" sz="2000" b="1" dirty="0" smtClean="0">
                <a:latin typeface="+mn-ea"/>
                <a:ea typeface="+mn-ea"/>
              </a:rPr>
              <a:t>：最终</a:t>
            </a:r>
            <a:r>
              <a:rPr lang="zh-CN" altLang="en-US" sz="2000" b="1" dirty="0">
                <a:latin typeface="+mn-ea"/>
                <a:ea typeface="+mn-ea"/>
              </a:rPr>
              <a:t>的决策</a:t>
            </a:r>
            <a:r>
              <a:rPr lang="zh-CN" altLang="en-US" sz="2000" b="1" dirty="0" smtClean="0">
                <a:latin typeface="+mn-ea"/>
                <a:ea typeface="+mn-ea"/>
              </a:rPr>
              <a:t>结果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3525" indent="-26352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路径</a:t>
            </a:r>
            <a:r>
              <a:rPr lang="zh-CN" altLang="en-US" sz="2000" b="1" dirty="0" smtClean="0">
                <a:latin typeface="+mn-ea"/>
                <a:ea typeface="+mn-ea"/>
              </a:rPr>
              <a:t>：从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根节点</a:t>
            </a:r>
            <a:r>
              <a:rPr lang="zh-CN" altLang="en-US" sz="2000" b="1" dirty="0">
                <a:latin typeface="+mn-ea"/>
                <a:ea typeface="+mn-ea"/>
              </a:rPr>
              <a:t>到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</a:rPr>
              <a:t>叶节点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每条路径</a:t>
            </a:r>
            <a:r>
              <a:rPr lang="zh-CN" altLang="en-US" sz="2000" b="1" dirty="0">
                <a:latin typeface="+mn-ea"/>
                <a:ea typeface="+mn-ea"/>
              </a:rPr>
              <a:t>都代表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一个规则</a:t>
            </a:r>
            <a:r>
              <a:rPr lang="zh-CN" altLang="en-US" sz="2000" b="1" dirty="0">
                <a:latin typeface="+mn-ea"/>
                <a:ea typeface="+mn-ea"/>
              </a:rPr>
              <a:t>，这些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规则合在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一起</a:t>
            </a:r>
            <a:r>
              <a:rPr lang="zh-CN" altLang="en-US" sz="2000" b="1" dirty="0" smtClean="0">
                <a:latin typeface="+mn-ea"/>
                <a:ea typeface="+mn-ea"/>
              </a:rPr>
              <a:t>构成一</a:t>
            </a:r>
            <a:r>
              <a:rPr lang="zh-CN" altLang="en-US" sz="2000" b="1" dirty="0">
                <a:latin typeface="+mn-ea"/>
                <a:ea typeface="+mn-ea"/>
              </a:rPr>
              <a:t>个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完整的决策过程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3525" indent="-263525">
              <a:lnSpc>
                <a:spcPts val="2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分类问题</a:t>
            </a:r>
            <a:r>
              <a:rPr lang="zh-CN" altLang="en-US" sz="2000" b="1" dirty="0" smtClean="0">
                <a:latin typeface="+mn-ea"/>
                <a:ea typeface="+mn-ea"/>
              </a:rPr>
              <a:t>：通过一系列问题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特征取值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，将数据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样本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划分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到</a:t>
            </a:r>
            <a:r>
              <a:rPr lang="zh-CN" altLang="en-US" sz="2000" b="1" dirty="0">
                <a:latin typeface="+mn-ea"/>
                <a:ea typeface="+mn-ea"/>
              </a:rPr>
              <a:t>不同的类别</a:t>
            </a:r>
            <a:r>
              <a:rPr lang="zh-CN" altLang="en-US" sz="2000" b="1" dirty="0" smtClean="0">
                <a:latin typeface="+mn-ea"/>
                <a:ea typeface="+mn-ea"/>
              </a:rPr>
              <a:t>中。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263525" indent="-263525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回归问题</a:t>
            </a:r>
            <a:r>
              <a:rPr lang="zh-CN" altLang="en-US" sz="2000" b="1" dirty="0" smtClean="0">
                <a:latin typeface="+mn-ea"/>
                <a:ea typeface="+mn-ea"/>
              </a:rPr>
              <a:t>：预测</a:t>
            </a:r>
            <a:r>
              <a:rPr lang="zh-CN" altLang="en-US" sz="2000" b="1" dirty="0">
                <a:latin typeface="+mn-ea"/>
                <a:ea typeface="+mn-ea"/>
              </a:rPr>
              <a:t>一个连续的</a:t>
            </a:r>
            <a:r>
              <a:rPr lang="zh-CN" altLang="en-US" sz="2000" b="1" dirty="0" smtClean="0">
                <a:latin typeface="+mn-ea"/>
                <a:ea typeface="+mn-ea"/>
              </a:rPr>
              <a:t>数值</a:t>
            </a:r>
            <a:endParaRPr lang="zh-CN" altLang="en-US" sz="2000" b="1" dirty="0">
              <a:latin typeface="+mn-ea"/>
              <a:ea typeface="+mn-ea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248128" y="1137204"/>
            <a:ext cx="4484902" cy="3642676"/>
            <a:chOff x="7248128" y="1137204"/>
            <a:chExt cx="4484902" cy="3642676"/>
          </a:xfrm>
        </p:grpSpPr>
        <p:grpSp>
          <p:nvGrpSpPr>
            <p:cNvPr id="10" name="组合 9"/>
            <p:cNvGrpSpPr/>
            <p:nvPr/>
          </p:nvGrpSpPr>
          <p:grpSpPr>
            <a:xfrm>
              <a:off x="7248128" y="1137204"/>
              <a:ext cx="4464496" cy="3642676"/>
              <a:chOff x="7248128" y="1137204"/>
              <a:chExt cx="4464496" cy="3642676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7248128" y="3587246"/>
                <a:ext cx="4464496" cy="1192634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3525" indent="-26352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结构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可形象看成一</a:t>
                </a:r>
                <a:r>
                  <a:rPr lang="zh-CN" altLang="en-US" sz="2000" b="1" dirty="0">
                    <a:latin typeface="+mn-ea"/>
                    <a:ea typeface="+mn-ea"/>
                  </a:rPr>
                  <a:t>棵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树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263525" indent="-26352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根节点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：代表</a:t>
                </a:r>
                <a:r>
                  <a:rPr lang="zh-CN" altLang="en-US" sz="2000" b="1" dirty="0">
                    <a:latin typeface="+mn-ea"/>
                    <a:ea typeface="+mn-ea"/>
                  </a:rPr>
                  <a:t>整个数据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集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263525" indent="-263525">
                  <a:lnSpc>
                    <a:spcPts val="27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内部节点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：代表数据的一个特征属性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48128" y="1137204"/>
                <a:ext cx="3528392" cy="2345635"/>
              </a:xfrm>
              <a:prstGeom prst="rect">
                <a:avLst/>
              </a:prstGeom>
            </p:spPr>
          </p:pic>
        </p:grpSp>
        <p:sp>
          <p:nvSpPr>
            <p:cNvPr id="9" name="圆角矩形标注 8"/>
            <p:cNvSpPr/>
            <p:nvPr/>
          </p:nvSpPr>
          <p:spPr>
            <a:xfrm>
              <a:off x="10364878" y="1396531"/>
              <a:ext cx="1368152" cy="360040"/>
            </a:xfrm>
            <a:prstGeom prst="wedgeRoundRectCallout">
              <a:avLst>
                <a:gd name="adj1" fmla="val -59717"/>
                <a:gd name="adj2" fmla="val 124654"/>
                <a:gd name="adj3" fmla="val 16667"/>
              </a:avLst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</a:rPr>
                <a:t>非终叶节点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534262" y="1606912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4262" y="1606912"/>
                <a:ext cx="310983" cy="3968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301576" y="2354560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76" y="2354560"/>
                <a:ext cx="310983" cy="396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2423592" y="2302336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3592" y="2302336"/>
                <a:ext cx="310983" cy="39684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2871860" y="2331410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1860" y="2331410"/>
                <a:ext cx="310983" cy="3968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198084" y="2348880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8084" y="2348880"/>
                <a:ext cx="310983" cy="3968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289779" y="3123148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779" y="3123148"/>
                <a:ext cx="310983" cy="3968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593515" y="3115260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3515" y="3115260"/>
                <a:ext cx="310983" cy="3968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577291" y="3844357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291" y="3844357"/>
                <a:ext cx="310983" cy="3968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2328633" y="3847398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8633" y="3847398"/>
                <a:ext cx="310983" cy="39684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185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1384" y="868737"/>
            <a:ext cx="5385818" cy="1477328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内涵</a:t>
            </a:r>
            <a:r>
              <a:rPr lang="zh-CN" altLang="en-US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① 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IF-THEN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规则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集合</a:t>
            </a:r>
            <a:endParaRPr lang="en-US" altLang="zh-CN" sz="20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buClr>
                <a:srgbClr val="FF0000"/>
              </a:buClr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定义在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特征空间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类空间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条件概率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分布</a:t>
            </a:r>
            <a:endParaRPr lang="zh-CN" altLang="en-US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44140"/>
            <a:ext cx="4501644" cy="292482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551385" y="2661880"/>
            <a:ext cx="11089232" cy="163121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基本思想</a:t>
            </a:r>
            <a:endParaRPr lang="en-US" altLang="zh-CN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531813" indent="-265113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/>
              <a:t>从</a:t>
            </a:r>
            <a:r>
              <a:rPr lang="zh-CN" altLang="en-US" sz="2000" b="1" kern="0" dirty="0">
                <a:solidFill>
                  <a:srgbClr val="FF0000"/>
                </a:solidFill>
              </a:rPr>
              <a:t>根节点</a:t>
            </a:r>
            <a:r>
              <a:rPr lang="zh-CN" altLang="en-US" sz="2000" b="1" kern="0" dirty="0"/>
              <a:t>到</a:t>
            </a:r>
            <a:r>
              <a:rPr lang="zh-CN" altLang="en-US" sz="2000" b="1" kern="0" dirty="0">
                <a:solidFill>
                  <a:srgbClr val="FF0000"/>
                </a:solidFill>
              </a:rPr>
              <a:t>叶节点</a:t>
            </a:r>
            <a:r>
              <a:rPr lang="zh-CN" altLang="en-US" sz="2000" b="1" kern="0" dirty="0"/>
              <a:t>的</a:t>
            </a:r>
            <a:r>
              <a:rPr lang="zh-CN" altLang="en-US" sz="2000" b="1" kern="0" dirty="0">
                <a:solidFill>
                  <a:srgbClr val="0000FF"/>
                </a:solidFill>
              </a:rPr>
              <a:t>每一条路</a:t>
            </a:r>
            <a:r>
              <a:rPr lang="zh-CN" altLang="en-US" sz="2000" b="1" kern="0" dirty="0" smtClean="0">
                <a:solidFill>
                  <a:srgbClr val="0000FF"/>
                </a:solidFill>
              </a:rPr>
              <a:t>经</a:t>
            </a:r>
            <a:r>
              <a:rPr lang="zh-CN" altLang="en-US" sz="2000" b="1" kern="0" dirty="0"/>
              <a:t>，</a:t>
            </a:r>
            <a:r>
              <a:rPr lang="zh-CN" altLang="en-US" sz="2000" b="1" kern="0" dirty="0" smtClean="0"/>
              <a:t>都</a:t>
            </a:r>
            <a:r>
              <a:rPr lang="zh-CN" altLang="en-US" sz="2000" b="1" kern="0" dirty="0">
                <a:solidFill>
                  <a:srgbClr val="0000FF"/>
                </a:solidFill>
              </a:rPr>
              <a:t>对应一条合理的</a:t>
            </a:r>
            <a:r>
              <a:rPr lang="zh-CN" altLang="en-US" sz="2000" b="1" kern="0" dirty="0" smtClean="0">
                <a:solidFill>
                  <a:srgbClr val="FF0000"/>
                </a:solidFill>
              </a:rPr>
              <a:t>规则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kern="0" dirty="0" smtClean="0">
                <a:solidFill>
                  <a:srgbClr val="FF0000"/>
                </a:solidFill>
                <a:latin typeface="+mn-ea"/>
                <a:ea typeface="+mn-ea"/>
              </a:rPr>
              <a:t>决策</a:t>
            </a:r>
            <a:r>
              <a:rPr lang="en-US" altLang="zh-CN" sz="2000" b="1" kern="0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kern="0" dirty="0" smtClean="0"/>
              <a:t>，</a:t>
            </a:r>
            <a:r>
              <a:rPr lang="zh-CN" altLang="en-US" sz="2000" b="1" u="wavyDbl" kern="0" dirty="0"/>
              <a:t>规则之间</a:t>
            </a:r>
            <a:r>
              <a:rPr lang="zh-CN" altLang="en-US" sz="2000" b="1" kern="0" dirty="0"/>
              <a:t>是</a:t>
            </a:r>
            <a:r>
              <a:rPr lang="zh-CN" altLang="en-US" sz="2000" b="1" kern="0" dirty="0">
                <a:solidFill>
                  <a:srgbClr val="FF0000"/>
                </a:solidFill>
              </a:rPr>
              <a:t>合取</a:t>
            </a:r>
            <a:r>
              <a:rPr lang="zh-CN" altLang="en-US" sz="2000" b="1" kern="0" dirty="0"/>
              <a:t>关系，</a:t>
            </a:r>
            <a:r>
              <a:rPr lang="zh-CN" altLang="en-US" sz="2000" b="1" u="wavyDbl" kern="0" dirty="0"/>
              <a:t>整个决策树</a:t>
            </a:r>
            <a:r>
              <a:rPr lang="zh-CN" altLang="en-US" sz="2000" b="1" kern="0" dirty="0"/>
              <a:t>则对应一组</a:t>
            </a:r>
            <a:r>
              <a:rPr lang="zh-CN" altLang="en-US" sz="2000" b="1" kern="0" dirty="0">
                <a:solidFill>
                  <a:srgbClr val="FF0000"/>
                </a:solidFill>
              </a:rPr>
              <a:t>析取</a:t>
            </a:r>
            <a:r>
              <a:rPr lang="zh-CN" altLang="en-US" sz="2000" b="1" kern="0" dirty="0"/>
              <a:t>关系</a:t>
            </a:r>
            <a:r>
              <a:rPr lang="zh-CN" altLang="en-US" sz="2000" b="1" kern="0" dirty="0" smtClean="0"/>
              <a:t>。</a:t>
            </a:r>
            <a:r>
              <a:rPr lang="en-US" altLang="zh-CN" sz="2000" b="1" kern="0" dirty="0" smtClean="0">
                <a:latin typeface="+mn-ea"/>
              </a:rPr>
              <a:t>(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同一条路径上</a:t>
            </a:r>
            <a:r>
              <a:rPr lang="zh-CN" altLang="en-US" sz="2000" b="1" u="wavyDbl" kern="0" dirty="0" smtClean="0">
                <a:latin typeface="+mn-ea"/>
              </a:rPr>
              <a:t>各个</a:t>
            </a:r>
            <a:r>
              <a:rPr lang="zh-CN" altLang="en-US" sz="2000" b="1" u="wavyDbl" kern="0" dirty="0">
                <a:latin typeface="+mn-ea"/>
              </a:rPr>
              <a:t>特征</a:t>
            </a:r>
            <a:r>
              <a:rPr lang="zh-CN" altLang="en-US" sz="2000" b="1" u="wavyDbl" kern="0" dirty="0" smtClean="0">
                <a:latin typeface="+mn-ea"/>
              </a:rPr>
              <a:t>之间</a:t>
            </a:r>
            <a:r>
              <a:rPr lang="zh-CN" altLang="en-US" sz="2000" b="1" kern="0" dirty="0">
                <a:latin typeface="+mn-ea"/>
              </a:rPr>
              <a:t>为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合取式</a:t>
            </a:r>
            <a:r>
              <a:rPr lang="zh-CN" altLang="en-US" sz="2000" b="1" kern="0" dirty="0">
                <a:latin typeface="+mn-ea"/>
              </a:rPr>
              <a:t>，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不同路径之间</a:t>
            </a:r>
            <a:r>
              <a:rPr lang="zh-CN" altLang="en-US" sz="2000" b="1" kern="0" dirty="0">
                <a:latin typeface="+mn-ea"/>
              </a:rPr>
              <a:t>为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析取式</a:t>
            </a:r>
            <a:r>
              <a:rPr lang="en-US" altLang="zh-CN" sz="2000" b="1" kern="0" dirty="0" smtClean="0">
                <a:latin typeface="+mn-ea"/>
              </a:rPr>
              <a:t>)</a:t>
            </a:r>
            <a:endParaRPr lang="en-US" altLang="zh-CN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375" y="4429688"/>
            <a:ext cx="11384127" cy="101566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531813" indent="-265113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</a:rPr>
              <a:t>以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信息熵</a:t>
            </a:r>
            <a:r>
              <a:rPr lang="zh-CN" altLang="en-US" sz="2000" b="1" dirty="0">
                <a:latin typeface="+mn-ea"/>
                <a:ea typeface="+mn-ea"/>
              </a:rPr>
              <a:t>为度量，构造一棵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“熵值”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下降最快</a:t>
            </a:r>
            <a:r>
              <a:rPr lang="zh-CN" altLang="en-US" sz="2000" b="1" dirty="0">
                <a:latin typeface="+mn-ea"/>
                <a:ea typeface="+mn-ea"/>
              </a:rPr>
              <a:t>的树，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到达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叶节点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处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熵值为零</a:t>
            </a:r>
            <a:r>
              <a:rPr lang="zh-CN" altLang="en-US" sz="2000" b="1" dirty="0">
                <a:latin typeface="+mn-ea"/>
                <a:ea typeface="+mn-ea"/>
              </a:rPr>
              <a:t>，此时</a:t>
            </a:r>
            <a:r>
              <a:rPr lang="zh-CN" altLang="en-US" sz="2000" b="1" u="wavyDbl" dirty="0">
                <a:latin typeface="+mn-ea"/>
                <a:ea typeface="+mn-ea"/>
              </a:rPr>
              <a:t>每个叶节点中的</a:t>
            </a:r>
            <a:r>
              <a:rPr lang="zh-CN" altLang="en-US" sz="2000" b="1" u="wavyDbl" dirty="0" smtClean="0">
                <a:latin typeface="+mn-ea"/>
                <a:ea typeface="+mn-ea"/>
              </a:rPr>
              <a:t>实例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叶节点包含的样本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均属于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同一类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551384" y="763225"/>
            <a:ext cx="7026891" cy="1479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464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574534" y="249073"/>
            <a:ext cx="2376264" cy="396875"/>
          </a:xfr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chemeClr val="tx1"/>
                </a:solidFill>
                <a:latin typeface="宋体" panose="02010600030101010101" pitchFamily="2" charset="-122"/>
              </a:rPr>
              <a:t>动物</a:t>
            </a:r>
            <a:r>
              <a:rPr lang="zh-CN" altLang="en-US" sz="2000" b="1" dirty="0">
                <a:solidFill>
                  <a:schemeClr val="tx1"/>
                </a:solidFill>
                <a:latin typeface="宋体" panose="02010600030101010101" pitchFamily="2" charset="-122"/>
              </a:rPr>
              <a:t>识别决策树</a:t>
            </a:r>
            <a:endParaRPr lang="en-US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980728"/>
            <a:ext cx="4032250" cy="417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1309641" y="1758603"/>
            <a:ext cx="2016125" cy="288925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9378" y="2707926"/>
            <a:ext cx="1838325" cy="27463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541541" y="2707926"/>
            <a:ext cx="1558925" cy="274638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rot="21004945">
            <a:off x="2276426" y="3396903"/>
            <a:ext cx="1252538" cy="271463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714453" y="4150966"/>
            <a:ext cx="1560513" cy="274637"/>
          </a:xfrm>
          <a:prstGeom prst="rect">
            <a:avLst/>
          </a:prstGeom>
          <a:noFill/>
          <a:ln w="254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2317701" y="1398712"/>
            <a:ext cx="980694" cy="2493045"/>
            <a:chOff x="2051050" y="1484228"/>
            <a:chExt cx="980049" cy="2493399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2051050" y="1484228"/>
              <a:ext cx="956633" cy="1152217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2641212" y="2717682"/>
              <a:ext cx="366472" cy="628094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>
              <a:off x="2650350" y="3473301"/>
              <a:ext cx="380749" cy="504326"/>
            </a:xfrm>
            <a:prstGeom prst="line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文本占位符 216066"/>
          <p:cNvSpPr txBox="1">
            <a:spLocks noChangeArrowheads="1"/>
          </p:cNvSpPr>
          <p:nvPr/>
        </p:nvSpPr>
        <p:spPr bwMode="auto">
          <a:xfrm>
            <a:off x="4540688" y="1884668"/>
            <a:ext cx="6945558" cy="2750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9pPr>
          </a:lstStyle>
          <a:p>
            <a:pPr marL="266700" indent="-26670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节点</a:t>
            </a:r>
            <a:r>
              <a:rPr lang="zh-CN" altLang="en-US" sz="2000" b="1" kern="0" dirty="0">
                <a:latin typeface="+mn-ea"/>
              </a:rPr>
              <a:t>和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边</a:t>
            </a:r>
            <a:r>
              <a:rPr lang="zh-CN" altLang="en-US" sz="2000" b="1" kern="0" dirty="0">
                <a:latin typeface="+mn-ea"/>
              </a:rPr>
              <a:t>构成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层次数据结构</a:t>
            </a:r>
            <a:r>
              <a:rPr lang="en-US" altLang="zh-CN" sz="2000" b="1" kern="0" dirty="0">
                <a:latin typeface="+mn-ea"/>
              </a:rPr>
              <a:t>(</a:t>
            </a:r>
            <a:r>
              <a:rPr lang="zh-CN" altLang="en-US" sz="2000" b="1" u="wavyHeavy" kern="0" dirty="0">
                <a:latin typeface="+mn-ea"/>
              </a:rPr>
              <a:t>节点</a:t>
            </a:r>
            <a:r>
              <a:rPr lang="zh-CN" altLang="en-US" sz="2000" b="1" kern="0" dirty="0">
                <a:latin typeface="+mn-ea"/>
              </a:rPr>
              <a:t>存贮知识，</a:t>
            </a:r>
            <a:r>
              <a:rPr lang="zh-CN" altLang="en-US" sz="2000" b="1" u="wavyHeavy" kern="0" dirty="0">
                <a:latin typeface="+mn-ea"/>
              </a:rPr>
              <a:t>边</a:t>
            </a:r>
            <a:r>
              <a:rPr lang="zh-CN" altLang="en-US" sz="2000" b="1" kern="0" dirty="0">
                <a:latin typeface="+mn-ea"/>
              </a:rPr>
              <a:t>连接各节点</a:t>
            </a:r>
            <a:r>
              <a:rPr lang="en-US" altLang="zh-CN" sz="2000" b="1" kern="0" dirty="0" smtClean="0">
                <a:latin typeface="+mn-ea"/>
              </a:rPr>
              <a:t>)</a:t>
            </a:r>
            <a:endParaRPr lang="en-US" altLang="zh-CN" sz="2000" b="1" kern="0" dirty="0">
              <a:latin typeface="+mn-ea"/>
            </a:endParaRPr>
          </a:p>
          <a:p>
            <a:pPr marL="266700" indent="-26670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 smtClean="0">
                <a:latin typeface="+mn-ea"/>
              </a:rPr>
              <a:t>从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根节点</a:t>
            </a:r>
            <a:r>
              <a:rPr lang="zh-CN" altLang="en-US" sz="2000" b="1" kern="0" dirty="0">
                <a:latin typeface="+mn-ea"/>
              </a:rPr>
              <a:t>开始，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引入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各种分类规则</a:t>
            </a:r>
            <a:r>
              <a:rPr lang="zh-CN" altLang="en-US" sz="2000" b="1" kern="0" dirty="0">
                <a:latin typeface="+mn-ea"/>
              </a:rPr>
              <a:t>，</a:t>
            </a:r>
            <a:r>
              <a:rPr lang="zh-CN" altLang="en-US" sz="2000" b="1" u="wavyHeavy" kern="0" dirty="0">
                <a:latin typeface="+mn-ea"/>
              </a:rPr>
              <a:t>不同分类规则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将根节点代表的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数据集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划分为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子集</a:t>
            </a:r>
            <a:r>
              <a:rPr lang="zh-CN" altLang="en-US" sz="2000" b="1" kern="0" dirty="0">
                <a:latin typeface="+mn-ea"/>
              </a:rPr>
              <a:t>，直到</a:t>
            </a:r>
            <a:r>
              <a:rPr lang="zh-CN" altLang="en-US" sz="2000" b="1" u="wavyHeavy" kern="0" dirty="0">
                <a:latin typeface="+mn-ea"/>
              </a:rPr>
              <a:t>某个约束条件</a:t>
            </a:r>
            <a:r>
              <a:rPr lang="zh-CN" altLang="en-US" sz="2000" b="1" kern="0" dirty="0">
                <a:latin typeface="+mn-ea"/>
              </a:rPr>
              <a:t>满足时结束</a:t>
            </a:r>
            <a:r>
              <a:rPr lang="zh-CN" altLang="en-US" sz="2000" b="1" kern="0" dirty="0" smtClean="0">
                <a:latin typeface="+mn-ea"/>
              </a:rPr>
              <a:t>。</a:t>
            </a:r>
            <a:endParaRPr lang="en-US" altLang="zh-CN" sz="2000" b="1" kern="0" dirty="0">
              <a:latin typeface="+mn-ea"/>
            </a:endParaRPr>
          </a:p>
          <a:p>
            <a:pPr marL="266700" indent="-266700">
              <a:lnSpc>
                <a:spcPts val="3100"/>
              </a:lnSpc>
              <a:spcBef>
                <a:spcPts val="0"/>
              </a:spcBef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 smtClean="0">
                <a:solidFill>
                  <a:srgbClr val="FF0000"/>
                </a:solidFill>
                <a:latin typeface="+mn-ea"/>
              </a:rPr>
              <a:t>每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层节点</a:t>
            </a:r>
            <a:r>
              <a:rPr lang="zh-CN" altLang="en-US" sz="2000" b="1" kern="0" dirty="0">
                <a:latin typeface="+mn-ea"/>
              </a:rPr>
              <a:t>代表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一个</a:t>
            </a:r>
            <a:r>
              <a:rPr lang="zh-CN" altLang="en-US" sz="2000" b="1" kern="0" dirty="0" smtClean="0">
                <a:solidFill>
                  <a:srgbClr val="0000FF"/>
                </a:solidFill>
                <a:latin typeface="+mn-ea"/>
              </a:rPr>
              <a:t>属性</a:t>
            </a:r>
            <a:r>
              <a:rPr lang="en-US" altLang="zh-CN" sz="2000" b="1" kern="0" dirty="0" smtClean="0">
                <a:solidFill>
                  <a:srgbClr val="0000FF"/>
                </a:solidFill>
                <a:latin typeface="+mn-ea"/>
              </a:rPr>
              <a:t>(</a:t>
            </a:r>
            <a:r>
              <a:rPr lang="zh-CN" altLang="en-US" sz="2000" b="1" kern="0" dirty="0" smtClean="0">
                <a:solidFill>
                  <a:srgbClr val="0000FF"/>
                </a:solidFill>
                <a:latin typeface="+mn-ea"/>
              </a:rPr>
              <a:t>特征</a:t>
            </a:r>
            <a:r>
              <a:rPr lang="en-US" altLang="zh-CN" sz="2000" b="1" kern="0" dirty="0" smtClean="0">
                <a:solidFill>
                  <a:srgbClr val="0000FF"/>
                </a:solidFill>
                <a:latin typeface="+mn-ea"/>
              </a:rPr>
              <a:t>)</a:t>
            </a:r>
            <a:r>
              <a:rPr lang="zh-CN" altLang="en-US" sz="2000" b="1" kern="0" dirty="0" smtClean="0">
                <a:solidFill>
                  <a:srgbClr val="0000FF"/>
                </a:solidFill>
                <a:latin typeface="+mn-ea"/>
              </a:rPr>
              <a:t>可能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取值</a:t>
            </a:r>
            <a:r>
              <a:rPr lang="zh-CN" altLang="en-US" sz="2000" b="1" kern="0" dirty="0">
                <a:latin typeface="+mn-ea"/>
              </a:rPr>
              <a:t>，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叶节点</a:t>
            </a:r>
            <a:r>
              <a:rPr lang="zh-CN" altLang="en-US" sz="2000" b="1" kern="0" dirty="0">
                <a:latin typeface="+mn-ea"/>
              </a:rPr>
              <a:t>是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最终</a:t>
            </a:r>
            <a:r>
              <a:rPr lang="zh-CN" altLang="en-US" sz="2000" b="1" kern="0" dirty="0" smtClean="0">
                <a:solidFill>
                  <a:srgbClr val="FF0000"/>
                </a:solidFill>
                <a:latin typeface="+mn-ea"/>
              </a:rPr>
              <a:t>分类</a:t>
            </a:r>
            <a:endParaRPr lang="en-US" altLang="zh-CN" sz="2000" b="1" kern="0" dirty="0">
              <a:latin typeface="+mn-ea"/>
            </a:endParaRPr>
          </a:p>
          <a:p>
            <a:pPr marL="266700" indent="-266700">
              <a:lnSpc>
                <a:spcPts val="3100"/>
              </a:lnSpc>
              <a:spcBef>
                <a:spcPts val="0"/>
              </a:spcBef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 smtClean="0">
                <a:solidFill>
                  <a:srgbClr val="FF0000"/>
                </a:solidFill>
                <a:latin typeface="+mn-ea"/>
              </a:rPr>
              <a:t>判定</a:t>
            </a:r>
            <a:r>
              <a:rPr lang="zh-CN" altLang="en-US" sz="2000" b="1" kern="0" dirty="0">
                <a:latin typeface="+mn-ea"/>
              </a:rPr>
              <a:t>可转为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产生式</a:t>
            </a:r>
            <a:r>
              <a:rPr lang="zh-CN" altLang="en-US" sz="2000" b="1" kern="0" dirty="0">
                <a:latin typeface="+mn-ea"/>
              </a:rPr>
              <a:t>，由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宽度优先搜索实现</a:t>
            </a:r>
            <a:r>
              <a:rPr lang="zh-CN" altLang="en-US" sz="2000" b="1" kern="0" dirty="0">
                <a:latin typeface="+mn-ea"/>
              </a:rPr>
              <a:t>，在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</a:rPr>
              <a:t>每个节点</a:t>
            </a:r>
            <a:r>
              <a:rPr lang="zh-CN" altLang="en-US" sz="2000" b="1" kern="0" dirty="0">
                <a:latin typeface="+mn-ea"/>
              </a:rPr>
              <a:t>生成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“</a:t>
            </a:r>
            <a:r>
              <a:rPr lang="en-US" altLang="zh-CN" sz="2000" b="1" kern="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IF…THEN</a:t>
            </a:r>
            <a:r>
              <a:rPr lang="en-US" altLang="zh-CN" sz="2000" b="1" kern="0" dirty="0">
                <a:solidFill>
                  <a:srgbClr val="0000FF"/>
                </a:solidFill>
                <a:latin typeface="+mn-ea"/>
              </a:rPr>
              <a:t>”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</a:rPr>
              <a:t>规则</a:t>
            </a:r>
            <a:r>
              <a:rPr lang="zh-CN" altLang="en-US" sz="2000" b="1" kern="0" dirty="0">
                <a:latin typeface="+mn-ea"/>
              </a:rPr>
              <a:t>。</a:t>
            </a:r>
            <a:endParaRPr lang="en-US" altLang="zh-CN" sz="2000" b="1" kern="0" dirty="0">
              <a:latin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283025" y="821139"/>
            <a:ext cx="7232316" cy="745705"/>
            <a:chOff x="4283025" y="821139"/>
            <a:chExt cx="7232316" cy="745705"/>
          </a:xfrm>
        </p:grpSpPr>
        <p:sp>
          <p:nvSpPr>
            <p:cNvPr id="19" name="矩形 18"/>
            <p:cNvSpPr/>
            <p:nvPr/>
          </p:nvSpPr>
          <p:spPr>
            <a:xfrm>
              <a:off x="7626909" y="821139"/>
              <a:ext cx="3888432" cy="743793"/>
            </a:xfrm>
            <a:prstGeom prst="rect">
              <a:avLst/>
            </a:prstGeom>
            <a:ln>
              <a:solidFill>
                <a:srgbClr val="FF0000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pPr marL="92075" indent="-92075">
                <a:lnSpc>
                  <a:spcPts val="29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b="1" kern="0" dirty="0">
                  <a:solidFill>
                    <a:srgbClr val="FF0000"/>
                  </a:solidFill>
                  <a:latin typeface="+mn-ea"/>
                  <a:ea typeface="+mn-ea"/>
                </a:rPr>
                <a:t>同一条路径上</a:t>
              </a:r>
              <a:r>
                <a:rPr lang="zh-CN" altLang="en-US" sz="1800" b="1" u="wavyHeavy" kern="0" dirty="0" smtClean="0">
                  <a:latin typeface="+mn-ea"/>
                  <a:ea typeface="+mn-ea"/>
                </a:rPr>
                <a:t>各个特征之间</a:t>
              </a:r>
              <a:r>
                <a:rPr lang="zh-CN" altLang="en-US" sz="1800" b="1" kern="0" dirty="0">
                  <a:latin typeface="+mn-ea"/>
                  <a:ea typeface="+mn-ea"/>
                </a:rPr>
                <a:t>为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+mn-ea"/>
                  <a:ea typeface="+mn-ea"/>
                </a:rPr>
                <a:t>合取</a:t>
              </a:r>
              <a:r>
                <a:rPr lang="zh-CN" altLang="en-US" sz="1800" b="1" kern="0" dirty="0" smtClean="0">
                  <a:solidFill>
                    <a:srgbClr val="0000FF"/>
                  </a:solidFill>
                  <a:latin typeface="+mn-ea"/>
                  <a:ea typeface="+mn-ea"/>
                </a:rPr>
                <a:t>式</a:t>
              </a:r>
              <a:endParaRPr lang="en-US" altLang="zh-CN" sz="1800" b="1" kern="0" dirty="0">
                <a:solidFill>
                  <a:srgbClr val="0000FF"/>
                </a:solidFill>
                <a:latin typeface="+mn-ea"/>
                <a:ea typeface="+mn-ea"/>
              </a:endParaRPr>
            </a:p>
            <a:p>
              <a:pPr marL="92075" indent="-92075">
                <a:lnSpc>
                  <a:spcPts val="2900"/>
                </a:lnSpc>
                <a:buFont typeface="Arial" panose="020B0604020202020204" pitchFamily="34" charset="0"/>
                <a:buChar char="•"/>
              </a:pPr>
              <a:r>
                <a:rPr lang="zh-CN" altLang="en-US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不同</a:t>
              </a:r>
              <a:r>
                <a:rPr lang="zh-CN" altLang="en-US" sz="1800" b="1" kern="0" dirty="0">
                  <a:solidFill>
                    <a:srgbClr val="FF0000"/>
                  </a:solidFill>
                  <a:latin typeface="+mn-ea"/>
                  <a:ea typeface="+mn-ea"/>
                </a:rPr>
                <a:t>路径</a:t>
              </a:r>
              <a:r>
                <a:rPr lang="zh-CN" altLang="en-US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之间</a:t>
              </a:r>
              <a:r>
                <a:rPr lang="en-US" altLang="zh-CN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特征</a:t>
              </a:r>
              <a:r>
                <a:rPr lang="en-US" altLang="zh-CN" sz="1800" b="1" kern="0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1800" b="1" kern="0" dirty="0" smtClean="0">
                  <a:latin typeface="+mn-ea"/>
                  <a:ea typeface="+mn-ea"/>
                </a:rPr>
                <a:t>为</a:t>
              </a:r>
              <a:r>
                <a:rPr lang="zh-CN" altLang="en-US" sz="1800" b="1" kern="0" dirty="0">
                  <a:solidFill>
                    <a:srgbClr val="0000FF"/>
                  </a:solidFill>
                  <a:latin typeface="+mn-ea"/>
                  <a:ea typeface="+mn-ea"/>
                </a:rPr>
                <a:t>析取式</a:t>
              </a:r>
              <a:endParaRPr lang="zh-CN" altLang="en-US" sz="1800" b="1" dirty="0">
                <a:latin typeface="+mn-ea"/>
                <a:ea typeface="+mn-ea"/>
              </a:endParaRPr>
            </a:p>
          </p:txBody>
        </p:sp>
        <p:cxnSp>
          <p:nvCxnSpPr>
            <p:cNvPr id="20" name="直接箭头连接符 19"/>
            <p:cNvCxnSpPr>
              <a:stCxn id="19" idx="1"/>
            </p:cNvCxnSpPr>
            <p:nvPr/>
          </p:nvCxnSpPr>
          <p:spPr bwMode="auto">
            <a:xfrm flipH="1">
              <a:off x="4283025" y="1193036"/>
              <a:ext cx="3343884" cy="37380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5" name="文本占位符 216066"/>
          <p:cNvSpPr txBox="1">
            <a:spLocks noChangeArrowheads="1"/>
          </p:cNvSpPr>
          <p:nvPr/>
        </p:nvSpPr>
        <p:spPr bwMode="auto">
          <a:xfrm>
            <a:off x="7489371" y="4635324"/>
            <a:ext cx="4078742" cy="879475"/>
          </a:xfrm>
          <a:prstGeom prst="rect">
            <a:avLst/>
          </a:prstGeom>
          <a:noFill/>
          <a:ln w="9525">
            <a:solidFill>
              <a:srgbClr val="FF0000"/>
            </a:solidFill>
            <a:prstDash val="sys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23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zh-CN" altLang="en-US" sz="1800" b="1" kern="0" dirty="0">
                <a:solidFill>
                  <a:srgbClr val="FF0000"/>
                </a:solidFill>
                <a:latin typeface="+mn-ea"/>
              </a:rPr>
              <a:t>如：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1800" b="1" kern="0" dirty="0">
                <a:latin typeface="+mn-ea"/>
              </a:rPr>
              <a:t> </a:t>
            </a:r>
            <a:r>
              <a:rPr lang="zh-CN" altLang="en-US" sz="1800" b="1" kern="0" dirty="0">
                <a:latin typeface="+mn-ea"/>
              </a:rPr>
              <a:t>“个子大”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 marL="0" indent="0">
              <a:lnSpc>
                <a:spcPts val="23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1800" b="1" kern="0" dirty="0">
                <a:latin typeface="+mn-ea"/>
              </a:rPr>
              <a:t>     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1800" b="1" kern="0" dirty="0">
                <a:latin typeface="+mn-ea"/>
              </a:rPr>
              <a:t>“脖子短”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</a:p>
          <a:p>
            <a:pPr marL="0" indent="0">
              <a:lnSpc>
                <a:spcPts val="23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1800" b="1" kern="0" dirty="0">
                <a:latin typeface="+mn-ea"/>
              </a:rPr>
              <a:t>      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zh-CN" altLang="en-US" sz="1800" b="1" kern="0" dirty="0">
                <a:latin typeface="+mn-ea"/>
              </a:rPr>
              <a:t>“鼻子长”</a:t>
            </a:r>
            <a:r>
              <a:rPr lang="en-US" altLang="zh-CN" sz="18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altLang="zh-CN" sz="1800" b="1" kern="0" dirty="0">
                <a:latin typeface="+mn-ea"/>
              </a:rPr>
              <a:t> </a:t>
            </a:r>
            <a:r>
              <a:rPr lang="zh-CN" altLang="en-US" sz="1800" b="1" kern="0" dirty="0">
                <a:latin typeface="+mn-ea"/>
              </a:rPr>
              <a:t>可能是大象</a:t>
            </a:r>
          </a:p>
        </p:txBody>
      </p:sp>
      <p:sp>
        <p:nvSpPr>
          <p:cNvPr id="26" name="文本占位符 216066"/>
          <p:cNvSpPr txBox="1">
            <a:spLocks noChangeArrowheads="1"/>
          </p:cNvSpPr>
          <p:nvPr/>
        </p:nvSpPr>
        <p:spPr bwMode="auto">
          <a:xfrm>
            <a:off x="407368" y="5661248"/>
            <a:ext cx="9721080" cy="33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marL="469900" indent="-469900" algn="l" rtl="0" eaLnBrk="0" fontAlgn="base" hangingPunct="0">
              <a:lnSpc>
                <a:spcPct val="120000"/>
              </a:lnSpc>
              <a:spcBef>
                <a:spcPct val="4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Blip>
                <a:blip r:embed="rId3"/>
              </a:buBlip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>
                <a:solidFill>
                  <a:schemeClr val="folHlink"/>
                </a:solidFill>
                <a:latin typeface="+mn-lt"/>
                <a:ea typeface="+mn-ea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>
                <a:solidFill>
                  <a:srgbClr val="009900"/>
                </a:solidFill>
                <a:latin typeface="+mn-lt"/>
                <a:ea typeface="+mn-ea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>
                <a:solidFill>
                  <a:srgbClr val="0099CC"/>
                </a:solidFill>
                <a:latin typeface="+mn-lt"/>
                <a:ea typeface="+mn-ea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5pPr>
            <a:lvl6pPr marL="25511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6pPr>
            <a:lvl7pPr marL="30083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7pPr>
            <a:lvl8pPr marL="34655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8pPr>
            <a:lvl9pPr marL="3922713" indent="-398463" algn="l" rtl="0" fontAlgn="base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rgbClr val="99CC00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zh-CN" altLang="en-US" sz="2400" b="1" kern="0" dirty="0" smtClean="0">
                <a:solidFill>
                  <a:srgbClr val="FF0000"/>
                </a:solidFill>
                <a:latin typeface="+mn-ea"/>
              </a:rPr>
              <a:t>形式化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+mn-ea"/>
              </a:rPr>
              <a:t>规则</a:t>
            </a:r>
            <a:r>
              <a:rPr lang="en-US" altLang="zh-CN" sz="2400" b="1" kern="0" dirty="0" smtClean="0">
                <a:solidFill>
                  <a:srgbClr val="FF0000"/>
                </a:solidFill>
                <a:latin typeface="+mn-ea"/>
              </a:rPr>
              <a:t>)</a:t>
            </a:r>
            <a:r>
              <a:rPr lang="zh-CN" altLang="en-US" sz="2400" b="1" kern="0" dirty="0" smtClean="0">
                <a:solidFill>
                  <a:srgbClr val="FF0000"/>
                </a:solidFill>
                <a:latin typeface="+mn-ea"/>
              </a:rPr>
              <a:t>表示：</a:t>
            </a:r>
            <a:r>
              <a:rPr lang="en-US" altLang="zh-CN" sz="2400" b="1" kern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IF</a:t>
            </a:r>
            <a:r>
              <a:rPr lang="en-US" altLang="zh-CN" sz="2400" b="1" kern="0" dirty="0" smtClean="0">
                <a:latin typeface="+mn-ea"/>
              </a:rPr>
              <a:t> </a:t>
            </a:r>
            <a:r>
              <a:rPr lang="en-US" altLang="zh-CN" sz="2400" b="1" kern="0" dirty="0">
                <a:latin typeface="+mn-ea"/>
              </a:rPr>
              <a:t>(</a:t>
            </a:r>
            <a:r>
              <a:rPr lang="zh-CN" altLang="en-US" sz="2400" b="1" kern="0" dirty="0">
                <a:latin typeface="+mn-ea"/>
              </a:rPr>
              <a:t>个子大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∧</a:t>
            </a:r>
            <a:r>
              <a:rPr lang="zh-CN" altLang="en-US" sz="2400" b="1" kern="0" dirty="0">
                <a:latin typeface="宋体" panose="02010600030101010101" pitchFamily="2" charset="-122"/>
              </a:rPr>
              <a:t>脖子短</a:t>
            </a:r>
            <a:r>
              <a:rPr lang="zh-CN" altLang="en-US" sz="2400" b="1" kern="0" dirty="0">
                <a:solidFill>
                  <a:srgbClr val="FF0000"/>
                </a:solidFill>
                <a:latin typeface="宋体" panose="02010600030101010101" pitchFamily="2" charset="-122"/>
              </a:rPr>
              <a:t>∧</a:t>
            </a:r>
            <a:r>
              <a:rPr lang="zh-CN" altLang="en-US" sz="2400" b="1" kern="0" dirty="0">
                <a:latin typeface="宋体" panose="02010600030101010101" pitchFamily="2" charset="-122"/>
              </a:rPr>
              <a:t>鼻子长</a:t>
            </a:r>
            <a:r>
              <a:rPr lang="en-US" altLang="zh-CN" sz="2400" b="1" kern="0" dirty="0">
                <a:latin typeface="宋体" panose="02010600030101010101" pitchFamily="2" charset="-122"/>
              </a:rPr>
              <a:t>) </a:t>
            </a:r>
            <a:r>
              <a:rPr lang="en-US" altLang="zh-CN" sz="2400" b="1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en-US" altLang="zh-CN" sz="2400" b="1" kern="0" dirty="0">
                <a:latin typeface="宋体" panose="02010600030101010101" pitchFamily="2" charset="-122"/>
              </a:rPr>
              <a:t> </a:t>
            </a:r>
            <a:r>
              <a:rPr lang="zh-CN" altLang="en-US" sz="2400" b="1" kern="0" dirty="0">
                <a:latin typeface="宋体" panose="02010600030101010101" pitchFamily="2" charset="-122"/>
              </a:rPr>
              <a:t>可能是大象</a:t>
            </a:r>
            <a:endParaRPr lang="zh-CN" altLang="en-US" sz="2400" b="1" kern="0" dirty="0"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67800" y="355452"/>
            <a:ext cx="5472608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根节点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到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叶节点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一条路径</a:t>
            </a:r>
            <a:r>
              <a:rPr lang="zh-CN" altLang="en-US" sz="2000" b="1" dirty="0">
                <a:solidFill>
                  <a:srgbClr val="333333"/>
                </a:solidFill>
                <a:latin typeface="+mn-ea"/>
                <a:ea typeface="+mn-ea"/>
              </a:rPr>
              <a:t>，表示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一系列决策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1228794" y="2153928"/>
                <a:ext cx="4921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8794" y="2153928"/>
                <a:ext cx="492122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3507095" y="2932373"/>
                <a:ext cx="4921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95" y="2932373"/>
                <a:ext cx="492122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2343840" y="3634824"/>
                <a:ext cx="49212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zh-CN" altLang="en-US" sz="3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3840" y="3634824"/>
                <a:ext cx="492122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4828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5" grpId="0" animBg="1"/>
      <p:bldP spid="26" grpId="0"/>
      <p:bldP spid="2" grpId="0" animBg="1"/>
      <p:bldP spid="3" grpId="0"/>
      <p:bldP spid="22" grpId="0"/>
      <p:bldP spid="2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36097" y="871142"/>
            <a:ext cx="9842805" cy="396528"/>
          </a:xfrm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marL="285750" lvl="1" indent="-285750">
              <a:lnSpc>
                <a:spcPct val="10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</a:rPr>
              <a:t>样本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数据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sz="2000" b="1" u="wavyDbl" dirty="0">
                <a:solidFill>
                  <a:schemeClr val="tx1"/>
                </a:solidFill>
                <a:latin typeface="+mn-ea"/>
              </a:rPr>
              <a:t>属性</a:t>
            </a:r>
            <a:r>
              <a:rPr lang="en-US" altLang="zh-CN" sz="2000" b="1" u="wavyDbl" dirty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u="wavyDbl" dirty="0">
                <a:solidFill>
                  <a:schemeClr val="tx1"/>
                </a:solidFill>
                <a:latin typeface="+mn-ea"/>
              </a:rPr>
              <a:t>特征</a:t>
            </a:r>
            <a:r>
              <a:rPr lang="en-US" altLang="zh-CN" sz="2000" b="1" u="wavyDbl" dirty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000" b="1" u="wavyDbl" dirty="0">
                <a:solidFill>
                  <a:schemeClr val="tx1"/>
                </a:solidFill>
                <a:latin typeface="+mn-ea"/>
              </a:rPr>
              <a:t>很多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，但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真正具有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分类意义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属性</a:t>
            </a:r>
            <a:r>
              <a:rPr lang="en-US" altLang="zh-CN" sz="2000" b="1" dirty="0" smtClean="0">
                <a:latin typeface="+mn-ea"/>
              </a:rPr>
              <a:t>(</a:t>
            </a:r>
            <a:r>
              <a:rPr lang="zh-CN" altLang="en-US" sz="2000" b="1" dirty="0" smtClean="0">
                <a:latin typeface="+mn-ea"/>
              </a:rPr>
              <a:t>特征</a:t>
            </a:r>
            <a:r>
              <a:rPr lang="en-US" altLang="zh-CN" sz="2000" b="1" dirty="0" smtClean="0">
                <a:latin typeface="+mn-ea"/>
              </a:rPr>
              <a:t>)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往往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只是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有限几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个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</a:rPr>
              <a:t>。</a:t>
            </a:r>
            <a:endParaRPr lang="en-US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标题 1"/>
          <p:cNvSpPr txBox="1">
            <a:spLocks/>
          </p:cNvSpPr>
          <p:nvPr/>
        </p:nvSpPr>
        <p:spPr bwMode="auto">
          <a:xfrm>
            <a:off x="551384" y="3415062"/>
            <a:ext cx="11138948" cy="1598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266700" indent="-2667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如何选择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最佳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</a:rPr>
              <a:t> ？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（特征选择标准</a:t>
            </a:r>
            <a:r>
              <a:rPr lang="en-US" altLang="zh-CN" sz="2400" b="1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</a:rPr>
              <a:t>依据）</a:t>
            </a:r>
            <a:endParaRPr lang="en-US" altLang="zh-CN" sz="2400" b="1" dirty="0" smtClean="0">
              <a:solidFill>
                <a:schemeClr val="tx1"/>
              </a:solidFill>
              <a:latin typeface="+mn-ea"/>
              <a:ea typeface="+mn-ea"/>
            </a:endParaRPr>
          </a:p>
          <a:p>
            <a:pPr marL="625475" indent="-26670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：以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信息熵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为</a:t>
            </a:r>
            <a:r>
              <a:rPr lang="zh-CN" altLang="en-US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度量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标准</a:t>
            </a:r>
            <a:r>
              <a:rPr lang="zh-CN" altLang="en-US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目标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是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整棵决策树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熵总量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最小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en-US" altLang="zh-CN" sz="2000" b="1" kern="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0" indent="0">
              <a:lnSpc>
                <a:spcPts val="3000"/>
              </a:lnSpc>
              <a:spcBef>
                <a:spcPts val="0"/>
              </a:spcBef>
              <a:buClr>
                <a:srgbClr val="FF0000"/>
              </a:buClr>
              <a:buNone/>
              <a:defRPr/>
            </a:pPr>
            <a:r>
              <a:rPr lang="en-US" altLang="zh-CN" sz="2000" b="1" kern="0" dirty="0">
                <a:latin typeface="+mn-ea"/>
                <a:ea typeface="+mn-ea"/>
              </a:rPr>
              <a:t>   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即，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每一步分类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均遵循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熵值下降最大准则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，使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叶节点处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熵值为零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</a:rPr>
              <a:t>，由此可使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最具有</a:t>
            </a:r>
            <a:r>
              <a:rPr lang="zh-CN" altLang="en-US" sz="2000" b="1" kern="0" dirty="0">
                <a:solidFill>
                  <a:srgbClr val="FF0000"/>
                </a:solidFill>
                <a:latin typeface="+mn-ea"/>
                <a:ea typeface="+mn-ea"/>
              </a:rPr>
              <a:t>分类潜力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的</a:t>
            </a:r>
            <a:r>
              <a:rPr lang="zh-CN" altLang="en-US" sz="2000" b="1" u="wavyDbl" kern="0" dirty="0">
                <a:solidFill>
                  <a:schemeClr val="tx1"/>
                </a:solidFill>
                <a:latin typeface="+mn-ea"/>
                <a:ea typeface="+mn-ea"/>
              </a:rPr>
              <a:t>属性</a:t>
            </a:r>
            <a:r>
              <a:rPr lang="en-US" altLang="zh-CN" sz="2000" b="1" u="wavyDbl" kern="0" dirty="0">
                <a:solidFill>
                  <a:schemeClr val="tx1"/>
                </a:solidFill>
                <a:latin typeface="+mn-ea"/>
                <a:ea typeface="+mn-ea"/>
              </a:rPr>
              <a:t>(</a:t>
            </a:r>
            <a:r>
              <a:rPr lang="zh-CN" altLang="en-US" sz="2000" b="1" u="wavyDbl" kern="0" dirty="0">
                <a:solidFill>
                  <a:schemeClr val="tx1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u="wavyDbl" kern="0" dirty="0">
                <a:solidFill>
                  <a:schemeClr val="tx1"/>
                </a:solidFill>
                <a:latin typeface="+mn-ea"/>
                <a:ea typeface="+mn-ea"/>
              </a:rPr>
              <a:t>)</a:t>
            </a:r>
            <a:r>
              <a:rPr lang="zh-CN" altLang="en-US" sz="2000" b="1" kern="0" dirty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000" b="1" kern="0" dirty="0">
                <a:solidFill>
                  <a:srgbClr val="0000FF"/>
                </a:solidFill>
                <a:latin typeface="+mn-ea"/>
                <a:ea typeface="+mn-ea"/>
              </a:rPr>
              <a:t>最先被提取出来</a:t>
            </a:r>
            <a:r>
              <a:rPr lang="zh-CN" altLang="en-US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。（最先利用</a:t>
            </a:r>
            <a:r>
              <a:rPr lang="en-US" altLang="zh-CN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\</a:t>
            </a:r>
            <a:r>
              <a:rPr lang="zh-CN" altLang="en-US" sz="2000" b="1" kern="0" dirty="0" smtClean="0">
                <a:solidFill>
                  <a:schemeClr val="tx1"/>
                </a:solidFill>
                <a:latin typeface="+mn-ea"/>
                <a:ea typeface="+mn-ea"/>
              </a:rPr>
              <a:t>最先用于分类）</a:t>
            </a:r>
            <a:endParaRPr lang="zh-CN" altLang="en-US" sz="2000" b="1" kern="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36097" y="5157192"/>
            <a:ext cx="10240424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数学基础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625475" lvl="1" indent="-268288">
              <a:lnSpc>
                <a:spcPts val="3000"/>
              </a:lnSpc>
              <a:spcAft>
                <a:spcPts val="0"/>
              </a:spcAft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信息熵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熵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信息的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期望值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，对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随机变量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不确定性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度量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。（对信息的量化、度量）</a:t>
            </a:r>
            <a:endParaRPr lang="en-US" altLang="zh-CN" sz="20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096" y="1447008"/>
            <a:ext cx="11248536" cy="17312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3525" indent="-26352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算法核心</a:t>
            </a:r>
            <a:r>
              <a:rPr lang="zh-CN" altLang="en-US" sz="2000" b="1" dirty="0" smtClean="0"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特征选择 </a:t>
            </a:r>
            <a:r>
              <a:rPr lang="en-US" altLang="zh-CN" sz="2000" b="1" dirty="0" smtClean="0">
                <a:latin typeface="+mn-ea"/>
                <a:ea typeface="+mn-ea"/>
              </a:rPr>
              <a:t>【</a:t>
            </a:r>
            <a:r>
              <a:rPr lang="zh-CN" altLang="en-US" sz="2000" b="1" dirty="0" smtClean="0">
                <a:latin typeface="+mn-ea"/>
                <a:ea typeface="+mn-ea"/>
              </a:rPr>
              <a:t>如何选择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具有分类意义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对分类有帮助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en-US" altLang="zh-CN" sz="2000" b="1" dirty="0" smtClean="0">
                <a:latin typeface="+mn-ea"/>
                <a:ea typeface="+mn-ea"/>
              </a:rPr>
              <a:t>】</a:t>
            </a:r>
          </a:p>
          <a:p>
            <a:pPr marL="627063" indent="-26352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在</a:t>
            </a:r>
            <a:r>
              <a:rPr lang="zh-CN" altLang="en-US" sz="1800" b="1" dirty="0">
                <a:latin typeface="+mn-ea"/>
                <a:ea typeface="+mn-ea"/>
              </a:rPr>
              <a:t>每个节点</a:t>
            </a:r>
            <a:r>
              <a:rPr lang="zh-CN" altLang="en-US" sz="1800" b="1" dirty="0" smtClean="0">
                <a:latin typeface="+mn-ea"/>
                <a:ea typeface="+mn-ea"/>
              </a:rPr>
              <a:t>上，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选择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哪个特征</a:t>
            </a:r>
            <a:r>
              <a:rPr lang="zh-CN" altLang="en-US" sz="1800" b="1" dirty="0" smtClean="0">
                <a:latin typeface="+mn-ea"/>
                <a:ea typeface="+mn-ea"/>
              </a:rPr>
              <a:t>进行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扩展</a:t>
            </a:r>
            <a:r>
              <a:rPr lang="zh-CN" altLang="en-US" sz="1800" b="1" dirty="0" smtClean="0">
                <a:latin typeface="+mn-ea"/>
                <a:ea typeface="+mn-ea"/>
              </a:rPr>
              <a:t>，能</a:t>
            </a:r>
            <a:r>
              <a:rPr lang="zh-CN" altLang="en-US" sz="1800" b="1" u="wavyDbl" dirty="0" smtClean="0">
                <a:latin typeface="+mn-ea"/>
                <a:ea typeface="+mn-ea"/>
              </a:rPr>
              <a:t>对数据集中样本的</a:t>
            </a:r>
            <a:r>
              <a:rPr lang="zh-CN" altLang="en-US" sz="1800" b="1" u="wavyDbl" dirty="0">
                <a:latin typeface="+mn-ea"/>
                <a:ea typeface="+mn-ea"/>
              </a:rPr>
              <a:t>分类</a:t>
            </a:r>
            <a:r>
              <a:rPr lang="zh-CN" altLang="en-US" sz="1800" b="1" dirty="0">
                <a:latin typeface="+mn-ea"/>
                <a:ea typeface="+mn-ea"/>
              </a:rPr>
              <a:t>尽可能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清晰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特征选择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方法</a:t>
            </a:r>
            <a:r>
              <a:rPr lang="zh-CN" altLang="en-US" sz="1800" b="1" dirty="0">
                <a:latin typeface="+mn-ea"/>
                <a:ea typeface="+mn-ea"/>
              </a:rPr>
              <a:t>有</a:t>
            </a:r>
            <a:r>
              <a:rPr lang="zh-CN" altLang="en-US" sz="1800" b="1" dirty="0" smtClean="0">
                <a:latin typeface="+mn-ea"/>
                <a:ea typeface="+mn-ea"/>
              </a:rPr>
              <a:t>多种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如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信息增益</a:t>
            </a:r>
            <a:r>
              <a:rPr lang="zh-CN" altLang="en-US" sz="1800" b="1" dirty="0">
                <a:latin typeface="+mn-ea"/>
                <a:ea typeface="+mn-ea"/>
              </a:rPr>
              <a:t>、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基尼不纯度</a:t>
            </a:r>
            <a:r>
              <a:rPr lang="zh-CN" altLang="en-US" sz="1800" b="1" dirty="0" smtClean="0">
                <a:latin typeface="+mn-ea"/>
                <a:ea typeface="+mn-ea"/>
              </a:rPr>
              <a:t>等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可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帮助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算法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确定哪个特征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对分类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最具有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区分能力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627063" indent="-263525">
              <a:lnSpc>
                <a:spcPts val="27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1800" b="1" dirty="0" smtClean="0">
                <a:latin typeface="+mn-ea"/>
                <a:ea typeface="+mn-ea"/>
              </a:rPr>
              <a:t>随着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树的不断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生长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扩展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>
                <a:latin typeface="+mn-ea"/>
                <a:ea typeface="+mn-ea"/>
              </a:rPr>
              <a:t>可能会产生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过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拟合</a:t>
            </a:r>
            <a:r>
              <a:rPr lang="zh-CN" altLang="en-US" sz="1800" b="1" dirty="0" smtClean="0">
                <a:latin typeface="+mn-ea"/>
                <a:ea typeface="+mn-ea"/>
              </a:rPr>
              <a:t>问题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即</a:t>
            </a:r>
            <a:r>
              <a:rPr lang="zh-CN" altLang="en-US" sz="1800" b="1" dirty="0">
                <a:latin typeface="+mn-ea"/>
                <a:ea typeface="+mn-ea"/>
              </a:rPr>
              <a:t>模型对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训练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数据</a:t>
            </a:r>
            <a:r>
              <a:rPr lang="zh-CN" altLang="en-US" sz="1800" b="1" dirty="0" smtClean="0">
                <a:latin typeface="+mn-ea"/>
                <a:ea typeface="+mn-ea"/>
              </a:rPr>
              <a:t>拟合的过于</a:t>
            </a:r>
            <a:r>
              <a:rPr lang="zh-CN" altLang="en-US" sz="1800" b="1" dirty="0">
                <a:latin typeface="+mn-ea"/>
                <a:ea typeface="+mn-ea"/>
              </a:rPr>
              <a:t>完美</a:t>
            </a:r>
            <a:r>
              <a:rPr lang="zh-CN" altLang="en-US" sz="1800" b="1" dirty="0" smtClean="0">
                <a:latin typeface="+mn-ea"/>
                <a:ea typeface="+mn-ea"/>
              </a:rPr>
              <a:t>，失去泛化能力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。为避免</a:t>
            </a:r>
            <a:r>
              <a:rPr lang="zh-CN" altLang="en-US" sz="1800" b="1" dirty="0">
                <a:latin typeface="+mn-ea"/>
                <a:ea typeface="+mn-ea"/>
              </a:rPr>
              <a:t>这种</a:t>
            </a:r>
            <a:r>
              <a:rPr lang="zh-CN" altLang="en-US" sz="1800" b="1" dirty="0" smtClean="0">
                <a:latin typeface="+mn-ea"/>
                <a:ea typeface="+mn-ea"/>
              </a:rPr>
              <a:t>情况就需要</a:t>
            </a:r>
            <a:r>
              <a:rPr lang="zh-CN" altLang="en-US" sz="1800" b="1" dirty="0">
                <a:latin typeface="+mn-ea"/>
                <a:ea typeface="+mn-ea"/>
              </a:rPr>
              <a:t>进行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剪枝</a:t>
            </a:r>
            <a:r>
              <a:rPr lang="zh-CN" altLang="en-US" sz="1800" b="1" dirty="0" smtClean="0">
                <a:latin typeface="+mn-ea"/>
                <a:ea typeface="+mn-ea"/>
              </a:rPr>
              <a:t>，通过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减少树的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大小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规模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防止</a:t>
            </a:r>
            <a:r>
              <a:rPr lang="zh-CN" altLang="en-US" sz="1800" b="1" dirty="0">
                <a:latin typeface="+mn-ea"/>
                <a:ea typeface="+mn-ea"/>
              </a:rPr>
              <a:t>过拟合，提高模型的泛化能力。</a:t>
            </a:r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634967" y="306948"/>
            <a:ext cx="128456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特征选择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108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634967" y="306948"/>
            <a:ext cx="1284569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两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个概念</a:t>
            </a:r>
            <a:endParaRPr lang="zh-CN" altLang="en-US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>
            <a:spLocks noChangeArrowheads="1"/>
          </p:cNvSpPr>
          <p:nvPr/>
        </p:nvSpPr>
        <p:spPr bwMode="auto">
          <a:xfrm>
            <a:off x="551385" y="867735"/>
            <a:ext cx="6192688" cy="395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ts val="35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概念一：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en-US" sz="2000" b="1" dirty="0">
                <a:latin typeface="+mn-ea"/>
                <a:ea typeface="+mn-ea"/>
              </a:rPr>
              <a:t>（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Gain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，简称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Gain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63911" y="3444448"/>
            <a:ext cx="8844458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marL="271463" indent="-271463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机器学习中</a:t>
            </a: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，利用</a:t>
            </a:r>
            <a:r>
              <a:rPr lang="zh-CN" altLang="en-US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熵</a:t>
            </a:r>
            <a:r>
              <a:rPr lang="zh-CN" altLang="zh-CN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什么性质</a:t>
            </a:r>
            <a:r>
              <a:rPr lang="zh-CN" altLang="zh-CN" b="1" dirty="0" smtClean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b="1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627063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作为</a:t>
            </a:r>
            <a:r>
              <a:rPr lang="zh-CN" altLang="zh-CN" sz="2000" b="1" dirty="0" smtClean="0">
                <a:latin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信息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latin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latin typeface="+mn-ea"/>
                <a:cs typeface="Times New Roman" panose="02020603050405020304" pitchFamily="18" charset="0"/>
              </a:rPr>
              <a:t>度量</a:t>
            </a:r>
            <a:r>
              <a:rPr lang="zh-CN" altLang="zh-CN" sz="2000" b="1" dirty="0" smtClean="0">
                <a:latin typeface="+mn-ea"/>
                <a:cs typeface="Times New Roman" panose="02020603050405020304" pitchFamily="18" charset="0"/>
              </a:rPr>
              <a:t>标准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  <a:p>
            <a:pPr marL="627063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</a:rPr>
              <a:t>度量</a:t>
            </a:r>
            <a:r>
              <a:rPr lang="zh-CN" altLang="zh-CN" sz="2000" b="1" dirty="0" smtClean="0">
                <a:latin typeface="+mn-ea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zh-CN" sz="2000" b="1" dirty="0" smtClean="0">
                <a:latin typeface="+mn-ea"/>
              </a:rPr>
              <a:t>”</a:t>
            </a:r>
            <a:r>
              <a:rPr lang="zh-CN" altLang="zh-CN" sz="2000" b="1" dirty="0">
                <a:latin typeface="+mn-ea"/>
              </a:rPr>
              <a:t>能给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分类</a:t>
            </a:r>
            <a:r>
              <a:rPr lang="zh-CN" altLang="zh-CN" sz="2000" b="1" dirty="0">
                <a:latin typeface="+mn-ea"/>
              </a:rPr>
              <a:t>提供</a:t>
            </a:r>
            <a:r>
              <a:rPr lang="zh-CN" altLang="en-US" sz="2000" b="1" dirty="0">
                <a:latin typeface="+mn-ea"/>
              </a:rPr>
              <a:t>的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</a:rPr>
              <a:t>信息量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多少</a:t>
            </a:r>
            <a:r>
              <a:rPr lang="zh-CN" altLang="zh-CN" sz="2000" b="1" dirty="0" smtClean="0">
                <a:latin typeface="+mn-ea"/>
              </a:rPr>
              <a:t>，</a:t>
            </a:r>
            <a:r>
              <a:rPr lang="zh-CN" altLang="zh-CN" sz="2000" b="1" dirty="0">
                <a:latin typeface="+mn-ea"/>
              </a:rPr>
              <a:t>提供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信息量多</a:t>
            </a:r>
            <a:r>
              <a:rPr lang="zh-CN" altLang="zh-CN" sz="2000" b="1" dirty="0">
                <a:latin typeface="+mn-ea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更重要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>
              <a:latin typeface="+mn-ea"/>
            </a:endParaRPr>
          </a:p>
          <a:p>
            <a:pPr marL="627063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latin typeface="+mn-ea"/>
              </a:rPr>
              <a:t>对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</a:rPr>
              <a:t>某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</a:rPr>
              <a:t>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zh-CN" sz="2000" b="1" dirty="0" smtClean="0">
                <a:latin typeface="+mn-ea"/>
              </a:rPr>
              <a:t>而言</a:t>
            </a:r>
            <a:r>
              <a:rPr lang="zh-CN" altLang="zh-CN" sz="2000" b="1" dirty="0">
                <a:latin typeface="+mn-ea"/>
              </a:rPr>
              <a:t>，分类时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有它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</a:rPr>
              <a:t>/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</a:rPr>
              <a:t>没它</a:t>
            </a:r>
            <a:r>
              <a:rPr lang="zh-CN" altLang="en-US" sz="2000" b="1" dirty="0">
                <a:latin typeface="+mn-ea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</a:rPr>
              <a:t>信息量会发生变化</a:t>
            </a:r>
            <a:r>
              <a:rPr lang="zh-CN" altLang="en-US" sz="2000" b="1" dirty="0" smtClean="0">
                <a:latin typeface="+mn-ea"/>
              </a:rPr>
              <a:t>。</a:t>
            </a:r>
            <a:endParaRPr lang="en-US" altLang="zh-CN" sz="2000" b="1" dirty="0">
              <a:latin typeface="+mn-ea"/>
            </a:endParaRPr>
          </a:p>
          <a:p>
            <a:pPr marL="627063" indent="-263525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</a:rPr>
              <a:t>信息量</a:t>
            </a:r>
            <a:r>
              <a:rPr lang="zh-CN" altLang="en-US" sz="2000" b="1" dirty="0">
                <a:latin typeface="+mn-ea"/>
              </a:rPr>
              <a:t>变化→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信息熵</a:t>
            </a:r>
            <a:r>
              <a:rPr lang="zh-CN" altLang="en-US" sz="2000" b="1" dirty="0">
                <a:latin typeface="宋体" panose="02010600030101010101" pitchFamily="2" charset="-122"/>
              </a:rPr>
              <a:t>→</a:t>
            </a:r>
            <a:r>
              <a:rPr lang="zh-CN" altLang="en-US" sz="2000" b="1" dirty="0">
                <a:solidFill>
                  <a:srgbClr val="FF0000"/>
                </a:solidFill>
                <a:latin typeface="宋体" panose="02010600030101010101" pitchFamily="2" charset="-122"/>
              </a:rPr>
              <a:t>平均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信息量</a:t>
            </a:r>
            <a:endParaRPr lang="zh-CN" altLang="en-US" b="1" dirty="0"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3910" y="1556792"/>
            <a:ext cx="9992271" cy="17184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300"/>
              </a:lnSpc>
              <a:spcAft>
                <a:spcPts val="600"/>
              </a:spcAft>
              <a:buClr>
                <a:srgbClr val="FF0000"/>
              </a:buClr>
              <a:buSzPct val="80000"/>
            </a:pP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信息熵</a:t>
            </a:r>
            <a:r>
              <a:rPr lang="en-US" altLang="zh-CN" b="1" dirty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，简称“熵”</a:t>
            </a:r>
            <a:r>
              <a:rPr lang="en-US" altLang="zh-CN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 marL="266700" indent="-266700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熵</a:t>
            </a:r>
            <a:r>
              <a:rPr lang="zh-CN" altLang="en-US" b="1" dirty="0" smtClean="0">
                <a:latin typeface="+mn-ea"/>
                <a:ea typeface="+mn-ea"/>
              </a:rPr>
              <a:t>：对信息的量化</a:t>
            </a:r>
            <a:r>
              <a:rPr lang="en-US" altLang="zh-CN" b="1" dirty="0" smtClean="0">
                <a:latin typeface="+mn-ea"/>
                <a:ea typeface="+mn-ea"/>
              </a:rPr>
              <a:t>\</a:t>
            </a:r>
            <a:r>
              <a:rPr lang="zh-CN" altLang="en-US" b="1" dirty="0" smtClean="0">
                <a:latin typeface="+mn-ea"/>
                <a:ea typeface="+mn-ea"/>
              </a:rPr>
              <a:t>度量</a:t>
            </a:r>
            <a:endParaRPr lang="en-US" altLang="zh-CN" b="1" dirty="0" smtClean="0">
              <a:latin typeface="+mn-ea"/>
              <a:ea typeface="+mn-ea"/>
            </a:endParaRPr>
          </a:p>
          <a:p>
            <a:pPr marL="1165225" indent="-274638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</a:rPr>
              <a:t>信息的混乱程度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不确定性</a:t>
            </a:r>
            <a:r>
              <a:rPr lang="en-US" altLang="zh-CN" sz="2000" b="1" dirty="0" smtClean="0">
                <a:latin typeface="+mn-ea"/>
                <a:ea typeface="+mn-ea"/>
              </a:rPr>
              <a:t>/</a:t>
            </a:r>
            <a:r>
              <a:rPr lang="zh-CN" altLang="en-US" sz="2000" b="1" dirty="0" smtClean="0">
                <a:latin typeface="+mn-ea"/>
                <a:ea typeface="+mn-ea"/>
              </a:rPr>
              <a:t>纯度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1165225" indent="-274638">
              <a:lnSpc>
                <a:spcPts val="33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越无序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混乱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→越不确定→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“熵”越大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；越有序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稳定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→越确定→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“熵”越小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60095" y="828657"/>
            <a:ext cx="4248473" cy="641201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使用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某个特征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进行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划分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前后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整个数据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集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信息熵的减少量</a:t>
            </a:r>
          </a:p>
        </p:txBody>
      </p:sp>
      <p:sp>
        <p:nvSpPr>
          <p:cNvPr id="10" name="矩形 9"/>
          <p:cNvSpPr/>
          <p:nvPr/>
        </p:nvSpPr>
        <p:spPr>
          <a:xfrm>
            <a:off x="5416029" y="1700518"/>
            <a:ext cx="6264449" cy="59997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500"/>
              </a:lnSpc>
            </a:pP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度量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数据集纯度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的指标。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信息熵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越小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，表示</a:t>
            </a:r>
            <a:r>
              <a:rPr lang="zh-CN" altLang="en-US" sz="1800" b="1" u="wavyDbl" dirty="0">
                <a:solidFill>
                  <a:srgbClr val="05073B"/>
                </a:solidFill>
                <a:latin typeface="+mn-ea"/>
                <a:ea typeface="+mn-ea"/>
              </a:rPr>
              <a:t>数据集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纯度越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高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（</a:t>
            </a:r>
            <a:r>
              <a:rPr lang="zh-CN" altLang="en-US" sz="1800" b="1" dirty="0">
                <a:solidFill>
                  <a:srgbClr val="05073B"/>
                </a:solidFill>
                <a:latin typeface="+mn-ea"/>
                <a:ea typeface="+mn-ea"/>
              </a:rPr>
              <a:t>包含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样本</a:t>
            </a:r>
            <a:r>
              <a:rPr lang="zh-CN" altLang="en-US" sz="1800" b="1" u="wavyDbl" dirty="0" smtClean="0">
                <a:solidFill>
                  <a:srgbClr val="05073B"/>
                </a:solidFill>
                <a:latin typeface="+mn-ea"/>
                <a:ea typeface="+mn-ea"/>
              </a:rPr>
              <a:t>都属于同一个类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衡量数据集</a:t>
            </a:r>
            <a:r>
              <a:rPr lang="zh-CN" altLang="en-US" sz="1800" b="1" u="wavyDbl" dirty="0" smtClean="0">
                <a:solidFill>
                  <a:srgbClr val="FF0000"/>
                </a:solidFill>
                <a:latin typeface="+mn-ea"/>
                <a:ea typeface="+mn-ea"/>
              </a:rPr>
              <a:t>整体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的不确定性</a:t>
            </a:r>
            <a:r>
              <a:rPr lang="zh-CN" altLang="en-US" sz="1800" b="1" dirty="0" smtClean="0">
                <a:solidFill>
                  <a:srgbClr val="05073B"/>
                </a:solidFill>
                <a:latin typeface="+mn-ea"/>
                <a:ea typeface="+mn-ea"/>
              </a:rPr>
              <a:t>）</a:t>
            </a:r>
            <a:endParaRPr lang="zh-CN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2465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3" grpId="0" animBg="1"/>
      <p:bldP spid="1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 bwMode="auto">
              <a:xfrm>
                <a:off x="551383" y="980728"/>
                <a:ext cx="11016729" cy="84638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9875" indent="-269875">
                  <a:lnSpc>
                    <a:spcPts val="33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如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：一个状态空间“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”中，包含多个子状态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  <a:ea typeface="+mn-ea"/>
                      </a:rPr>
                      <m:t>=(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𝒆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”，</a:t>
                </a:r>
                <a:r>
                  <a:rPr lang="zh-CN" altLang="zh-CN" sz="2000" b="1" u="wavyDbl" dirty="0" smtClean="0">
                    <a:latin typeface="+mn-ea"/>
                    <a:ea typeface="+mn-ea"/>
                  </a:rPr>
                  <a:t>每</a:t>
                </a:r>
                <a:r>
                  <a:rPr lang="zh-CN" altLang="en-US" sz="2000" b="1" u="wavyDbl" dirty="0">
                    <a:latin typeface="+mn-ea"/>
                    <a:ea typeface="+mn-ea"/>
                  </a:rPr>
                  <a:t>一</a:t>
                </a:r>
                <a:r>
                  <a:rPr lang="zh-CN" altLang="zh-CN" sz="2000" b="1" u="wavyDbl" dirty="0" smtClean="0">
                    <a:latin typeface="+mn-ea"/>
                    <a:ea typeface="+mn-ea"/>
                  </a:rPr>
                  <a:t>个</a:t>
                </a:r>
                <a:r>
                  <a:rPr lang="zh-CN" altLang="en-US" sz="2000" b="1" u="wavyDbl" dirty="0" smtClean="0">
                    <a:latin typeface="+mn-ea"/>
                    <a:ea typeface="+mn-ea"/>
                  </a:rPr>
                  <a:t>子状态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出现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的概率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分别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是</a:t>
                </a:r>
                <a:r>
                  <a:rPr lang="zh-CN" altLang="zh-CN" sz="2000" b="1" dirty="0">
                    <a:latin typeface="+mn-ea"/>
                    <a:ea typeface="+mn-ea"/>
                  </a:rPr>
                  <a:t>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  <a:ea typeface="+mn-ea"/>
                      </a:rPr>
                      <m:t>,…,</m:t>
                    </m:r>
                    <m:sSub>
                      <m:sSubPr>
                        <m:ctrlPr>
                          <a:rPr lang="zh-CN" altLang="zh-CN" sz="2000" b="1" i="1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sub>
                    </m:sSub>
                  </m:oMath>
                </a14:m>
                <a:r>
                  <a:rPr lang="zh-CN" altLang="zh-CN" sz="2000" b="1" dirty="0">
                    <a:latin typeface="+mn-ea"/>
                    <a:ea typeface="+mn-ea"/>
                  </a:rPr>
                  <a:t>”</a:t>
                </a:r>
                <a:r>
                  <a:rPr lang="zh-CN" altLang="zh-CN" sz="2000" b="1" dirty="0" smtClean="0">
                    <a:latin typeface="+mn-ea"/>
                    <a:ea typeface="+mn-ea"/>
                  </a:rPr>
                  <a:t>，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整个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状态空间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𝑬</m:t>
                    </m:r>
                  </m:oMath>
                </a14:m>
                <a:r>
                  <a:rPr lang="zh-CN" altLang="zh-CN" sz="2000" b="1" dirty="0" smtClean="0">
                    <a:latin typeface="+mn-ea"/>
                    <a:ea typeface="+mn-ea"/>
                  </a:rPr>
                  <a:t>的</a:t>
                </a:r>
                <a:r>
                  <a:rPr lang="en-US" altLang="zh-CN" sz="2000" b="1" dirty="0">
                    <a:latin typeface="+mn-ea"/>
                    <a:ea typeface="+mn-ea"/>
                  </a:rPr>
                  <a:t>“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平均信息量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”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，即可用“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信息熵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”表示：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3" y="980728"/>
                <a:ext cx="11016729" cy="846386"/>
              </a:xfrm>
              <a:prstGeom prst="rect">
                <a:avLst/>
              </a:prstGeom>
              <a:blipFill>
                <a:blip r:embed="rId2"/>
                <a:stretch>
                  <a:fillRect l="-1051" t="-2878" r="-387" b="-9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3359696" y="1988841"/>
            <a:ext cx="5400600" cy="1284605"/>
            <a:chOff x="2646984" y="2509628"/>
            <a:chExt cx="3790295" cy="111435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51921" y="2509628"/>
              <a:ext cx="1575862" cy="6118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2646984" y="3356992"/>
                  <a:ext cx="3790295" cy="266986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即</a:t>
                  </a:r>
                  <a:r>
                    <a:rPr lang="zh-CN" altLang="en-US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𝑬</m:t>
                      </m:r>
                      <m:r>
                        <a:rPr lang="en-US" altLang="zh-CN" sz="2000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𝒍𝒐𝒈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−…−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𝒍𝒐𝒈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𝑷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6984" y="3356992"/>
                  <a:ext cx="3790295" cy="266986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822" t="-29412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/>
          <p:cNvGrpSpPr/>
          <p:nvPr/>
        </p:nvGrpSpPr>
        <p:grpSpPr>
          <a:xfrm>
            <a:off x="551383" y="3706889"/>
            <a:ext cx="10956922" cy="2046112"/>
            <a:chOff x="551383" y="3706889"/>
            <a:chExt cx="10956922" cy="2046112"/>
          </a:xfrm>
        </p:grpSpPr>
        <p:grpSp>
          <p:nvGrpSpPr>
            <p:cNvPr id="12" name="组合 11"/>
            <p:cNvGrpSpPr/>
            <p:nvPr/>
          </p:nvGrpSpPr>
          <p:grpSpPr>
            <a:xfrm>
              <a:off x="551383" y="3706889"/>
              <a:ext cx="10956922" cy="1450303"/>
              <a:chOff x="551383" y="3706889"/>
              <a:chExt cx="10956922" cy="145030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矩形 8"/>
                  <p:cNvSpPr/>
                  <p:nvPr/>
                </p:nvSpPr>
                <p:spPr bwMode="auto">
                  <a:xfrm>
                    <a:off x="551383" y="3706889"/>
                    <a:ext cx="10956922" cy="761170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269875" indent="-269875">
                      <a:lnSpc>
                        <a:spcPts val="31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  <a:defRPr/>
                    </a:pP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假设有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随机变量“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”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，其</a:t>
                    </a:r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可能的取值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有</a:t>
                    </a: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𝒏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个</a:t>
                    </a:r>
                    <a:r>
                      <a:rPr lang="en-US" altLang="zh-CN" sz="2000" b="1" dirty="0" smtClean="0">
                        <a:latin typeface="+mn-ea"/>
                        <a:ea typeface="+mn-ea"/>
                      </a:rPr>
                      <a:t>(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sub>
                        </m:sSub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,…,</m:t>
                        </m:r>
                        <m:sSub>
                          <m:sSubPr>
                            <m:ctrlPr>
                              <a:rPr lang="zh-CN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𝒏</m:t>
                            </m:r>
                          </m:sub>
                        </m:sSub>
                      </m:oMath>
                    </a14:m>
                    <a:r>
                      <a:rPr lang="en-US" altLang="zh-CN" sz="2000" b="1" dirty="0" smtClean="0">
                        <a:latin typeface="+mn-ea"/>
                        <a:ea typeface="+mn-ea"/>
                      </a:rPr>
                      <a:t>)</a:t>
                    </a:r>
                    <a:r>
                      <a:rPr lang="zh-CN" altLang="zh-CN" sz="2000" b="1" dirty="0" smtClean="0">
                        <a:latin typeface="+mn-ea"/>
                        <a:ea typeface="+mn-ea"/>
                      </a:rPr>
                      <a:t>，</a:t>
                    </a:r>
                    <a:r>
                      <a:rPr lang="zh-CN" altLang="zh-CN" sz="2000" b="1" u="wavyDbl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每个</a:t>
                    </a:r>
                    <a:r>
                      <a:rPr lang="zh-CN" altLang="en-US" sz="2000" b="1" u="wavyDbl" dirty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取值</a:t>
                    </a:r>
                    <a:r>
                      <a:rPr lang="zh-CN" altLang="zh-CN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的概率</a:t>
                    </a:r>
                    <a:r>
                      <a:rPr lang="zh-CN" altLang="zh-CN" sz="2000" b="1" dirty="0" smtClean="0">
                        <a:latin typeface="+mn-ea"/>
                        <a:ea typeface="+mn-ea"/>
                      </a:rPr>
                      <a:t>是</a:t>
                    </a:r>
                    <a:r>
                      <a:rPr lang="zh-CN" altLang="zh-CN" sz="2000" b="1" dirty="0">
                        <a:latin typeface="+mn-ea"/>
                        <a:ea typeface="+mn-ea"/>
                      </a:rPr>
                      <a:t>“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zh-CN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𝑷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(</m:t>
                            </m:r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+mn-ea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)</m:t>
                        </m:r>
                      </m:oMath>
                    </a14:m>
                    <a:r>
                      <a:rPr lang="zh-CN" altLang="zh-CN" sz="2000" b="1" dirty="0" smtClean="0">
                        <a:latin typeface="+mn-ea"/>
                        <a:ea typeface="+mn-ea"/>
                      </a:rPr>
                      <a:t>”，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则变量</a:t>
                    </a:r>
                    <a14:m>
                      <m:oMath xmlns:m="http://schemas.openxmlformats.org/officeDocument/2006/math"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</a:rPr>
                      <a:t>的信息熵</a:t>
                    </a:r>
                    <a:r>
                      <a:rPr lang="zh-CN" altLang="en-US" sz="2000" b="1" dirty="0" smtClean="0">
                        <a:latin typeface="+mn-ea"/>
                        <a:ea typeface="+mn-ea"/>
                      </a:rPr>
                      <a:t>”可表示为：</a:t>
                    </a:r>
                    <a:endParaRPr lang="zh-CN" altLang="en-US" sz="2000" b="1" dirty="0">
                      <a:latin typeface="+mn-ea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9" name="矩形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551383" y="3706889"/>
                    <a:ext cx="10956922" cy="761170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 l="-1057" t="-6400" b="-168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82052" y="4383497"/>
                <a:ext cx="2954108" cy="773695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本框 10"/>
                <p:cNvSpPr txBox="1"/>
                <p:nvPr/>
              </p:nvSpPr>
              <p:spPr>
                <a:xfrm>
                  <a:off x="839416" y="5445224"/>
                  <a:ext cx="7738083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即</a:t>
                  </a:r>
                  <a:r>
                    <a:rPr lang="zh-CN" altLang="en-US" sz="2000" b="1" dirty="0" smtClean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𝒍𝒐𝒈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)…−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𝒍𝒐𝒈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文本框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9416" y="5445224"/>
                  <a:ext cx="7738083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2049" t="-29412" b="-4509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" name="组合 2"/>
          <p:cNvGrpSpPr/>
          <p:nvPr/>
        </p:nvGrpSpPr>
        <p:grpSpPr>
          <a:xfrm>
            <a:off x="4537350" y="2123478"/>
            <a:ext cx="804140" cy="2840960"/>
            <a:chOff x="4537350" y="2123478"/>
            <a:chExt cx="804140" cy="2840960"/>
          </a:xfrm>
        </p:grpSpPr>
        <p:sp>
          <p:nvSpPr>
            <p:cNvPr id="2" name="矩形 1"/>
            <p:cNvSpPr/>
            <p:nvPr/>
          </p:nvSpPr>
          <p:spPr>
            <a:xfrm>
              <a:off x="4981450" y="2123478"/>
              <a:ext cx="360040" cy="391642"/>
            </a:xfrm>
            <a:prstGeom prst="rect">
              <a:avLst/>
            </a:prstGeom>
            <a:noFill/>
            <a:ln w="444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4537350" y="4572796"/>
              <a:ext cx="635072" cy="391642"/>
            </a:xfrm>
            <a:prstGeom prst="rect">
              <a:avLst/>
            </a:prstGeom>
            <a:noFill/>
            <a:ln w="44450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029844" y="237407"/>
                <a:ext cx="25202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844" y="237407"/>
                <a:ext cx="2520280" cy="369332"/>
              </a:xfrm>
              <a:prstGeom prst="rect">
                <a:avLst/>
              </a:prstGeom>
              <a:blipFill>
                <a:blip r:embed="rId8"/>
                <a:stretch>
                  <a:fillRect l="-4106" r="-3140" b="-360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7968208" y="4303233"/>
                <a:ext cx="3778846" cy="930768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数据集   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𝒏</m:t>
                    </m:r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：类别数量</a:t>
                </a:r>
                <a:endParaRPr lang="en-US" altLang="zh-CN" sz="1800" b="1" dirty="0" smtClean="0">
                  <a:solidFill>
                    <a:srgbClr val="05073B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：第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05073B"/>
                        </a:solidFill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个</a:t>
                </a:r>
                <a:r>
                  <a:rPr lang="zh-CN" altLang="en-US" sz="1800" b="1" dirty="0">
                    <a:solidFill>
                      <a:srgbClr val="05073B"/>
                    </a:solidFill>
                    <a:latin typeface="+mn-ea"/>
                    <a:ea typeface="+mn-ea"/>
                  </a:rPr>
                  <a:t>类别在数据集中所占的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比例</a:t>
                </a:r>
                <a:endParaRPr lang="en-US" altLang="zh-CN" sz="1800" b="1" dirty="0" smtClean="0">
                  <a:solidFill>
                    <a:srgbClr val="05073B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    (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5073B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个类别中的样本数量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\</a:t>
                </a:r>
                <a:r>
                  <a:rPr lang="zh-CN" altLang="en-US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个数</a:t>
                </a:r>
                <a:r>
                  <a:rPr lang="en-US" altLang="zh-CN" sz="1800" b="1" dirty="0" smtClean="0">
                    <a:solidFill>
                      <a:srgbClr val="05073B"/>
                    </a:solidFill>
                    <a:latin typeface="+mn-ea"/>
                    <a:ea typeface="+mn-ea"/>
                  </a:rPr>
                  <a:t>)</a:t>
                </a:r>
                <a:endParaRPr lang="zh-CN" altLang="en-US" sz="18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8208" y="4303233"/>
                <a:ext cx="3778846" cy="930768"/>
              </a:xfrm>
              <a:prstGeom prst="rect">
                <a:avLst/>
              </a:prstGeom>
              <a:blipFill>
                <a:blip r:embed="rId9"/>
                <a:stretch>
                  <a:fillRect l="-1929" t="-7742" r="-3698" b="-11613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文本框 15"/>
          <p:cNvSpPr txBox="1"/>
          <p:nvPr/>
        </p:nvSpPr>
        <p:spPr>
          <a:xfrm>
            <a:off x="839416" y="2098664"/>
            <a:ext cx="3096344" cy="369332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zh-CN" altLang="en-US" b="1" dirty="0" smtClean="0">
                <a:latin typeface="+mn-ea"/>
                <a:ea typeface="+mn-ea"/>
              </a:rPr>
              <a:t>：为什么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取负号</a:t>
            </a:r>
            <a:r>
              <a:rPr lang="zh-CN" altLang="en-US" b="1" dirty="0" smtClean="0">
                <a:latin typeface="+mn-ea"/>
                <a:ea typeface="+mn-ea"/>
              </a:rPr>
              <a:t>？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835897" y="1970323"/>
            <a:ext cx="3672408" cy="846386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pPr marL="173038" indent="-173038">
              <a:lnSpc>
                <a:spcPts val="22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+mn-ea"/>
                <a:ea typeface="+mn-ea"/>
              </a:rPr>
              <a:t>以概率为表达，而</a:t>
            </a:r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对概率取对数</a:t>
            </a:r>
            <a:r>
              <a:rPr lang="zh-CN" altLang="en-US" sz="1600" b="1" dirty="0" smtClean="0">
                <a:latin typeface="+mn-ea"/>
                <a:ea typeface="+mn-ea"/>
              </a:rPr>
              <a:t>为负。</a:t>
            </a:r>
            <a:r>
              <a:rPr lang="en-US" altLang="zh-CN" sz="1600" b="1" dirty="0" smtClean="0">
                <a:latin typeface="+mn-ea"/>
                <a:ea typeface="+mn-ea"/>
              </a:rPr>
              <a:t>(</a:t>
            </a:r>
            <a:r>
              <a:rPr lang="zh-CN" altLang="en-US" sz="1600" b="1" dirty="0" smtClean="0">
                <a:latin typeface="+mn-ea"/>
                <a:ea typeface="+mn-ea"/>
              </a:rPr>
              <a:t>负号→信息熵大于</a:t>
            </a:r>
            <a:r>
              <a:rPr lang="en-US" altLang="zh-CN" sz="1600" b="1" dirty="0" smtClean="0">
                <a:latin typeface="+mn-ea"/>
                <a:ea typeface="+mn-ea"/>
              </a:rPr>
              <a:t>0)</a:t>
            </a:r>
          </a:p>
          <a:p>
            <a:pPr marL="173038" indent="-173038">
              <a:lnSpc>
                <a:spcPts val="2200"/>
              </a:lnSpc>
              <a:buClr>
                <a:srgbClr val="0000FF"/>
              </a:buClr>
              <a:buFont typeface="Arial" panose="020B0604020202020204" pitchFamily="34" charset="0"/>
              <a:buChar char="•"/>
            </a:pPr>
            <a:r>
              <a:rPr lang="zh-CN" altLang="en-US" sz="1600" b="1" dirty="0" smtClean="0">
                <a:latin typeface="+mn-ea"/>
                <a:ea typeface="+mn-ea"/>
              </a:rPr>
              <a:t>便于计算、比较、理解</a:t>
            </a:r>
            <a:endParaRPr lang="zh-CN" altLang="en-US" sz="16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296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39809" y="283798"/>
            <a:ext cx="5417810" cy="3693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延伸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b="1" dirty="0" smtClean="0">
                <a:latin typeface="+mn-ea"/>
                <a:ea typeface="+mn-ea"/>
              </a:rPr>
              <a:t>：信息熵为什么是对数形式？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6916" y="902261"/>
            <a:ext cx="11267716" cy="20005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反映不确定性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①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用于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量化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或平均信息量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对数函数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具有“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概率值接近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增长迅速、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概率值接近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增长缓慢”的特性，这能够很好反映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不同概率值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对信息熵的贡献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</a:rPr>
              <a:t>    ② </a:t>
            </a:r>
            <a:r>
              <a:rPr lang="zh-CN" altLang="zh-CN" sz="2000" b="1" dirty="0" smtClean="0"/>
              <a:t>当</a:t>
            </a:r>
            <a:r>
              <a:rPr lang="zh-CN" altLang="zh-CN" sz="2000" b="1" dirty="0"/>
              <a:t>某个事件</a:t>
            </a:r>
            <a:r>
              <a:rPr lang="zh-CN" altLang="zh-CN" sz="2000" b="1" dirty="0">
                <a:solidFill>
                  <a:srgbClr val="0000FF"/>
                </a:solidFill>
              </a:rPr>
              <a:t>发生的概率很低</a:t>
            </a:r>
            <a:r>
              <a:rPr lang="zh-CN" altLang="zh-CN" sz="2000" b="1" dirty="0"/>
              <a:t>时，该事件</a:t>
            </a:r>
            <a:r>
              <a:rPr lang="zh-CN" altLang="zh-CN" sz="2000" b="1" dirty="0">
                <a:solidFill>
                  <a:srgbClr val="FF0000"/>
                </a:solidFill>
              </a:rPr>
              <a:t>包含的信息量</a:t>
            </a:r>
            <a:r>
              <a:rPr lang="zh-CN" altLang="zh-CN" sz="2000" b="1" dirty="0" smtClean="0">
                <a:solidFill>
                  <a:srgbClr val="FF0000"/>
                </a:solidFill>
              </a:rPr>
              <a:t>很大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</a:rPr>
              <a:t>不确定性</a:t>
            </a:r>
            <a:r>
              <a:rPr lang="zh-CN" altLang="zh-CN" sz="2000" b="1" dirty="0">
                <a:latin typeface="+mn-ea"/>
                <a:ea typeface="+mn-ea"/>
              </a:rPr>
              <a:t>很</a:t>
            </a:r>
            <a:r>
              <a:rPr lang="zh-CN" altLang="zh-CN" sz="2000" b="1" dirty="0" smtClean="0">
                <a:latin typeface="+mn-ea"/>
                <a:ea typeface="+mn-ea"/>
              </a:rPr>
              <a:t>高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zh-CN" sz="2000" b="1" dirty="0" smtClean="0"/>
              <a:t>。</a:t>
            </a:r>
            <a:r>
              <a:rPr lang="zh-CN" altLang="zh-CN" sz="2000" b="1" dirty="0"/>
              <a:t>对数函数</a:t>
            </a:r>
            <a:r>
              <a:rPr lang="zh-CN" altLang="zh-CN" sz="2000" b="1" dirty="0" smtClean="0"/>
              <a:t>能准确捕捉</a:t>
            </a:r>
            <a:r>
              <a:rPr lang="zh-CN" altLang="zh-CN" sz="2000" b="1" dirty="0"/>
              <a:t>这种关系，</a:t>
            </a:r>
            <a:r>
              <a:rPr lang="zh-CN" altLang="zh-CN" sz="2000" b="1" dirty="0" smtClean="0"/>
              <a:t>使信息熵</a:t>
            </a:r>
            <a:r>
              <a:rPr lang="zh-CN" altLang="zh-CN" sz="2000" b="1" dirty="0"/>
              <a:t>的计算</a:t>
            </a:r>
            <a:r>
              <a:rPr lang="zh-CN" altLang="zh-CN" sz="2000" b="1" dirty="0" smtClean="0"/>
              <a:t>更合理</a:t>
            </a:r>
            <a:r>
              <a:rPr lang="zh-CN" altLang="zh-CN" sz="2000" b="1" dirty="0"/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809" y="3094668"/>
            <a:ext cx="11411732" cy="161582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  <a:spcAft>
                <a:spcPts val="600"/>
              </a:spcAft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⑵、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加性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对于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两个独立事件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，它们同时发生的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等于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各自信息熵的和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对数函数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满足这一性质，即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log(ab)=log(a)+log(b)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（底数相同情况下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这使信息熵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在计算多个独立事件的不确定性时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更方便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57043" y="4880735"/>
            <a:ext cx="1137726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⑶</a:t>
            </a:r>
            <a:r>
              <a:rPr lang="zh-CN" altLang="en-US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易于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计算与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优化</a:t>
            </a:r>
            <a:endParaRPr lang="en-US" altLang="zh-CN" sz="2000" b="1" dirty="0" smtClean="0">
              <a:solidFill>
                <a:srgbClr val="FF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①</a:t>
            </a:r>
            <a:r>
              <a:rPr lang="en-US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对数函数具有良好</a:t>
            </a:r>
            <a:r>
              <a:rPr lang="zh-CN" altLang="en-US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数学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性质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连续性、可导性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等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，使信息熵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的计算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更稳定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且易于优化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ts val="3000"/>
              </a:lnSpc>
            </a:pPr>
            <a:r>
              <a:rPr lang="en-US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en-US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决策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树算法中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主要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通过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计算信息增益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来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选择最优分割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特征</a:t>
            </a:r>
            <a:r>
              <a:rPr lang="zh-CN" altLang="en-US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en-US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时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会</a:t>
            </a:r>
            <a:r>
              <a:rPr lang="zh-CN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涉及</a:t>
            </a:r>
            <a:r>
              <a:rPr lang="zh-CN" altLang="zh-CN" sz="2000" b="1" dirty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对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数据集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按</a:t>
            </a:r>
            <a:r>
              <a:rPr lang="zh-CN" altLang="zh-CN" sz="2000" b="1" dirty="0" smtClean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不同属性</a:t>
            </a:r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进行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划分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后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分别</a:t>
            </a:r>
            <a:r>
              <a:rPr lang="zh-CN" altLang="zh-CN" sz="2000" b="1" dirty="0" smtClean="0">
                <a:solidFill>
                  <a:srgbClr val="0000FF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计算</a:t>
            </a:r>
            <a:r>
              <a:rPr lang="zh-CN" altLang="zh-CN" sz="2000" b="1" dirty="0">
                <a:solidFill>
                  <a:srgbClr val="FF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每个子集的信息熵</a:t>
            </a:r>
            <a:r>
              <a:rPr lang="zh-CN" altLang="zh-CN" sz="2000" b="1" dirty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，对数形式使这一计算过程更</a:t>
            </a:r>
            <a:r>
              <a:rPr lang="zh-CN" altLang="zh-CN" sz="2000" b="1" dirty="0" smtClean="0">
                <a:solidFill>
                  <a:srgbClr val="000000"/>
                </a:solidFill>
                <a:ea typeface="宋体" panose="02010600030101010101" pitchFamily="2" charset="-122"/>
                <a:cs typeface="Times New Roman" panose="02020603050405020304" pitchFamily="18" charset="0"/>
              </a:rPr>
              <a:t>简洁。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570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39809" y="283798"/>
            <a:ext cx="5417810" cy="369332"/>
          </a:xfrm>
          <a:prstGeom prst="rect">
            <a:avLst/>
          </a:prstGeom>
          <a:noFill/>
          <a:ln>
            <a:noFill/>
            <a:prstDash val="sysDash"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延伸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问题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b="1" dirty="0" smtClean="0">
                <a:latin typeface="+mn-ea"/>
                <a:ea typeface="+mn-ea"/>
              </a:rPr>
              <a:t>：信息熵为什么取“负号”？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26153" y="1018011"/>
            <a:ext cx="11052531" cy="3039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300"/>
              </a:lnSpc>
              <a:spcAft>
                <a:spcPts val="0"/>
              </a:spcAft>
            </a:pP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⑴</a:t>
            </a:r>
            <a:r>
              <a:rPr lang="zh-CN" altLang="en-US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保证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信息熵为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正数</a:t>
            </a:r>
            <a:endParaRPr lang="en-US" altLang="zh-CN" sz="2000" b="1" kern="100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algn="just">
              <a:lnSpc>
                <a:spcPts val="3300"/>
              </a:lnSpc>
              <a:spcAft>
                <a:spcPts val="600"/>
              </a:spcAft>
            </a:pPr>
            <a:r>
              <a:rPr lang="zh-CN" altLang="en-US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因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en-US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的取值范围在</a:t>
            </a:r>
            <a:r>
              <a:rPr lang="en-US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(0,1)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之间，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对概率取对数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得到的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值是负数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。因此，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为将</a:t>
            </a:r>
            <a:r>
              <a:rPr lang="zh-CN" altLang="zh-CN" sz="2000" b="1" u="wavyDbl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信息熵的结果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确定在大于</a:t>
            </a:r>
            <a:r>
              <a:rPr lang="en-US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的范围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需要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公式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</a:t>
            </a:r>
            <a:r>
              <a:rPr lang="zh-CN" altLang="zh-CN" sz="2000" b="1" kern="100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加</a:t>
            </a:r>
            <a:r>
              <a:rPr lang="zh-CN" altLang="zh-CN" sz="2000" b="1" kern="100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一个负号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。如此，当数据集的</a:t>
            </a:r>
            <a:r>
              <a:rPr lang="zh-CN" altLang="zh-CN" sz="20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不确定性越高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时，</a:t>
            </a:r>
            <a:r>
              <a:rPr lang="zh-CN" altLang="zh-CN" sz="2000" b="1" kern="100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信息熵的值就越</a:t>
            </a:r>
            <a:r>
              <a:rPr lang="zh-CN" altLang="zh-CN" sz="2000" b="1" kern="100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</a:t>
            </a:r>
            <a:r>
              <a:rPr lang="zh-CN" altLang="en-US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符合</a:t>
            </a:r>
            <a:r>
              <a:rPr lang="zh-CN" altLang="zh-CN" sz="2000" b="1" kern="100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对不确定性的直观</a:t>
            </a:r>
            <a:r>
              <a:rPr lang="zh-CN" altLang="zh-CN" sz="20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理解。</a:t>
            </a:r>
            <a:r>
              <a:rPr lang="en-US" altLang="zh-CN" sz="16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【</a:t>
            </a:r>
            <a:r>
              <a:rPr lang="zh-CN" altLang="en-US" sz="16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整个数据集为根节点，尚未分类，包含的样本混乱无序</a:t>
            </a:r>
            <a:r>
              <a:rPr lang="zh-CN" altLang="en-US" sz="1600" b="1" kern="100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zh-CN" altLang="en-US" sz="16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信息熵最大</a:t>
            </a:r>
            <a:r>
              <a:rPr lang="en-US" altLang="zh-CN" sz="1600" b="1" kern="100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】</a:t>
            </a:r>
            <a:endParaRPr lang="zh-CN" altLang="zh-CN" sz="1600" b="1" kern="100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spcAft>
                <a:spcPts val="0"/>
              </a:spcAft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⑵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方便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计算与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比较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300"/>
              </a:lnSpc>
              <a:spcAft>
                <a:spcPts val="0"/>
              </a:spcAft>
            </a:pP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取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负号后，信息熵的计算变得更加直观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便捷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同时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能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不同数据集之间的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可以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进行直接比较，从而判断它们的不确定性程度。</a:t>
            </a:r>
            <a:endParaRPr lang="zh-CN" altLang="en-US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74306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2959" y="908720"/>
            <a:ext cx="8125330" cy="9233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利用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下降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速度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数值大小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，作为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特征选择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输入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是一个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已知类别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学习结果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一棵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用于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562959" y="2060848"/>
            <a:ext cx="11161240" cy="20928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0"/>
              </a:spcAft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原理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信息熵</a:t>
            </a:r>
            <a:r>
              <a:rPr lang="zh-CN" altLang="en-US" sz="2000" b="1" dirty="0" smtClean="0">
                <a:latin typeface="+mn-ea"/>
                <a:ea typeface="+mn-ea"/>
              </a:rPr>
              <a:t>反映的是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平均信息量</a:t>
            </a:r>
            <a:r>
              <a:rPr lang="zh-CN" altLang="zh-CN" sz="2000" b="1" dirty="0" smtClean="0"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</a:rPr>
              <a:t>其</a:t>
            </a:r>
            <a:r>
              <a:rPr lang="zh-CN" altLang="zh-CN" sz="2000" b="1" dirty="0" smtClean="0">
                <a:latin typeface="+mn-ea"/>
                <a:ea typeface="+mn-ea"/>
              </a:rPr>
              <a:t>大小与</a:t>
            </a:r>
            <a:r>
              <a:rPr lang="zh-CN" altLang="en-US" sz="2000" b="1" dirty="0" smtClean="0">
                <a:latin typeface="+mn-ea"/>
                <a:ea typeface="+mn-ea"/>
              </a:rPr>
              <a:t>数据集</a:t>
            </a:r>
            <a:r>
              <a:rPr lang="zh-CN" altLang="zh-CN" sz="2000" b="1" dirty="0" smtClean="0">
                <a:latin typeface="+mn-ea"/>
                <a:ea typeface="+mn-ea"/>
              </a:rPr>
              <a:t>中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每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一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个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特征</a:t>
            </a:r>
            <a:r>
              <a:rPr lang="zh-CN" altLang="zh-CN" sz="2000" b="1" dirty="0" smtClean="0">
                <a:latin typeface="+mn-ea"/>
                <a:ea typeface="+mn-ea"/>
              </a:rPr>
              <a:t>出现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latin typeface="+mn-ea"/>
                <a:ea typeface="+mn-ea"/>
              </a:rPr>
              <a:t>不确定性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zh-CN" sz="2000" b="1" dirty="0" smtClean="0">
                <a:latin typeface="+mn-ea"/>
                <a:ea typeface="+mn-ea"/>
              </a:rPr>
              <a:t>有关</a:t>
            </a:r>
            <a:r>
              <a:rPr lang="zh-CN" altLang="zh-CN" sz="2000" b="1" dirty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</a:endParaRPr>
          </a:p>
          <a:p>
            <a:pPr marL="1435100" indent="-2667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latin typeface="+mn-ea"/>
                <a:ea typeface="+mn-ea"/>
              </a:rPr>
              <a:t>概率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zh-CN" sz="2000" dirty="0">
                <a:latin typeface="+mn-ea"/>
                <a:ea typeface="+mn-ea"/>
              </a:rPr>
              <a:t>→</a:t>
            </a:r>
            <a:r>
              <a:rPr lang="zh-CN" altLang="zh-CN" sz="2000" b="1" dirty="0" smtClean="0">
                <a:latin typeface="+mn-ea"/>
                <a:ea typeface="+mn-ea"/>
              </a:rPr>
              <a:t>出现</a:t>
            </a:r>
            <a:r>
              <a:rPr lang="zh-CN" altLang="zh-CN" sz="2000" b="1" dirty="0">
                <a:latin typeface="+mn-ea"/>
                <a:ea typeface="+mn-ea"/>
              </a:rPr>
              <a:t>机会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多</a:t>
            </a:r>
            <a:r>
              <a:rPr lang="zh-CN" altLang="zh-CN" sz="2000" dirty="0">
                <a:latin typeface="+mn-ea"/>
                <a:ea typeface="+mn-ea"/>
              </a:rPr>
              <a:t>→</a:t>
            </a:r>
            <a:r>
              <a:rPr lang="zh-CN" altLang="zh-CN" sz="2000" b="1" dirty="0" smtClean="0">
                <a:latin typeface="+mn-ea"/>
                <a:ea typeface="+mn-ea"/>
              </a:rPr>
              <a:t>不确定性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en-US" sz="2000" b="1" dirty="0" smtClean="0">
                <a:latin typeface="宋体" panose="02010600030101010101" pitchFamily="2" charset="-122"/>
              </a:rPr>
              <a:t>→</a:t>
            </a: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</a:rPr>
              <a:t>信息量小（信息熵小）</a:t>
            </a:r>
            <a:endParaRPr lang="en-US" altLang="zh-CN" sz="2000" dirty="0">
              <a:latin typeface="+mn-ea"/>
              <a:ea typeface="+mn-ea"/>
            </a:endParaRPr>
          </a:p>
          <a:p>
            <a:pPr marL="1435100" indent="-2667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zh-CN" sz="2000" b="1" dirty="0" smtClean="0">
                <a:latin typeface="+mn-ea"/>
                <a:ea typeface="+mn-ea"/>
              </a:rPr>
              <a:t>概率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zh-CN" sz="2000" dirty="0">
                <a:latin typeface="+mn-ea"/>
                <a:ea typeface="+mn-ea"/>
              </a:rPr>
              <a:t>→</a:t>
            </a:r>
            <a:r>
              <a:rPr lang="zh-CN" altLang="zh-CN" sz="2000" b="1" dirty="0" smtClean="0">
                <a:latin typeface="+mn-ea"/>
                <a:ea typeface="+mn-ea"/>
              </a:rPr>
              <a:t>出现</a:t>
            </a:r>
            <a:r>
              <a:rPr lang="zh-CN" altLang="zh-CN" sz="2000" b="1" dirty="0">
                <a:latin typeface="+mn-ea"/>
                <a:ea typeface="+mn-ea"/>
              </a:rPr>
              <a:t>机会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少</a:t>
            </a:r>
            <a:r>
              <a:rPr lang="zh-CN" altLang="zh-CN" sz="2000" dirty="0">
                <a:latin typeface="+mn-ea"/>
                <a:ea typeface="+mn-ea"/>
              </a:rPr>
              <a:t>→</a:t>
            </a:r>
            <a:r>
              <a:rPr lang="zh-CN" altLang="zh-CN" sz="2000" b="1" dirty="0" smtClean="0">
                <a:latin typeface="+mn-ea"/>
                <a:ea typeface="+mn-ea"/>
              </a:rPr>
              <a:t>不确定性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zh-CN" sz="2000" b="1" dirty="0" smtClean="0">
                <a:latin typeface="+mn-ea"/>
                <a:ea typeface="+mn-ea"/>
              </a:rPr>
              <a:t>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信息量大（信息熵大）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</a:endParaRPr>
          </a:p>
          <a:p>
            <a:pPr marL="358775" indent="-358775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+mn-ea"/>
                <a:ea typeface="+mn-ea"/>
              </a:rPr>
              <a:t>由此可知</a:t>
            </a:r>
            <a:r>
              <a:rPr lang="zh-CN" altLang="zh-CN" b="1" dirty="0">
                <a:latin typeface="+mn-ea"/>
                <a:ea typeface="+mn-ea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zh-CN" b="1" dirty="0">
                <a:latin typeface="+mn-ea"/>
                <a:ea typeface="+mn-ea"/>
              </a:rPr>
              <a:t>与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</a:rPr>
              <a:t>不确定性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</a:rPr>
              <a:t>、信息量</a:t>
            </a:r>
            <a:r>
              <a:rPr lang="zh-CN" altLang="zh-CN" b="1" dirty="0">
                <a:latin typeface="+mn-ea"/>
                <a:ea typeface="+mn-ea"/>
              </a:rPr>
              <a:t>成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</a:rPr>
              <a:t>反比</a:t>
            </a:r>
            <a:r>
              <a:rPr lang="zh-CN" altLang="zh-CN" b="1" dirty="0">
                <a:latin typeface="+mn-ea"/>
                <a:ea typeface="+mn-ea"/>
              </a:rPr>
              <a:t>。</a:t>
            </a:r>
            <a:r>
              <a:rPr lang="en-US" altLang="zh-CN" b="1" dirty="0">
                <a:latin typeface="+mn-ea"/>
                <a:ea typeface="+mn-ea"/>
              </a:rPr>
              <a:t>(</a:t>
            </a:r>
            <a:r>
              <a:rPr lang="zh-CN" altLang="en-US" b="1" dirty="0">
                <a:latin typeface="+mn-ea"/>
                <a:ea typeface="+mn-ea"/>
              </a:rPr>
              <a:t>负相关</a:t>
            </a:r>
            <a:r>
              <a:rPr lang="en-US" altLang="zh-CN" b="1" dirty="0">
                <a:latin typeface="+mn-ea"/>
                <a:ea typeface="+mn-ea"/>
              </a:rPr>
              <a:t>)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5886" y="241078"/>
            <a:ext cx="3857640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80000"/>
            </a:pP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机器学习中，利用</a:t>
            </a:r>
            <a:r>
              <a:rPr lang="zh-CN" altLang="en-US" sz="2000" b="1" dirty="0">
                <a:solidFill>
                  <a:srgbClr val="FF0000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熵</a:t>
            </a: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什么性质</a:t>
            </a:r>
            <a:r>
              <a:rPr lang="zh-CN" altLang="zh-CN" sz="2000" b="1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4694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79377" y="249900"/>
            <a:ext cx="410445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概率与</a:t>
            </a:r>
            <a:r>
              <a:rPr lang="zh-CN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不确定性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、信息量成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反比</a:t>
            </a:r>
            <a:endParaRPr lang="en-US" altLang="zh-CN" sz="2000" b="1" dirty="0">
              <a:solidFill>
                <a:srgbClr val="FF0000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1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104" y="188640"/>
            <a:ext cx="3024336" cy="6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3"/>
          <p:cNvSpPr>
            <a:spLocks noChangeArrowheads="1"/>
          </p:cNvSpPr>
          <p:nvPr/>
        </p:nvSpPr>
        <p:spPr bwMode="auto">
          <a:xfrm>
            <a:off x="479376" y="764704"/>
            <a:ext cx="59876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 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由“∑”可知：变量</a:t>
            </a:r>
            <a:r>
              <a:rPr lang="en-US" altLang="zh-CN" sz="2000" b="1" i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总体</a:t>
            </a:r>
            <a:r>
              <a:rPr lang="zh-CN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不确定性</a:t>
            </a:r>
            <a:r>
              <a:rPr lang="zh-CN" altLang="en-US" sz="2000" b="1" dirty="0" smtClean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具有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可加性</a:t>
            </a:r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79376" y="1412776"/>
            <a:ext cx="11017224" cy="461665"/>
            <a:chOff x="479376" y="1412776"/>
            <a:chExt cx="11017224" cy="4616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矩形 7"/>
                <p:cNvSpPr>
                  <a:spLocks noChangeArrowheads="1"/>
                </p:cNvSpPr>
                <p:nvPr/>
              </p:nvSpPr>
              <p:spPr bwMode="auto">
                <a:xfrm>
                  <a:off x="479376" y="1412776"/>
                  <a:ext cx="8424936" cy="4616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 marL="285750" indent="-28575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假设一个随机变量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有</a:t>
                  </a:r>
                  <a14:m>
                    <m:oMath xmlns:m="http://schemas.openxmlformats.org/officeDocument/2006/math">
                      <m:r>
                        <a:rPr lang="en-US" altLang="zh-CN" sz="2000" b="1" i="1" dirty="0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𝒏</m:t>
                      </m:r>
                    </m:oMath>
                  </a14:m>
                  <a:r>
                    <a:rPr lang="zh-CN" altLang="en-US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个特征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，</a:t>
                  </a:r>
                  <a:r>
                    <a:rPr lang="zh-CN" altLang="en-US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每个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:r>
                    <a:rPr lang="zh-CN" altLang="en-US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概率为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>
                                  <a:latin typeface="Cambria Math" panose="02040503050406030204" pitchFamily="18" charset="0"/>
                                  <a:ea typeface="+mn-ea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sub>
                          </m:sSub>
                        </m:e>
                      </m:d>
                    </m:oMath>
                  </a14:m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8" name="矩形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79376" y="1412776"/>
                  <a:ext cx="8424936" cy="461665"/>
                </a:xfrm>
                <a:prstGeom prst="rect">
                  <a:avLst/>
                </a:prstGeom>
                <a:blipFill>
                  <a:blip r:embed="rId3"/>
                  <a:stretch>
                    <a:fillRect l="-1375" r="-1230" b="-21333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矩形 8"/>
            <p:cNvSpPr>
              <a:spLocks noChangeArrowheads="1"/>
            </p:cNvSpPr>
            <p:nvPr/>
          </p:nvSpPr>
          <p:spPr bwMode="auto">
            <a:xfrm>
              <a:off x="9141863" y="1489719"/>
              <a:ext cx="2354737" cy="307777"/>
            </a:xfrm>
            <a:prstGeom prst="rect">
              <a:avLst/>
            </a:prstGeom>
            <a:noFill/>
            <a:ln w="9525">
              <a:solidFill>
                <a:srgbClr val="0000FF"/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9pPr>
            </a:lstStyle>
            <a:p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每个特征的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rPr>
                <a:t>不确定性</a:t>
              </a:r>
              <a:endParaRPr lang="en-US" altLang="zh-CN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822725" y="1932831"/>
            <a:ext cx="9449739" cy="743318"/>
            <a:chOff x="822725" y="1932831"/>
            <a:chExt cx="9449739" cy="743318"/>
          </a:xfrm>
        </p:grpSpPr>
        <p:grpSp>
          <p:nvGrpSpPr>
            <p:cNvPr id="16" name="组合 15"/>
            <p:cNvGrpSpPr/>
            <p:nvPr/>
          </p:nvGrpSpPr>
          <p:grpSpPr>
            <a:xfrm>
              <a:off x="822725" y="1932831"/>
              <a:ext cx="3699965" cy="743318"/>
              <a:chOff x="822725" y="1932831"/>
              <a:chExt cx="3699965" cy="743318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矩形 13"/>
                  <p:cNvSpPr>
                    <a:spLocks noChangeArrowheads="1"/>
                  </p:cNvSpPr>
                  <p:nvPr/>
                </p:nvSpPr>
                <p:spPr bwMode="auto">
                  <a:xfrm>
                    <a:off x="822725" y="2078069"/>
                    <a:ext cx="1744883" cy="46166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>
                    <a:spAutoFit/>
                  </a:bodyPr>
                  <a:lstStyle>
                    <a:lvl1pPr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1pPr>
                    <a:lvl2pPr marL="742950" indent="-28575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2pPr>
                    <a:lvl3pPr marL="1143000" indent="-22860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3pPr>
                    <a:lvl4pPr marL="1600200" indent="-22860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4pPr>
                    <a:lvl5pPr marL="2057400" indent="-228600"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Verdana" panose="020B0604030504040204" pitchFamily="34" charset="0"/>
                        <a:ea typeface="楷体_GB2312" pitchFamily="49" charset="-122"/>
                      </a:defRPr>
                    </a:lvl9pPr>
                  </a:lstStyle>
                  <a:p>
                    <a:pPr marL="266700" indent="-266700">
                      <a:lnSpc>
                        <a:spcPct val="150000"/>
                      </a:lnSpc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Ø"/>
                    </a:pPr>
                    <a14:m>
                      <m:oMath xmlns:m="http://schemas.openxmlformats.org/officeDocument/2006/math"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𝑿</m:t>
                        </m:r>
                      </m:oMath>
                    </a14:m>
                    <a:r>
                      <a:rPr lang="zh-CN" altLang="en-US" sz="2000" b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的总概率</a:t>
                    </a:r>
                    <a:r>
                      <a:rPr lang="zh-CN" altLang="en-US" sz="2000" b="1" dirty="0"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rPr>
                      <a:t>：</a:t>
                    </a:r>
                    <a:endPara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4" name="矩形 1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 bwMode="auto">
                  <a:xfrm>
                    <a:off x="822725" y="2078069"/>
                    <a:ext cx="1744883" cy="461665"/>
                  </a:xfrm>
                  <a:prstGeom prst="rect">
                    <a:avLst/>
                  </a:prstGeom>
                  <a:blipFill>
                    <a:blip r:embed="rId4"/>
                    <a:stretch>
                      <a:fillRect l="-6643" r="-8741" b="-15789"/>
                    </a:stretch>
                  </a:blipFill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9616" y="1932831"/>
                <a:ext cx="1883074" cy="743318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>
                  <a:spLocks noChangeArrowheads="1"/>
                </p:cNvSpPr>
                <p:nvPr/>
              </p:nvSpPr>
              <p:spPr bwMode="auto">
                <a:xfrm>
                  <a:off x="4855173" y="2040786"/>
                  <a:ext cx="5417291" cy="461665"/>
                </a:xfrm>
                <a:prstGeom prst="rect">
                  <a:avLst/>
                </a:prstGeom>
                <a:noFill/>
                <a:ln w="9525">
                  <a:solidFill>
                    <a:srgbClr val="0000FF"/>
                  </a:solidFill>
                  <a:prstDash val="sysDash"/>
                  <a:miter lim="800000"/>
                  <a:headEnd/>
                  <a:tailEnd/>
                </a:ln>
                <a:extLst>
                  <a:ext uri="{909E8E84-426E-40DD-AFC4-6F175D3DCCD1}">
                    <a14:hiddenFill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square" lIns="0" tIns="0" rIns="0" bIns="0">
                  <a:spAutoFit/>
                </a:bodyPr>
                <a:lstStyle>
                  <a:lvl1pPr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1pPr>
                  <a:lvl2pPr marL="742950" indent="-28575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2pPr>
                  <a:lvl3pPr marL="11430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3pPr>
                  <a:lvl4pPr marL="16002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4pPr>
                  <a:lvl5pPr marL="2057400" indent="-228600"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Verdana" panose="020B0604030504040204" pitchFamily="34" charset="0"/>
                      <a:ea typeface="楷体_GB2312" pitchFamily="49" charset="-122"/>
                    </a:defRPr>
                  </a:lvl9pPr>
                </a:lstStyle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</a:pP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𝑿</m:t>
                      </m:r>
                    </m:oMath>
                  </a14:m>
                  <a:r>
                    <a:rPr lang="zh-CN" altLang="en-US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总的不确定性</a:t>
                  </a:r>
                  <a:r>
                    <a:rPr lang="en-US" altLang="zh-CN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=</a:t>
                  </a:r>
                  <a:r>
                    <a:rPr lang="en-US" altLang="zh-CN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𝒏</m:t>
                      </m:r>
                    </m:oMath>
                  </a14:m>
                  <a:r>
                    <a:rPr lang="zh-CN" altLang="en-US" sz="2000" b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个特征不确定性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的“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加权和</a:t>
                  </a: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”</a:t>
                  </a:r>
                  <a:endPara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855173" y="2040786"/>
                  <a:ext cx="5417291" cy="461665"/>
                </a:xfrm>
                <a:prstGeom prst="rect">
                  <a:avLst/>
                </a:prstGeom>
                <a:blipFill>
                  <a:blip r:embed="rId6"/>
                  <a:stretch>
                    <a:fillRect l="-1459" r="-2806" b="-17949"/>
                  </a:stretch>
                </a:blipFill>
                <a:ln w="9525">
                  <a:solidFill>
                    <a:srgbClr val="0000FF"/>
                  </a:solidFill>
                  <a:prstDash val="sysDash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79377" y="2865644"/>
                <a:ext cx="8453131" cy="123110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85750" indent="-285750">
                  <a:lnSpc>
                    <a:spcPts val="3200"/>
                  </a:lnSpc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问题：</a:t>
                </a:r>
                <a:r>
                  <a:rPr lang="zh-CN" altLang="zh-CN" sz="2000" b="1" dirty="0"/>
                  <a:t>考虑</a:t>
                </a:r>
                <a:r>
                  <a:rPr lang="zh-CN" altLang="en-US" sz="2000" b="1" dirty="0"/>
                  <a:t>的是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变量</a:t>
                </a:r>
                <a:r>
                  <a:rPr lang="en-US" altLang="zh-CN" sz="2000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</a:rPr>
                  <a:t>所有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</a:rPr>
                  <a:t>特征</a:t>
                </a:r>
                <a:r>
                  <a:rPr lang="zh-CN" altLang="zh-CN" sz="2000" b="1" dirty="0" smtClean="0"/>
                  <a:t>的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平均不确定性</a:t>
                </a:r>
                <a:endParaRPr lang="en-US" altLang="zh-CN" sz="2000" b="1" dirty="0"/>
              </a:p>
              <a:p>
                <a:pPr marL="1422400" indent="-254000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-apple-system"/>
                  </a:rPr>
                  <a:t>所有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-apple-system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-apple-system"/>
                  </a:rPr>
                  <a:t>个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-apple-system"/>
                  </a:rPr>
                  <a:t>)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-apple-system"/>
                  </a:rPr>
                  <a:t>特征</a:t>
                </a:r>
                <a:r>
                  <a:rPr lang="zh-CN" altLang="en-US" sz="2000" b="1" dirty="0" smtClean="0">
                    <a:latin typeface="-apple-system"/>
                  </a:rPr>
                  <a:t>不确定性</a:t>
                </a:r>
                <a:r>
                  <a:rPr lang="zh-CN" altLang="en-US" sz="2000" b="1" dirty="0">
                    <a:latin typeface="-apple-system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-apple-system"/>
                  </a:rPr>
                  <a:t>统计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-apple-system"/>
                  </a:rPr>
                  <a:t>平均值</a:t>
                </a:r>
                <a:endParaRPr lang="en-US" altLang="zh-CN" sz="2000" b="1" dirty="0">
                  <a:solidFill>
                    <a:srgbClr val="FF0000"/>
                  </a:solidFill>
                  <a:latin typeface="-apple-system"/>
                </a:endParaRPr>
              </a:p>
              <a:p>
                <a:pPr marL="1422400" indent="-254000">
                  <a:lnSpc>
                    <a:spcPts val="32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均值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sz="20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→ 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信息熵</a:t>
                </a:r>
                <a:r>
                  <a:rPr lang="en-US" altLang="zh-CN" sz="2000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sz="2000" b="1" dirty="0" smtClean="0"/>
                  <a:t>    【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指导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节点扩展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分类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启发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信息</a:t>
                </a:r>
                <a:r>
                  <a:rPr lang="en-US" altLang="zh-CN" sz="2000" b="1" dirty="0" smtClean="0"/>
                  <a:t>】</a:t>
                </a:r>
                <a:endParaRPr lang="zh-CN" altLang="zh-CN" sz="2000" b="1" dirty="0"/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377" y="2865644"/>
                <a:ext cx="8453131" cy="1231106"/>
              </a:xfrm>
              <a:prstGeom prst="rect">
                <a:avLst/>
              </a:prstGeom>
              <a:blipFill>
                <a:blip r:embed="rId7"/>
                <a:stretch>
                  <a:fillRect l="-1371" t="-2970" r="-938" b="-84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8"/>
          <p:cNvSpPr/>
          <p:nvPr/>
        </p:nvSpPr>
        <p:spPr>
          <a:xfrm>
            <a:off x="479376" y="4304479"/>
            <a:ext cx="936104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前述已知：利用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下降速度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大小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，作为</a:t>
            </a:r>
            <a:r>
              <a:rPr lang="zh-CN" altLang="en-US" b="1" u="wavyDbl" dirty="0" smtClean="0">
                <a:latin typeface="+mn-ea"/>
                <a:ea typeface="+mn-ea"/>
                <a:cs typeface="Times New Roman" panose="02020603050405020304" pitchFamily="18" charset="0"/>
              </a:rPr>
              <a:t>特征选择的依据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判断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哪一个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b="1" dirty="0">
                <a:latin typeface="+mn-ea"/>
                <a:ea typeface="+mn-ea"/>
                <a:cs typeface="Times New Roman" panose="02020603050405020304" pitchFamily="18" charset="0"/>
              </a:rPr>
              <a:t>能够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使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下降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快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更小</a:t>
            </a:r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b="1" dirty="0">
              <a:latin typeface="+mn-ea"/>
              <a:ea typeface="+mn-ea"/>
            </a:endParaRPr>
          </a:p>
        </p:txBody>
      </p:sp>
      <p:sp>
        <p:nvSpPr>
          <p:cNvPr id="2" name="圆角矩形标注 1"/>
          <p:cNvSpPr/>
          <p:nvPr/>
        </p:nvSpPr>
        <p:spPr>
          <a:xfrm>
            <a:off x="6528048" y="5721165"/>
            <a:ext cx="5328592" cy="355225"/>
          </a:xfrm>
          <a:prstGeom prst="wedgeRoundRectCallout">
            <a:avLst>
              <a:gd name="adj1" fmla="val -20833"/>
              <a:gd name="adj2" fmla="val -134573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选择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信息熵最小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的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</a:rPr>
              <a:t>特征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进行分类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节点扩展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91049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7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2"/>
          <p:cNvSpPr>
            <a:spLocks noChangeArrowheads="1"/>
          </p:cNvSpPr>
          <p:nvPr/>
        </p:nvSpPr>
        <p:spPr bwMode="auto">
          <a:xfrm>
            <a:off x="660536" y="872271"/>
            <a:ext cx="7955744" cy="4985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 marL="361950" lvl="1" indent="-3619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支持向量机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SVM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Support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Vector Machines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61950" lvl="1" indent="-3619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人工神经网络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ANN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Artificial 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Neural Networks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61950" lvl="1" indent="-3619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深度神经网络（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DNN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Deep 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Networks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61950" lvl="1" indent="-3619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贝叶斯（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61950" lvl="1" indent="-3619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决策树（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Decision Trees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）、随机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森林（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Random Forest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61950" lvl="1" indent="-3619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主成份分析（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PCA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Principal 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Component 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Analysis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61950" lvl="1" indent="-3619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均值聚类（</a:t>
            </a:r>
            <a:r>
              <a:rPr lang="en-US" altLang="zh-CN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K-means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61950" lvl="1" indent="-361950">
              <a:lnSpc>
                <a:spcPct val="150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线性回归（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Linear Regression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  <a:buClr>
                <a:srgbClr val="FF0000"/>
              </a:buClr>
              <a:defRPr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……</a:t>
            </a:r>
            <a:endParaRPr lang="zh-CN" altLang="en-US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60536" y="295373"/>
            <a:ext cx="2195104" cy="36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469900" indent="-469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08050" indent="-436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04925" indent="-39528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o"/>
              <a:defRPr sz="2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93863" indent="-387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93913" indent="-398463" algn="l" rtl="0" eaLnBrk="0" fontAlgn="base" hangingPunct="0">
              <a:spcBef>
                <a:spcPct val="25000"/>
              </a:spcBef>
              <a:spcAft>
                <a:spcPct val="0"/>
              </a:spcAft>
              <a:buClr>
                <a:schemeClr val="accent2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经典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lang="zh-CN" altLang="en-US" sz="2400" b="1" dirty="0" smtClean="0">
                <a:latin typeface="+mn-ea"/>
                <a:cs typeface="Times New Roman" panose="02020603050405020304" pitchFamily="18" charset="0"/>
              </a:rPr>
              <a:t>常用算法</a:t>
            </a:r>
            <a:endParaRPr lang="en-US" altLang="zh-CN" sz="2400" b="1" dirty="0" smtClean="0"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440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>
                <a:spLocks noChangeArrowheads="1"/>
              </p:cNvSpPr>
              <p:nvPr/>
            </p:nvSpPr>
            <p:spPr bwMode="auto">
              <a:xfrm>
                <a:off x="551385" y="867735"/>
                <a:ext cx="9433047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条件熵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𝑯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𝒀</m:t>
                        </m:r>
                      </m:e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𝑿</m:t>
                        </m:r>
                      </m:e>
                    </m:d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：给定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</a:rPr>
                  <a:t>的条件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下</a:t>
                </a:r>
                <a:r>
                  <a:rPr lang="zh-CN" altLang="en-US" sz="2000" b="1" dirty="0">
                    <a:latin typeface="+mn-ea"/>
                    <a:ea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随机变量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的不确定性。（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的条件概率分布）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5" y="867735"/>
                <a:ext cx="9433047" cy="461665"/>
              </a:xfrm>
              <a:prstGeom prst="rect">
                <a:avLst/>
              </a:prstGeom>
              <a:blipFill>
                <a:blip r:embed="rId2"/>
                <a:stretch>
                  <a:fillRect l="-1227" r="-1098" b="-2105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595252" y="2562975"/>
                <a:ext cx="8928992" cy="923330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anchor="ctr">
                <a:spAutoFit/>
              </a:bodyPr>
              <a:lstStyle/>
              <a:p>
                <a:pPr marL="173038" indent="-173038">
                  <a:lnSpc>
                    <a:spcPct val="1500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衡量在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某个特征值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𝑿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latin typeface="+mn-ea"/>
                    <a:ea typeface="+mn-ea"/>
                  </a:rPr>
                  <a:t>条件下，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𝒀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latin typeface="+mn-ea"/>
                    <a:ea typeface="+mn-ea"/>
                  </a:rPr>
                  <a:t>不确定性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173038" indent="-173038">
                  <a:lnSpc>
                    <a:spcPct val="150000"/>
                  </a:lnSpc>
                  <a:buClr>
                    <a:srgbClr val="0000FF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反映了在知道了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某个特征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取值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之后，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数据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集不确定性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或纯度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减少程度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252" y="2562975"/>
                <a:ext cx="8928992" cy="923330"/>
              </a:xfrm>
              <a:prstGeom prst="rect">
                <a:avLst/>
              </a:prstGeom>
              <a:blipFill>
                <a:blip r:embed="rId3"/>
                <a:stretch>
                  <a:fillRect l="-1569" r="-1160" b="-7792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554310" y="3782070"/>
            <a:ext cx="10222210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作用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：用于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度量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选择某个特征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值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情况下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，样本分类结果的不确定性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。</a:t>
            </a:r>
            <a:endParaRPr lang="en-US" altLang="zh-CN" sz="2000" b="1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717550" indent="-2667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条件熵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越大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当选择了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某个特征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某个取值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时，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样本的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分类结果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越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不确定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。</a:t>
            </a:r>
            <a:endParaRPr lang="en-US" altLang="zh-CN" sz="2000" b="1" dirty="0" smtClean="0">
              <a:solidFill>
                <a:srgbClr val="05073B"/>
              </a:solidFill>
              <a:latin typeface="+mn-ea"/>
              <a:ea typeface="+mn-ea"/>
            </a:endParaRPr>
          </a:p>
          <a:p>
            <a:pPr marL="717550" indent="-266700">
              <a:lnSpc>
                <a:spcPts val="32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条件熵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越小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当选择了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某个特征</a:t>
            </a:r>
            <a:r>
              <a:rPr lang="zh-CN" altLang="en-US" sz="2000" b="1" dirty="0" smtClean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某个取值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时，</a:t>
            </a:r>
            <a:r>
              <a:rPr lang="zh-CN" altLang="en-US" sz="2000" b="1" dirty="0">
                <a:solidFill>
                  <a:srgbClr val="05073B"/>
                </a:solidFill>
                <a:latin typeface="+mn-ea"/>
                <a:ea typeface="+mn-ea"/>
              </a:rPr>
              <a:t>样本的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分类结果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越趋向于一致</a:t>
            </a:r>
            <a:r>
              <a:rPr lang="zh-CN" altLang="en-US" sz="2000" b="1" dirty="0" smtClean="0">
                <a:solidFill>
                  <a:srgbClr val="05073B"/>
                </a:solidFill>
                <a:latin typeface="+mn-ea"/>
                <a:ea typeface="+mn-ea"/>
              </a:rPr>
              <a:t>。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574535" y="304115"/>
            <a:ext cx="381642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、条件熵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conditional entropy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552" y="1486804"/>
            <a:ext cx="3360567" cy="786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>
                <a:spLocks noChangeArrowheads="1"/>
              </p:cNvSpPr>
              <p:nvPr/>
            </p:nvSpPr>
            <p:spPr bwMode="auto">
              <a:xfrm>
                <a:off x="6168008" y="1726324"/>
                <a:ext cx="448448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 algn="ctr"/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某个特征值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𝑯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𝒀</m:t>
                    </m:r>
                    <m:r>
                      <a:rPr lang="en-US" altLang="zh-CN" sz="20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某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个特征值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68008" y="1726324"/>
                <a:ext cx="4484486" cy="307777"/>
              </a:xfrm>
              <a:prstGeom prst="rect">
                <a:avLst/>
              </a:prstGeom>
              <a:blipFill>
                <a:blip r:embed="rId5"/>
                <a:stretch>
                  <a:fillRect l="-2177" t="-29412" r="-1905" b="-5098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40176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/>
      <p:bldP spid="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>
                <a:spLocks noChangeArrowheads="1"/>
              </p:cNvSpPr>
              <p:nvPr/>
            </p:nvSpPr>
            <p:spPr bwMode="auto">
              <a:xfrm>
                <a:off x="551385" y="863619"/>
                <a:ext cx="6984775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信息增益</a:t>
                </a:r>
                <a:r>
                  <a:rPr lang="zh-CN" altLang="en-US" sz="2000" b="1" dirty="0" smtClean="0"/>
                  <a:t>：某个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</a:rPr>
                  <a:t>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2000" b="1" dirty="0"/>
                  <a:t>对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/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信息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增益</a:t>
                </a:r>
                <a:r>
                  <a:rPr lang="zh-CN" altLang="en-US" sz="2000" b="1" dirty="0" smtClean="0"/>
                  <a:t>为“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𝒈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b="1" dirty="0" smtClean="0"/>
                  <a:t>”</a:t>
                </a:r>
                <a:endParaRPr lang="en-US" altLang="zh-CN" sz="2000" b="1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5" y="863619"/>
                <a:ext cx="6984775" cy="461665"/>
              </a:xfrm>
              <a:prstGeom prst="rect">
                <a:avLst/>
              </a:prstGeom>
              <a:blipFill>
                <a:blip r:embed="rId2"/>
                <a:stretch>
                  <a:fillRect l="-1658" r="-1047" b="-1733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808" y="1694262"/>
            <a:ext cx="3801828" cy="5106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1181392" y="2294582"/>
                <a:ext cx="5724760" cy="846386"/>
              </a:xfrm>
              <a:prstGeom prst="rect">
                <a:avLst/>
              </a:prstGeom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𝑯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整个训练集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信息熵</a:t>
                </a:r>
                <a:endParaRPr lang="en-US" altLang="zh-CN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𝑯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：当选择特征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时，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  <a:ea typeface="+mn-ea"/>
                  </a:rPr>
                  <a:t>训练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集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的不确定性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392" y="2294582"/>
                <a:ext cx="5724760" cy="846386"/>
              </a:xfrm>
              <a:prstGeom prst="rect">
                <a:avLst/>
              </a:prstGeom>
              <a:blipFill>
                <a:blip r:embed="rId4"/>
                <a:stretch>
                  <a:fillRect l="-1913" t="-5674" r="-1382" b="-10638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574532" y="277106"/>
            <a:ext cx="53774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en-US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</a:t>
            </a: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、信息增益</a:t>
            </a: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Information gain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，简称 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gain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51384" y="3573016"/>
            <a:ext cx="10873209" cy="1224136"/>
            <a:chOff x="551384" y="4366678"/>
            <a:chExt cx="10873209" cy="1224136"/>
          </a:xfrm>
        </p:grpSpPr>
        <p:sp>
          <p:nvSpPr>
            <p:cNvPr id="3" name="圆角矩形标注 2"/>
            <p:cNvSpPr/>
            <p:nvPr/>
          </p:nvSpPr>
          <p:spPr>
            <a:xfrm>
              <a:off x="2279576" y="5167131"/>
              <a:ext cx="3168352" cy="423683"/>
            </a:xfrm>
            <a:prstGeom prst="wedgeRoundRectCallout">
              <a:avLst>
                <a:gd name="adj1" fmla="val -20102"/>
                <a:gd name="adj2" fmla="val -117530"/>
                <a:gd name="adj3" fmla="val 16667"/>
              </a:avLst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2000" b="1" dirty="0" smtClean="0">
                  <a:solidFill>
                    <a:schemeClr val="tx1"/>
                  </a:solidFill>
                </a:rPr>
                <a:t>条件熵越小，信息增益越大</a:t>
              </a:r>
              <a:endParaRPr lang="zh-CN" altLang="en-US" sz="2000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551384" y="4366678"/>
                  <a:ext cx="10873209" cy="44884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ts val="3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从公式可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看出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𝑯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𝑨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越</a:t>
                  </a:r>
                  <a:r>
                    <a:rPr lang="zh-CN" altLang="en-US" sz="2000" b="1" dirty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小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𝒈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𝑨</m:t>
                      </m:r>
                      <m:r>
                        <a:rPr lang="en-US" altLang="zh-CN" sz="2000" b="1" i="1" smtClean="0">
                          <a:solidFill>
                            <a:srgbClr val="333333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越</a:t>
                  </a:r>
                  <a:r>
                    <a:rPr lang="zh-CN" altLang="en-US" sz="2000" b="1" dirty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大，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说明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特征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对数据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集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分类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有</a:t>
                  </a:r>
                  <a:r>
                    <a:rPr lang="zh-CN" altLang="en-US" sz="2000" b="1" dirty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明显的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导向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作用</a:t>
                  </a:r>
                  <a:r>
                    <a:rPr lang="zh-CN" altLang="en-US" sz="2000" b="1" dirty="0" smtClean="0">
                      <a:solidFill>
                        <a:srgbClr val="333333"/>
                      </a:solidFill>
                      <a:latin typeface="+mn-ea"/>
                      <a:ea typeface="+mn-ea"/>
                    </a:rPr>
                    <a:t>。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4366678"/>
                  <a:ext cx="10873209" cy="448841"/>
                </a:xfrm>
                <a:prstGeom prst="rect">
                  <a:avLst/>
                </a:prstGeom>
                <a:blipFill>
                  <a:blip r:embed="rId5"/>
                  <a:stretch>
                    <a:fillRect l="-1065" t="-1351" r="-1121" b="-1891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圆角矩形标注 10"/>
              <p:cNvSpPr/>
              <p:nvPr/>
            </p:nvSpPr>
            <p:spPr>
              <a:xfrm>
                <a:off x="7932205" y="2434975"/>
                <a:ext cx="3492388" cy="705993"/>
              </a:xfrm>
              <a:prstGeom prst="wedgeRoundRectCallout">
                <a:avLst>
                  <a:gd name="adj1" fmla="val -51324"/>
                  <a:gd name="adj2" fmla="val -98337"/>
                  <a:gd name="adj3" fmla="val 16667"/>
                </a:avLst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>
                  <a:lnSpc>
                    <a:spcPts val="2700"/>
                  </a:lnSpc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当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</a:rPr>
                  <a:t>特征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“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取某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一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个具体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值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”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以后数据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集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条件熵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zh-CN" altLang="en-US" sz="1800" b="1" dirty="0">
                  <a:solidFill>
                    <a:schemeClr val="tx1"/>
                  </a:solidFill>
                  <a:latin typeface="+mn-ea"/>
                </a:endParaRPr>
              </a:p>
            </p:txBody>
          </p:sp>
        </mc:Choice>
        <mc:Fallback xmlns="">
          <p:sp>
            <p:nvSpPr>
              <p:cNvPr id="11" name="圆角矩形标注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2205" y="2434975"/>
                <a:ext cx="3492388" cy="705993"/>
              </a:xfrm>
              <a:prstGeom prst="wedgeRoundRectCallout">
                <a:avLst>
                  <a:gd name="adj1" fmla="val -51324"/>
                  <a:gd name="adj2" fmla="val -98337"/>
                  <a:gd name="adj3" fmla="val 16667"/>
                </a:avLst>
              </a:prstGeom>
              <a:blipFill>
                <a:blip r:embed="rId6"/>
                <a:stretch>
                  <a:fillRect l="-509" r="-2037" b="-7386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23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57586" y="285700"/>
                <a:ext cx="2946126" cy="369332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计算信息增益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𝒈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  <m:r>
                      <a:rPr lang="en-US" altLang="zh-CN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zh-CN" altLang="en-US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586" y="285700"/>
                <a:ext cx="2946126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6198" t="-31667" r="-1860" b="-4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551384" y="867322"/>
                <a:ext cx="5760640" cy="727828"/>
              </a:xfrm>
              <a:prstGeom prst="rect">
                <a:avLst/>
              </a:prstGeom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输入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：训练数据集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、特征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342900" indent="-342900">
                  <a:lnSpc>
                    <a:spcPts val="3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输出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对训练数据集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的信息增益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𝒈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(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𝑨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)</m:t>
                    </m:r>
                  </m:oMath>
                </a14:m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4" y="867322"/>
                <a:ext cx="5760640" cy="727828"/>
              </a:xfrm>
              <a:prstGeom prst="rect">
                <a:avLst/>
              </a:prstGeom>
              <a:blipFill>
                <a:blip r:embed="rId3"/>
                <a:stretch>
                  <a:fillRect l="-1901" t="-6557" b="-17213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2600721" y="2083998"/>
            <a:ext cx="8607847" cy="1297730"/>
            <a:chOff x="2819893" y="1659116"/>
            <a:chExt cx="8607847" cy="129773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0586" y="1659116"/>
              <a:ext cx="2782598" cy="7794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>
                <a:xfrm>
                  <a:off x="2819893" y="2610597"/>
                  <a:ext cx="8607847" cy="346249"/>
                </a:xfrm>
                <a:prstGeom prst="rect">
                  <a:avLst/>
                </a:prstGeom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2700"/>
                    </a:lnSpc>
                  </a:pPr>
                  <a:r>
                    <a:rPr lang="zh-CN" altLang="en-US" sz="1800" b="1" dirty="0">
                      <a:latin typeface="+mn-ea"/>
                      <a:ea typeface="+mn-ea"/>
                    </a:rPr>
                    <a:t>训练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集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中有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𝑲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类样本，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𝑪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𝒌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：第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𝒌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个类中的样本个数，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：训练集</a:t>
                  </a:r>
                  <a14:m>
                    <m:oMath xmlns:m="http://schemas.openxmlformats.org/officeDocument/2006/math"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中总的样本个数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19893" y="2610597"/>
                  <a:ext cx="8607847" cy="346249"/>
                </a:xfrm>
                <a:prstGeom prst="rect">
                  <a:avLst/>
                </a:prstGeom>
                <a:blipFill>
                  <a:blip r:embed="rId5"/>
                  <a:stretch>
                    <a:fillRect l="-1627" t="-15254" r="-707" b="-22034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组合 6"/>
          <p:cNvGrpSpPr/>
          <p:nvPr/>
        </p:nvGrpSpPr>
        <p:grpSpPr>
          <a:xfrm>
            <a:off x="551384" y="1799723"/>
            <a:ext cx="5184576" cy="3947666"/>
            <a:chOff x="551384" y="1857598"/>
            <a:chExt cx="5184576" cy="39476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551384" y="1857598"/>
                  <a:ext cx="3744416" cy="923330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步骤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：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⑴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、计算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训练集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信息熵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𝑯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1857598"/>
                  <a:ext cx="3744416" cy="923330"/>
                </a:xfrm>
                <a:prstGeom prst="rect">
                  <a:avLst/>
                </a:prstGeom>
                <a:blipFill>
                  <a:blip r:embed="rId8"/>
                  <a:stretch>
                    <a:fillRect l="-4065" b="-7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51384" y="3831723"/>
                  <a:ext cx="4896544" cy="3847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⑵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、计算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特征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𝑨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对训练集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条件熵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𝑯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𝑨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endPara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3831723"/>
                  <a:ext cx="4896544" cy="384721"/>
                </a:xfrm>
                <a:prstGeom prst="rect">
                  <a:avLst/>
                </a:prstGeom>
                <a:blipFill>
                  <a:blip r:embed="rId9"/>
                  <a:stretch>
                    <a:fillRect l="-3109" t="-14286" r="-622" b="-2539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551384" y="5420543"/>
                  <a:ext cx="5184576" cy="384721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r>
                    <a:rPr lang="en-US" altLang="zh-CN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⑶</a:t>
                  </a:r>
                  <a:r>
                    <a:rPr lang="zh-CN" altLang="en-US" sz="2000" b="1" dirty="0" smtClean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、计算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信息增益 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𝒈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𝑫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,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𝑨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𝑯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  <m:t>𝑫</m:t>
                          </m:r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−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𝑯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(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𝑫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|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𝑨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)</m:t>
                      </m:r>
                    </m:oMath>
                  </a14:m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5420543"/>
                  <a:ext cx="5184576" cy="384721"/>
                </a:xfrm>
                <a:prstGeom prst="rect">
                  <a:avLst/>
                </a:prstGeom>
                <a:blipFill>
                  <a:blip r:embed="rId10"/>
                  <a:stretch>
                    <a:fillRect l="-2938" t="-14286" r="-588" b="-2698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" name="组合 21"/>
          <p:cNvGrpSpPr/>
          <p:nvPr/>
        </p:nvGrpSpPr>
        <p:grpSpPr>
          <a:xfrm>
            <a:off x="6888088" y="940391"/>
            <a:ext cx="4680025" cy="1143607"/>
            <a:chOff x="6888088" y="940391"/>
            <a:chExt cx="4680025" cy="1143607"/>
          </a:xfrm>
        </p:grpSpPr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767913" y="940391"/>
              <a:ext cx="1800200" cy="56545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  <p:cxnSp>
          <p:nvCxnSpPr>
            <p:cNvPr id="21" name="直接箭头连接符 20"/>
            <p:cNvCxnSpPr/>
            <p:nvPr/>
          </p:nvCxnSpPr>
          <p:spPr>
            <a:xfrm flipH="1">
              <a:off x="6888088" y="1294262"/>
              <a:ext cx="2664296" cy="789736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8220237" y="1988840"/>
                <a:ext cx="3132348" cy="83099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𝑪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  <a:ea typeface="+mn-ea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是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1800" b="1" dirty="0" smtClean="0">
                    <a:latin typeface="+mn-ea"/>
                    <a:ea typeface="+mn-ea"/>
                  </a:rPr>
                  <a:t>的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子集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由</a:t>
                </a:r>
                <a:r>
                  <a:rPr lang="en-US" altLang="zh-CN" sz="18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中属于第</a:t>
                </a:r>
                <a:r>
                  <a:rPr lang="en-US" altLang="zh-CN" sz="18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k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类的样本构成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</a:t>
                </a:r>
              </a:p>
              <a:p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理解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：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D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第</a:t>
                </a:r>
                <a:r>
                  <a:rPr lang="en-US" altLang="zh-CN" sz="1800" b="1" i="1" dirty="0" err="1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类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中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样本的个数</a:t>
                </a:r>
                <a:endParaRPr lang="zh-CN" altLang="en-US" sz="18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0237" y="1988840"/>
                <a:ext cx="3132348" cy="830997"/>
              </a:xfrm>
              <a:prstGeom prst="rect">
                <a:avLst/>
              </a:prstGeom>
              <a:blipFill>
                <a:blip r:embed="rId12"/>
                <a:stretch>
                  <a:fillRect l="-4264" t="-10072" r="-2132" b="-15827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2999656" y="3756018"/>
            <a:ext cx="8568457" cy="681094"/>
            <a:chOff x="2999656" y="3756018"/>
            <a:chExt cx="8568457" cy="681094"/>
          </a:xfrm>
        </p:grpSpPr>
        <p:cxnSp>
          <p:nvCxnSpPr>
            <p:cNvPr id="25" name="直接箭头连接符 24"/>
            <p:cNvCxnSpPr/>
            <p:nvPr/>
          </p:nvCxnSpPr>
          <p:spPr>
            <a:xfrm flipH="1">
              <a:off x="2999656" y="4024083"/>
              <a:ext cx="6408712" cy="413029"/>
            </a:xfrm>
            <a:prstGeom prst="straightConnector1">
              <a:avLst/>
            </a:prstGeom>
            <a:ln w="9525"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572071" y="3756018"/>
              <a:ext cx="1996042" cy="466680"/>
            </a:xfrm>
            <a:prstGeom prst="rect">
              <a:avLst/>
            </a:prstGeom>
            <a:ln>
              <a:solidFill>
                <a:srgbClr val="0000FF"/>
              </a:solidFill>
            </a:ln>
          </p:spPr>
        </p:pic>
      </p:grpSp>
      <p:sp>
        <p:nvSpPr>
          <p:cNvPr id="30" name="圆角矩形标注 29"/>
          <p:cNvSpPr/>
          <p:nvPr/>
        </p:nvSpPr>
        <p:spPr>
          <a:xfrm>
            <a:off x="2245426" y="1845385"/>
            <a:ext cx="728522" cy="278715"/>
          </a:xfrm>
          <a:prstGeom prst="wedgeRoundRectCallout">
            <a:avLst>
              <a:gd name="adj1" fmla="val -23279"/>
              <a:gd name="adj2" fmla="val 120452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800" b="1" dirty="0" smtClean="0">
                <a:solidFill>
                  <a:srgbClr val="FF0000"/>
                </a:solidFill>
              </a:rPr>
              <a:t>根节点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62227" y="245730"/>
            <a:ext cx="2808312" cy="377168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4" name="文本框 3"/>
          <p:cNvSpPr txBox="1"/>
          <p:nvPr/>
        </p:nvSpPr>
        <p:spPr>
          <a:xfrm>
            <a:off x="9309234" y="1679767"/>
            <a:ext cx="233982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1800" b="1" dirty="0" smtClean="0">
                <a:latin typeface="+mn-ea"/>
                <a:ea typeface="+mn-ea"/>
              </a:rPr>
              <a:t>D</a:t>
            </a:r>
            <a:r>
              <a:rPr lang="zh-CN" altLang="en-US" sz="1800" b="1" dirty="0" smtClean="0">
                <a:latin typeface="+mn-ea"/>
                <a:ea typeface="+mn-ea"/>
              </a:rPr>
              <a:t>中</a:t>
            </a:r>
            <a:r>
              <a:rPr lang="en-US" altLang="zh-CN" sz="1800" b="1" dirty="0" smtClean="0">
                <a:latin typeface="+mn-ea"/>
                <a:ea typeface="+mn-ea"/>
              </a:rPr>
              <a:t>k</a:t>
            </a:r>
            <a:r>
              <a:rPr lang="zh-CN" altLang="en-US" sz="1800" b="1" dirty="0" smtClean="0">
                <a:latin typeface="+mn-ea"/>
                <a:ea typeface="+mn-ea"/>
              </a:rPr>
              <a:t>个类的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信息熵之和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73915" y="4385141"/>
            <a:ext cx="10580863" cy="700043"/>
            <a:chOff x="1073915" y="4385141"/>
            <a:chExt cx="10580863" cy="700043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73915" y="4385141"/>
              <a:ext cx="5238109" cy="70004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/>
                <p:cNvSpPr txBox="1"/>
                <p:nvPr/>
              </p:nvSpPr>
              <p:spPr>
                <a:xfrm>
                  <a:off x="6614218" y="4472933"/>
                  <a:ext cx="5040560" cy="55399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r>
                    <a:rPr lang="zh-CN" altLang="en-US" sz="1800" b="1" dirty="0">
                      <a:latin typeface="+mn-ea"/>
                    </a:rPr>
                    <a:t>：</a:t>
                  </a:r>
                  <a:r>
                    <a:rPr lang="zh-CN" altLang="en-US" sz="18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选择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某个特征</a:t>
                  </a:r>
                  <a:r>
                    <a:rPr lang="en-US" altLang="zh-CN" sz="1800" b="1" i="1" dirty="0" err="1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i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后，从</a:t>
                  </a:r>
                  <a:r>
                    <a:rPr lang="en-US" altLang="zh-CN" sz="1800" b="1" dirty="0" smtClean="0">
                      <a:latin typeface="+mn-ea"/>
                      <a:ea typeface="+mn-ea"/>
                    </a:rPr>
                    <a:t>D</a:t>
                  </a:r>
                  <a:r>
                    <a:rPr lang="zh-CN" altLang="en-US" sz="1800" b="1" dirty="0" smtClean="0">
                      <a:latin typeface="+mn-ea"/>
                      <a:ea typeface="+mn-ea"/>
                    </a:rPr>
                    <a:t>中</a:t>
                  </a:r>
                  <a:r>
                    <a:rPr lang="zh-CN" altLang="en-US" sz="18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分割出的样本子集</a:t>
                  </a:r>
                  <a:endPara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endParaRPr>
                </a:p>
                <a:p>
                  <a14:m>
                    <m:oMath xmlns:m="http://schemas.openxmlformats.org/officeDocument/2006/math"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𝒊𝒌</m:t>
                          </m:r>
                        </m:sub>
                      </m:sSub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|</m:t>
                      </m:r>
                    </m:oMath>
                  </a14:m>
                  <a:r>
                    <a:rPr lang="zh-CN" altLang="en-US" sz="1800" b="1" dirty="0">
                      <a:latin typeface="+mn-ea"/>
                    </a:rPr>
                    <a:t>：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</a:rPr>
                    <a:t>特征子集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1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800" b="1" dirty="0">
                      <a:latin typeface="+mn-ea"/>
                    </a:rPr>
                    <a:t>中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</a:rPr>
                    <a:t>取第</a:t>
                  </a:r>
                  <a14:m>
                    <m:oMath xmlns:m="http://schemas.openxmlformats.org/officeDocument/2006/math">
                      <m:r>
                        <a:rPr lang="en-US" altLang="zh-CN" sz="1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𝒌</m:t>
                      </m:r>
                    </m:oMath>
                  </a14:m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</a:rPr>
                    <a:t>个特征值</a:t>
                  </a:r>
                  <a:r>
                    <a:rPr lang="zh-CN" altLang="en-US" sz="1800" b="1" dirty="0">
                      <a:latin typeface="+mn-ea"/>
                    </a:rPr>
                    <a:t>的</a:t>
                  </a:r>
                  <a:r>
                    <a:rPr lang="zh-CN" altLang="en-US" sz="1800" b="1" dirty="0" smtClean="0">
                      <a:latin typeface="+mn-ea"/>
                    </a:rPr>
                    <a:t>样本个数</a:t>
                  </a:r>
                  <a:endParaRPr lang="zh-CN" altLang="en-US" sz="1800" b="1" dirty="0">
                    <a:latin typeface="+mn-ea"/>
                  </a:endParaRPr>
                </a:p>
              </p:txBody>
            </p:sp>
          </mc:Choice>
          <mc:Fallback xmlns="">
            <p:sp>
              <p:nvSpPr>
                <p:cNvPr id="26" name="文本框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14218" y="4472933"/>
                  <a:ext cx="5040560" cy="553998"/>
                </a:xfrm>
                <a:prstGeom prst="rect">
                  <a:avLst/>
                </a:prstGeom>
                <a:blipFill>
                  <a:blip r:embed="rId16"/>
                  <a:stretch>
                    <a:fillRect l="-2051" t="-15054" r="-1206" b="-20430"/>
                  </a:stretch>
                </a:blipFill>
                <a:ln>
                  <a:solidFill>
                    <a:srgbClr val="FF0000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17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0" grpId="0" animBg="1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直接连接符 16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74534" y="321081"/>
            <a:ext cx="127299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具体说明</a:t>
            </a:r>
            <a:endParaRPr lang="zh-CN" altLang="en-US" sz="24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74534" y="908720"/>
            <a:ext cx="400929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描述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的变化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endParaRPr lang="zh-CN" altLang="en-US" sz="2000" b="1" dirty="0">
              <a:solidFill>
                <a:srgbClr val="0000FF"/>
              </a:solidFill>
              <a:latin typeface="+mn-ea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1775520" y="2833191"/>
                <a:ext cx="9001000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  <a:defRPr/>
                </a:pP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式中，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取“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个特征值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”时构成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分割出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样本子集</a:t>
                </a:r>
                <a:endPara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5520" y="2833191"/>
                <a:ext cx="9001000" cy="307777"/>
              </a:xfrm>
              <a:prstGeom prst="rect">
                <a:avLst/>
              </a:prstGeom>
              <a:blipFill>
                <a:blip r:embed="rId2"/>
                <a:stretch>
                  <a:fillRect l="-1286" t="-30000" r="-948" b="-4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642174" y="3261834"/>
                <a:ext cx="8278362" cy="1231106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ts val="3200"/>
                  </a:lnSpc>
                  <a:buClr>
                    <a:srgbClr val="FF0000"/>
                  </a:buClr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∑</m:t>
                        </m:r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：所有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样本子集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和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→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（数据集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整个样本空间）</a:t>
                </a:r>
                <a:endParaRPr lang="en-US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buClr>
                    <a:srgbClr val="FF0000"/>
                  </a:buClr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：特征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𝑨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取</a:t>
                </a:r>
                <a:r>
                  <a:rPr lang="zh-CN" altLang="en-US" sz="2000" b="1" dirty="0">
                    <a:latin typeface="+mn-ea"/>
                    <a:cs typeface="Times New Roman" panose="02020603050405020304" pitchFamily="18" charset="0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个特征值时，所构成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分割出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样本个数</a:t>
                </a:r>
                <a:endParaRPr lang="en-US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200"/>
                  </a:lnSpc>
                  <a:buClr>
                    <a:srgbClr val="FF0000"/>
                  </a:buClr>
                  <a:defRPr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： 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中，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总的样本个数</a:t>
                </a:r>
                <a:endParaRPr lang="zh-CN" altLang="en-US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2174" y="3261834"/>
                <a:ext cx="8278362" cy="1231106"/>
              </a:xfrm>
              <a:prstGeom prst="rect">
                <a:avLst/>
              </a:prstGeom>
              <a:blipFill>
                <a:blip r:embed="rId3"/>
                <a:stretch>
                  <a:fillRect l="-1399" t="-2970" r="-221" b="-69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圆角矩形标注 26"/>
              <p:cNvSpPr/>
              <p:nvPr/>
            </p:nvSpPr>
            <p:spPr bwMode="auto">
              <a:xfrm>
                <a:off x="7968208" y="1921790"/>
                <a:ext cx="3672408" cy="643114"/>
              </a:xfrm>
              <a:prstGeom prst="wedgeRoundRectCallout">
                <a:avLst>
                  <a:gd name="adj1" fmla="val -61383"/>
                  <a:gd name="adj2" fmla="val -5723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zh-CN" sz="2000" b="1" dirty="0"/>
                  <a:t>当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特征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</a:rPr>
                  <a:t>取某一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特征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值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</a:rPr>
                  <a:t>以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后</a:t>
                </a:r>
                <a:r>
                  <a:rPr lang="zh-CN" altLang="zh-CN" sz="2000" b="1" dirty="0"/>
                  <a:t>，</a:t>
                </a:r>
                <a:r>
                  <a:rPr lang="zh-CN" altLang="zh-CN" sz="2000" b="1" dirty="0">
                    <a:solidFill>
                      <a:srgbClr val="0000FF"/>
                    </a:solidFill>
                  </a:rPr>
                  <a:t>所有样本子集</a:t>
                </a:r>
                <a:r>
                  <a:rPr lang="zh-CN" altLang="zh-CN" sz="2000" b="1" dirty="0">
                    <a:solidFill>
                      <a:srgbClr val="FF0000"/>
                    </a:solidFill>
                  </a:rPr>
                  <a:t>信息熵</a:t>
                </a:r>
                <a:r>
                  <a:rPr lang="zh-CN" altLang="zh-CN" sz="2000" b="1" dirty="0"/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</a:rPr>
                  <a:t>加权</a:t>
                </a:r>
                <a:r>
                  <a:rPr lang="zh-CN" altLang="en-US" sz="2000" b="1" dirty="0">
                    <a:solidFill>
                      <a:srgbClr val="FF0000"/>
                    </a:solidFill>
                  </a:rPr>
                  <a:t>和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27" name="圆角矩形标注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68208" y="1921790"/>
                <a:ext cx="3672408" cy="643114"/>
              </a:xfrm>
              <a:prstGeom prst="wedgeRoundRectCallout">
                <a:avLst>
                  <a:gd name="adj1" fmla="val -61383"/>
                  <a:gd name="adj2" fmla="val -5723"/>
                  <a:gd name="adj3" fmla="val 16667"/>
                </a:avLst>
              </a:prstGeom>
              <a:blipFill>
                <a:blip r:embed="rId4"/>
                <a:stretch>
                  <a:fillRect t="-8333" r="-2226" b="-21296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8" name="组合 27"/>
          <p:cNvGrpSpPr/>
          <p:nvPr/>
        </p:nvGrpSpPr>
        <p:grpSpPr>
          <a:xfrm>
            <a:off x="2642174" y="1852684"/>
            <a:ext cx="7344816" cy="4049406"/>
            <a:chOff x="2067117" y="1937585"/>
            <a:chExt cx="7344816" cy="4049406"/>
          </a:xfrm>
        </p:grpSpPr>
        <p:sp>
          <p:nvSpPr>
            <p:cNvPr id="29" name="椭圆 28"/>
            <p:cNvSpPr/>
            <p:nvPr/>
          </p:nvSpPr>
          <p:spPr bwMode="auto">
            <a:xfrm>
              <a:off x="4777713" y="1937585"/>
              <a:ext cx="538274" cy="796379"/>
            </a:xfrm>
            <a:prstGeom prst="ellipse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矩形 29"/>
                <p:cNvSpPr/>
                <p:nvPr/>
              </p:nvSpPr>
              <p:spPr>
                <a:xfrm>
                  <a:off x="2067117" y="4717413"/>
                  <a:ext cx="7344816" cy="1269578"/>
                </a:xfrm>
                <a:prstGeom prst="rect">
                  <a:avLst/>
                </a:prstGeom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300"/>
                    </a:lnSpc>
                  </a:pP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对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每一个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样本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子集</a:t>
                  </a: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而言，</a:t>
                  </a:r>
                  <a:r>
                    <a:rPr lang="zh-CN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权重</a:t>
                  </a: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是</a:t>
                  </a:r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该样本子集中的样本个数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a14:m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占</a:t>
                  </a:r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数据集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总样本个数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比例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300"/>
                    </a:lnSpc>
                  </a:pP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部分样本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占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cs typeface="Times New Roman" panose="02020603050405020304" pitchFamily="18" charset="0"/>
                    </a:rPr>
                    <a:t>总体样本</a:t>
                  </a:r>
                  <a:r>
                    <a:rPr lang="zh-CN" altLang="en-US" sz="2000" b="1" dirty="0">
                      <a:latin typeface="+mn-ea"/>
                      <a:cs typeface="Times New Roman" panose="02020603050405020304" pitchFamily="18" charset="0"/>
                    </a:rPr>
                    <a:t>的比例</a:t>
                  </a:r>
                  <a:r>
                    <a:rPr lang="en-US" altLang="zh-CN" sz="2000" b="1" dirty="0" smtClean="0">
                      <a:latin typeface="+mn-ea"/>
                      <a:cs typeface="Times New Roman" panose="02020603050405020304" pitchFamily="18" charset="0"/>
                    </a:rPr>
                    <a:t>)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0" name="矩形 2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67117" y="4717413"/>
                  <a:ext cx="7344816" cy="1269578"/>
                </a:xfrm>
                <a:prstGeom prst="rect">
                  <a:avLst/>
                </a:prstGeom>
                <a:blipFill>
                  <a:blip r:embed="rId5"/>
                  <a:stretch>
                    <a:fillRect l="-1988" t="-1429" r="-2071" b="-5714"/>
                  </a:stretch>
                </a:blipFill>
                <a:ln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连接符 30"/>
            <p:cNvCxnSpPr>
              <a:stCxn id="29" idx="4"/>
              <a:endCxn id="30" idx="0"/>
            </p:cNvCxnSpPr>
            <p:nvPr/>
          </p:nvCxnSpPr>
          <p:spPr bwMode="auto">
            <a:xfrm>
              <a:off x="5046850" y="2733964"/>
              <a:ext cx="692675" cy="1983449"/>
            </a:xfrm>
            <a:prstGeom prst="line">
              <a:avLst/>
            </a:prstGeom>
            <a:solidFill>
              <a:schemeClr val="accent1"/>
            </a:solidFill>
            <a:ln w="9525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9427" y="357329"/>
            <a:ext cx="2879477" cy="38672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74534" y="1412776"/>
            <a:ext cx="7321666" cy="1264065"/>
            <a:chOff x="574534" y="1412776"/>
            <a:chExt cx="7321666" cy="126406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/>
                <p:cNvSpPr/>
                <p:nvPr/>
              </p:nvSpPr>
              <p:spPr>
                <a:xfrm>
                  <a:off x="574534" y="1412776"/>
                  <a:ext cx="7321666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85750" indent="-285750"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定义</a:t>
                  </a:r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对于</a:t>
                  </a:r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数据</a:t>
                  </a:r>
                  <a:r>
                    <a:rPr lang="zh-CN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𝑫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r>
                    <a:rPr lang="zh-CN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信息增益</a:t>
                  </a:r>
                  <a:r>
                    <a:rPr lang="zh-CN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为</a:t>
                  </a:r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𝑮𝒂𝒊𝒏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𝑫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𝑨</m:t>
                      </m:r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en-US" altLang="zh-CN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”</a:t>
                  </a:r>
                  <a:endParaRPr lang="zh-CN" altLang="en-US" sz="20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21" name="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534" y="1412776"/>
                  <a:ext cx="7321666" cy="307777"/>
                </a:xfrm>
                <a:prstGeom prst="rect">
                  <a:avLst/>
                </a:prstGeom>
                <a:blipFill>
                  <a:blip r:embed="rId7"/>
                  <a:stretch>
                    <a:fillRect l="-1582" t="-30000" r="-1582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410762" y="1919390"/>
              <a:ext cx="4261302" cy="757451"/>
            </a:xfrm>
            <a:prstGeom prst="rect">
              <a:avLst/>
            </a:prstGeom>
          </p:spPr>
        </p:pic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7928" y="127294"/>
            <a:ext cx="3960440" cy="529290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234855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14375" y="272223"/>
            <a:ext cx="339339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算法一般流程</a:t>
            </a:r>
            <a:r>
              <a:rPr lang="en-US" altLang="zh-CN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学习过程</a:t>
            </a: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2"/>
              <p:cNvSpPr>
                <a:spLocks noChangeArrowheads="1"/>
              </p:cNvSpPr>
              <p:nvPr/>
            </p:nvSpPr>
            <p:spPr bwMode="auto">
              <a:xfrm>
                <a:off x="478181" y="912922"/>
                <a:ext cx="11487750" cy="25006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lnSpc>
                    <a:spcPts val="3300"/>
                  </a:lnSpc>
                  <a:spcAft>
                    <a:spcPts val="1200"/>
                  </a:spcAft>
                </a:pP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① 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作为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决策树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根节点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分别计算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中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每个类别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信息熵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Aft>
                    <a:spcPts val="600"/>
                  </a:spcAft>
                </a:pP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②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按</a:t>
                </a:r>
                <a:r>
                  <a:rPr lang="zh-CN" altLang="en-US" sz="2000" b="1" dirty="0" smtClean="0"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①的计算结果，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选择使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信息熵最小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对根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en-US" altLang="zh-CN" sz="2000" b="1" i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分类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得到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根节点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下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一层子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Aft>
                    <a:spcPts val="1200"/>
                  </a:spcAft>
                </a:pPr>
                <a:r>
                  <a:rPr lang="zh-CN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③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用同样方法，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再对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这些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子节点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分类，直到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所有叶节点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熵值都下降为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Aft>
                    <a:spcPts val="0"/>
                  </a:spcAft>
                </a:pP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④ 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此时，得到一棵</a:t>
                </a:r>
                <a:r>
                  <a:rPr lang="zh-CN" altLang="en-US" sz="2000" b="1" u="wavyHeavy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与</a:t>
                </a:r>
                <a:r>
                  <a:rPr lang="zh-CN" altLang="en-US" sz="2000" b="1" u="wavyHeavy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训练集</a:t>
                </a:r>
                <a:r>
                  <a:rPr lang="en-US" altLang="zh-CN" sz="2000" b="1" i="1" u="wavyHeavy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u="wavyHeavy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对应</a:t>
                </a:r>
                <a:r>
                  <a:rPr lang="zh-CN" altLang="en-US" sz="2000" b="1" u="wavyHeavy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熵值为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决策树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，树中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每一条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从根节点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到叶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节点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路径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，都代</a:t>
                </a:r>
                <a:endParaRPr lang="en-US" altLang="zh-CN" sz="2000" b="1" dirty="0" smtClean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ts val="3300"/>
                  </a:lnSpc>
                  <a:spcAft>
                    <a:spcPts val="0"/>
                  </a:spcAft>
                </a:pP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表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一个分类过程。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决策过程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8181" y="912922"/>
                <a:ext cx="11487750" cy="2500685"/>
              </a:xfrm>
              <a:prstGeom prst="rect">
                <a:avLst/>
              </a:prstGeom>
              <a:blipFill>
                <a:blip r:embed="rId2"/>
                <a:stretch>
                  <a:fillRect l="-1326" t="-976" r="-955" b="-26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圆角矩形标注 6"/>
          <p:cNvSpPr/>
          <p:nvPr/>
        </p:nvSpPr>
        <p:spPr>
          <a:xfrm>
            <a:off x="2783632" y="4149080"/>
            <a:ext cx="8795762" cy="1224136"/>
          </a:xfrm>
          <a:prstGeom prst="wedgeRoundRectCallout">
            <a:avLst>
              <a:gd name="adj1" fmla="val -21164"/>
              <a:gd name="adj2" fmla="val -86368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先计算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根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节点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整个训练集</a:t>
            </a:r>
            <a:r>
              <a:rPr lang="en-US" altLang="zh-CN" sz="2000" b="1" i="1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信息熵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再计算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每个特征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条件熵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（根据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特征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的不同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取值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，选择计算得到的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最小值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）</a:t>
            </a:r>
            <a:endParaRPr lang="en-US" altLang="zh-CN" sz="2000" b="1" dirty="0">
              <a:solidFill>
                <a:schemeClr val="tx1"/>
              </a:solidFill>
            </a:endParaRPr>
          </a:p>
          <a:p>
            <a:pPr marL="173038" indent="-173038">
              <a:lnSpc>
                <a:spcPct val="150000"/>
              </a:lnSpc>
              <a:buClr>
                <a:srgbClr val="FF0000"/>
              </a:buClr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0000FF"/>
                </a:solidFill>
              </a:rPr>
              <a:t>最后计算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信息增益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37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413827" y="764704"/>
            <a:ext cx="11304761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5519936" y="308752"/>
            <a:ext cx="6198652" cy="6432615"/>
            <a:chOff x="551384" y="454260"/>
            <a:chExt cx="5773793" cy="6110072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1384" y="986895"/>
              <a:ext cx="5773793" cy="5577437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1521630" y="454260"/>
              <a:ext cx="3833302" cy="30250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20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是否同意贷款与申请人情况</a:t>
              </a:r>
              <a:endPara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6077FB27-6103-4CE7-AC5D-151EBC9F74DB}"/>
              </a:ext>
            </a:extLst>
          </p:cNvPr>
          <p:cNvSpPr/>
          <p:nvPr/>
        </p:nvSpPr>
        <p:spPr>
          <a:xfrm>
            <a:off x="413827" y="943445"/>
            <a:ext cx="4962093" cy="29479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分解为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若干基于单个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推理任务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，采用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树状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逐步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完成决策判断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逻辑推理过程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266700" indent="-266700" algn="just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银行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根据贷款申请人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种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属性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银行流水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婚否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房产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，决定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是否给贷款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建立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辅助进行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决策。</a:t>
            </a:r>
          </a:p>
          <a:p>
            <a:pPr marL="342900" indent="-3429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银行收集整理的数据如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表所示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0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30518" y="283798"/>
            <a:ext cx="411347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pPr>
              <a:defRPr/>
            </a:pPr>
            <a:r>
              <a:rPr lang="zh-CN" altLang="en-US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：银行是否同意贷款的决策</a:t>
            </a:r>
            <a:endParaRPr lang="en-US" altLang="zh-CN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6584727" y="966594"/>
            <a:ext cx="3998919" cy="253308"/>
            <a:chOff x="6584727" y="966594"/>
            <a:chExt cx="3998919" cy="253308"/>
          </a:xfrm>
        </p:grpSpPr>
        <p:sp>
          <p:nvSpPr>
            <p:cNvPr id="3" name="矩形 2"/>
            <p:cNvSpPr/>
            <p:nvPr/>
          </p:nvSpPr>
          <p:spPr>
            <a:xfrm>
              <a:off x="6584727" y="966595"/>
              <a:ext cx="686551" cy="25330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7626368" y="966595"/>
              <a:ext cx="686551" cy="25330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8658810" y="966595"/>
              <a:ext cx="686551" cy="253307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9716779" y="966594"/>
              <a:ext cx="866867" cy="253308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矩形 13"/>
          <p:cNvSpPr/>
          <p:nvPr/>
        </p:nvSpPr>
        <p:spPr>
          <a:xfrm>
            <a:off x="10735269" y="966595"/>
            <a:ext cx="893772" cy="2533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30518" y="4105480"/>
                <a:ext cx="4801386" cy="2000548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特征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&amp;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特征取值</a:t>
                </a:r>
                <a:endParaRPr lang="en-US" altLang="zh-CN" sz="20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800" b="1" dirty="0" smtClean="0">
                    <a:latin typeface="+mn-ea"/>
                    <a:ea typeface="+mn-ea"/>
                  </a:rPr>
                  <a:t>1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年龄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𝟐𝟎</m:t>
                    </m:r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、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𝟐𝟎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~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𝟑𝟎</m:t>
                    </m:r>
                    <m:r>
                      <a:rPr lang="zh-CN" altLang="en-US" sz="1800" b="1" i="1">
                        <a:latin typeface="Cambria Math" panose="02040503050406030204" pitchFamily="18" charset="0"/>
                        <a:ea typeface="+mn-ea"/>
                      </a:rPr>
                      <m:t>、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&gt;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  <a:ea typeface="+mn-ea"/>
                      </a:rPr>
                      <m:t>𝟑𝟎</m:t>
                    </m:r>
                  </m:oMath>
                </a14:m>
                <a:r>
                  <a:rPr lang="en-US" altLang="zh-CN" sz="1800" b="1" dirty="0" smtClean="0">
                    <a:latin typeface="+mn-ea"/>
                    <a:ea typeface="+mn-ea"/>
                  </a:rPr>
                  <a:t>)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个取值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800" b="1" dirty="0" smtClean="0">
                    <a:latin typeface="+mn-ea"/>
                    <a:ea typeface="+mn-ea"/>
                  </a:rPr>
                  <a:t>2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流水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高、中、低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3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个取值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</a:pPr>
                <a:r>
                  <a:rPr lang="en-US" altLang="zh-CN" sz="1800" b="1" dirty="0" smtClean="0">
                    <a:latin typeface="+mn-ea"/>
                    <a:ea typeface="+mn-ea"/>
                  </a:rPr>
                  <a:t>3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婚否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是、否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    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个取值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</a:pPr>
                <a:r>
                  <a:rPr lang="en-US" altLang="zh-CN" sz="1800" b="1" dirty="0" smtClean="0">
                    <a:latin typeface="+mn-ea"/>
                    <a:ea typeface="+mn-ea"/>
                  </a:rPr>
                  <a:t>4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、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房产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特征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latin typeface="+mn-ea"/>
                    <a:ea typeface="+mn-ea"/>
                  </a:rPr>
                  <a:t>是、否</a:t>
                </a:r>
                <a:r>
                  <a:rPr lang="en-US" altLang="zh-CN" sz="1800" b="1" dirty="0" smtClean="0">
                    <a:latin typeface="+mn-ea"/>
                    <a:ea typeface="+mn-ea"/>
                  </a:rPr>
                  <a:t>)     </a:t>
                </a:r>
                <a:r>
                  <a:rPr lang="en-US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个取值</a:t>
                </a:r>
                <a:endPara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endParaRPr>
              </a:p>
              <a:p>
                <a:pPr marL="285750" indent="-285750">
                  <a:lnSpc>
                    <a:spcPts val="2500"/>
                  </a:lnSpc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类别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是、否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  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2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个分类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决策结果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solidFill>
                    <a:srgbClr val="FF0000"/>
                  </a:solidFill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518" y="4105480"/>
                <a:ext cx="4801386" cy="2000548"/>
              </a:xfrm>
              <a:prstGeom prst="rect">
                <a:avLst/>
              </a:prstGeom>
              <a:blipFill>
                <a:blip r:embed="rId3"/>
                <a:stretch>
                  <a:fillRect l="-2915" t="-4834" r="-380" b="-4532"/>
                </a:stretch>
              </a:blipFill>
              <a:ln>
                <a:solidFill>
                  <a:srgbClr val="FF0000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9660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/>
        </p:nvSpPr>
        <p:spPr>
          <a:xfrm>
            <a:off x="3719078" y="1817257"/>
            <a:ext cx="8156985" cy="1923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②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en-US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&gt;30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样本子集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(1,2,8,9,11)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类别不同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用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其他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再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。经观察，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婚否特征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进一步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样本子集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划分成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(1,2,8)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未婚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(9,11)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已婚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</a:t>
            </a:r>
            <a:r>
              <a:rPr lang="zh-CN" altLang="zh-CN" sz="2000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en-US" sz="2000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此时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两个子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类别分别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一致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得到决策结果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 (1,2,8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否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→不给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9,11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→给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308948"/>
            <a:ext cx="3240982" cy="21500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60" y="2695950"/>
            <a:ext cx="5544616" cy="3380180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335360" y="3344022"/>
            <a:ext cx="5544616" cy="2520279"/>
            <a:chOff x="5879976" y="836712"/>
            <a:chExt cx="5544616" cy="2520279"/>
          </a:xfrm>
        </p:grpSpPr>
        <p:sp>
          <p:nvSpPr>
            <p:cNvPr id="9" name="矩形 8"/>
            <p:cNvSpPr/>
            <p:nvPr/>
          </p:nvSpPr>
          <p:spPr>
            <a:xfrm>
              <a:off x="5879976" y="836712"/>
              <a:ext cx="5544616" cy="2880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/>
          </p:nvSpPr>
          <p:spPr>
            <a:xfrm>
              <a:off x="5879976" y="1723139"/>
              <a:ext cx="5544616" cy="28803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5879976" y="2842180"/>
              <a:ext cx="5544616" cy="261245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5879976" y="3103424"/>
              <a:ext cx="5544616" cy="25356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5360" y="2922970"/>
            <a:ext cx="5544616" cy="2450774"/>
            <a:chOff x="5591944" y="3547364"/>
            <a:chExt cx="5544616" cy="2450774"/>
          </a:xfrm>
        </p:grpSpPr>
        <p:sp>
          <p:nvSpPr>
            <p:cNvPr id="2" name="矩形 1"/>
            <p:cNvSpPr/>
            <p:nvPr/>
          </p:nvSpPr>
          <p:spPr>
            <a:xfrm>
              <a:off x="5591944" y="3547364"/>
              <a:ext cx="5544616" cy="23970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5591944" y="3780789"/>
              <a:ext cx="5544616" cy="239703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5591944" y="5154106"/>
              <a:ext cx="5544616" cy="1818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>
            <a:xfrm>
              <a:off x="5591944" y="5352806"/>
              <a:ext cx="5544616" cy="1818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5591944" y="5816310"/>
              <a:ext cx="5544616" cy="181828"/>
            </a:xfrm>
            <a:prstGeom prst="rect">
              <a:avLst/>
            </a:prstGeom>
            <a:noFill/>
            <a:ln w="254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5360" y="3645024"/>
            <a:ext cx="5544616" cy="2376792"/>
            <a:chOff x="5591944" y="4269418"/>
            <a:chExt cx="5544616" cy="2376792"/>
          </a:xfrm>
        </p:grpSpPr>
        <p:sp>
          <p:nvSpPr>
            <p:cNvPr id="20" name="矩形 19"/>
            <p:cNvSpPr/>
            <p:nvPr/>
          </p:nvSpPr>
          <p:spPr>
            <a:xfrm>
              <a:off x="5591944" y="4269418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5591944" y="4450031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5591944" y="4689205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5591944" y="5590584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 23"/>
            <p:cNvSpPr/>
            <p:nvPr/>
          </p:nvSpPr>
          <p:spPr>
            <a:xfrm>
              <a:off x="5591944" y="6477830"/>
              <a:ext cx="5544616" cy="168380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81048" y="3055355"/>
            <a:ext cx="227599" cy="2220673"/>
            <a:chOff x="5437632" y="3679749"/>
            <a:chExt cx="227599" cy="2220673"/>
          </a:xfrm>
        </p:grpSpPr>
        <p:grpSp>
          <p:nvGrpSpPr>
            <p:cNvPr id="33" name="组合 32"/>
            <p:cNvGrpSpPr/>
            <p:nvPr/>
          </p:nvGrpSpPr>
          <p:grpSpPr>
            <a:xfrm>
              <a:off x="5437632" y="3679749"/>
              <a:ext cx="227599" cy="1564399"/>
              <a:chOff x="5437632" y="3679749"/>
              <a:chExt cx="227599" cy="1564399"/>
            </a:xfrm>
          </p:grpSpPr>
          <p:cxnSp>
            <p:nvCxnSpPr>
              <p:cNvPr id="8" name="直接连接符 7"/>
              <p:cNvCxnSpPr/>
              <p:nvPr/>
            </p:nvCxnSpPr>
            <p:spPr>
              <a:xfrm flipH="1">
                <a:off x="5445370" y="3679749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H="1">
                <a:off x="5437632" y="3888320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>
                <a:off x="5449207" y="5244148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/>
              <p:cNvCxnSpPr/>
              <p:nvPr/>
            </p:nvCxnSpPr>
            <p:spPr>
              <a:xfrm>
                <a:off x="5449207" y="3679749"/>
                <a:ext cx="0" cy="1564399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4" name="组合 33"/>
            <p:cNvGrpSpPr/>
            <p:nvPr/>
          </p:nvGrpSpPr>
          <p:grpSpPr>
            <a:xfrm>
              <a:off x="5445370" y="5453609"/>
              <a:ext cx="218582" cy="446813"/>
              <a:chOff x="5445370" y="5453609"/>
              <a:chExt cx="218582" cy="446813"/>
            </a:xfrm>
          </p:grpSpPr>
          <p:cxnSp>
            <p:nvCxnSpPr>
              <p:cNvPr id="29" name="直接连接符 28"/>
              <p:cNvCxnSpPr/>
              <p:nvPr/>
            </p:nvCxnSpPr>
            <p:spPr>
              <a:xfrm flipH="1">
                <a:off x="5445370" y="5453609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flipH="1">
                <a:off x="5447928" y="5900422"/>
                <a:ext cx="216024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5449207" y="5453609"/>
                <a:ext cx="0" cy="446813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" name="矩形 5"/>
          <p:cNvSpPr/>
          <p:nvPr/>
        </p:nvSpPr>
        <p:spPr>
          <a:xfrm>
            <a:off x="3719736" y="254538"/>
            <a:ext cx="8156328" cy="716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树的第一层首先按</a:t>
            </a:r>
            <a:r>
              <a:rPr lang="zh-CN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具有“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&lt;20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岁，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30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岁，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&gt;30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岁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三种取值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将整个数据集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根节点划分为三个样本子集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15" name="矩形 14"/>
          <p:cNvSpPr/>
          <p:nvPr/>
        </p:nvSpPr>
        <p:spPr>
          <a:xfrm>
            <a:off x="6022712" y="3740861"/>
            <a:ext cx="5853351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③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en-US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&lt;</a:t>
            </a:r>
            <a:r>
              <a:rPr lang="en-US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样本子集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(4,5,6,10,14)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类别标签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，需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继续划分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再用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房产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划分成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(4,5,10)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有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房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(6,14)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无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房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两个样本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u="wavyDbl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类别分别一致，得决策结果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8EF9B79-D64E-4618-A2DF-FA469F7408BB}"/>
              </a:ext>
            </a:extLst>
          </p:cNvPr>
          <p:cNvSpPr/>
          <p:nvPr/>
        </p:nvSpPr>
        <p:spPr>
          <a:xfrm>
            <a:off x="6022711" y="5391611"/>
            <a:ext cx="5853351" cy="64120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5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银行流水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特征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及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本</a:t>
            </a:r>
            <a:r>
              <a:rPr lang="zh-CN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次</a:t>
            </a:r>
            <a:r>
              <a:rPr lang="zh-CN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决策树构造过程中</a:t>
            </a:r>
            <a:r>
              <a:rPr lang="zh-CN" altLang="zh-CN" sz="2000" b="1" dirty="0">
                <a:solidFill>
                  <a:srgbClr val="000000"/>
                </a:solidFill>
                <a:latin typeface="Times New Roman" panose="02020603050405020304" pitchFamily="18" charset="0"/>
                <a:ea typeface="楷体_GB2312"/>
                <a:cs typeface="Times New Roman" panose="02020603050405020304" pitchFamily="18" charset="0"/>
              </a:rPr>
              <a:t>没有使用。</a:t>
            </a:r>
          </a:p>
        </p:txBody>
      </p:sp>
      <p:sp>
        <p:nvSpPr>
          <p:cNvPr id="40" name="矩形 39"/>
          <p:cNvSpPr/>
          <p:nvPr/>
        </p:nvSpPr>
        <p:spPr>
          <a:xfrm>
            <a:off x="3719078" y="1029920"/>
            <a:ext cx="8156328" cy="7165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algn="just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①若</a:t>
            </a:r>
            <a:r>
              <a:rPr lang="zh-CN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年龄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20</a:t>
            </a:r>
            <a:r>
              <a:rPr lang="zh-CN" altLang="en-US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～</a:t>
            </a:r>
            <a:r>
              <a:rPr lang="en-US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30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样本子集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(3,7,12,13)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个样本的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类别纯度一致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是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叶节点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 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得到决策结果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→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给贷款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56243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74534" y="295373"/>
            <a:ext cx="161738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B25F9F8E-04D9-445D-9343-DE9AA0A9D028}"/>
              </a:ext>
            </a:extLst>
          </p:cNvPr>
          <p:cNvSpPr/>
          <p:nvPr/>
        </p:nvSpPr>
        <p:spPr>
          <a:xfrm>
            <a:off x="574534" y="908720"/>
            <a:ext cx="11066082" cy="5232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建立决策树的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过程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不断选择</a:t>
            </a:r>
            <a:r>
              <a:rPr lang="zh-CN" altLang="en-US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进行划分，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直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到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均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本例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数据少，可通过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观察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穷举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选择属性值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对样本集进行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但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数据集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较大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需要</a:t>
            </a:r>
            <a:r>
              <a:rPr lang="zh-CN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理论和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方法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评价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并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基于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评价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构建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时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特征选择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顺序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很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重要。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（先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后选哪个特征）</a:t>
            </a:r>
            <a:endParaRPr lang="en-US" altLang="zh-CN" sz="20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531813" indent="-265113" algn="just">
              <a:lnSpc>
                <a:spcPts val="31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性能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好的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决策树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，会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随着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划分不断进行，决策树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分支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纯度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越来越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高，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分支节点中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包含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，已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属于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相同类别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类别标签达到一致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完成决策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zh-CN" sz="20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Entropy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衡量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样本集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)“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纯度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指标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。若能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通过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对数据集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，得到的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en-US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纯度</a:t>
            </a:r>
            <a:r>
              <a:rPr lang="en-US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进行比较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，那就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可以有效的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顺序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625475" indent="-266700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越大</a:t>
            </a:r>
            <a:r>
              <a:rPr lang="zh-CN" altLang="zh-CN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说明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不确定性越大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纯度越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低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信息熵大</a:t>
            </a:r>
            <a:r>
              <a:rPr lang="zh-CN" altLang="en-US" sz="2000" b="1" dirty="0" smtClean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→样本类别标签越不一致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625475" indent="-266700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某个特征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zh-CN" sz="2000" b="1" u="wavyDbl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样本集</a:t>
            </a:r>
            <a:r>
              <a:rPr lang="zh-CN" altLang="zh-CN" sz="20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前后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减少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量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称为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增益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solidFill>
                  <a:srgbClr val="00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information gain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625475" indent="-266700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</a:pP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en-US" sz="20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衡量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样本集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不确定性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复杂度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\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不纯度</a:t>
            </a:r>
            <a:r>
              <a:rPr lang="en-US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减少程度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58775">
              <a:lnSpc>
                <a:spcPts val="3100"/>
              </a:lnSpc>
              <a:spcAft>
                <a:spcPts val="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信息增益小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→样本集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子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不确定性小→样本类别标签越趋于一致</a:t>
            </a:r>
            <a:r>
              <a:rPr lang="en-US" altLang="zh-CN" sz="2000" b="1" dirty="0" smtClean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39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DFA6330-E080-46FC-A7A0-AD9CA8E7D3CF}"/>
                  </a:ext>
                </a:extLst>
              </p:cNvPr>
              <p:cNvSpPr/>
              <p:nvPr/>
            </p:nvSpPr>
            <p:spPr>
              <a:xfrm>
                <a:off x="562959" y="74509"/>
                <a:ext cx="9205450" cy="69249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假设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：由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𝑲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构成的数据集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，第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发生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的概率为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𝒌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≤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𝑲</m:t>
                    </m:r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27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</a:pP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   </a:t>
                </a:r>
                <a:r>
                  <a:rPr lang="en-US" altLang="zh-CN" sz="2000" b="1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信息熵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endParaRPr lang="zh-CN" altLang="zh-CN" sz="20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DFA6330-E080-46FC-A7A0-AD9CA8E7D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59" y="74509"/>
                <a:ext cx="9205450" cy="692497"/>
              </a:xfrm>
              <a:prstGeom prst="rect">
                <a:avLst/>
              </a:prstGeom>
              <a:blipFill>
                <a:blip r:embed="rId2"/>
                <a:stretch>
                  <a:fillRect l="-1258" t="-12281" r="-1722" b="-175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7768" y="900846"/>
            <a:ext cx="2915045" cy="916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FA6330-E080-46FC-A7A0-AD9CA8E7D3CF}"/>
                  </a:ext>
                </a:extLst>
              </p:cNvPr>
              <p:cNvSpPr/>
              <p:nvPr/>
            </p:nvSpPr>
            <p:spPr>
              <a:xfrm>
                <a:off x="984711" y="2014548"/>
                <a:ext cx="10441160" cy="743793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𝑬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𝑫</m:t>
                    </m:r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越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小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越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明确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𝑫</m:t>
                    </m:r>
                  </m:oMath>
                </a14:m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的纯度越高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中样本的类别标签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一致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 algn="just">
                  <a:lnSpc>
                    <a:spcPts val="29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所有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K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𝒑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𝒌</m:t>
                        </m:r>
                      </m:sub>
                    </m:sSub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累加和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1</a:t>
                </a:r>
                <a:endParaRPr lang="zh-CN" altLang="zh-CN" sz="2000" b="1" kern="100" dirty="0">
                  <a:latin typeface="等线" panose="02010600030101010101" pitchFamily="2" charset="-122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ADFA6330-E080-46FC-A7A0-AD9CA8E7D3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711" y="2014548"/>
                <a:ext cx="10441160" cy="743793"/>
              </a:xfrm>
              <a:prstGeom prst="rect">
                <a:avLst/>
              </a:prstGeom>
              <a:blipFill>
                <a:blip r:embed="rId4"/>
                <a:stretch>
                  <a:fillRect l="-1110" t="-9016" b="-163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DFA6330-E080-46FC-A7A0-AD9CA8E7D3CF}"/>
              </a:ext>
            </a:extLst>
          </p:cNvPr>
          <p:cNvSpPr/>
          <p:nvPr/>
        </p:nvSpPr>
        <p:spPr>
          <a:xfrm>
            <a:off x="562958" y="2948094"/>
            <a:ext cx="423689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 algn="just"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应用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度量标准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熵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”</a:t>
            </a:r>
            <a:r>
              <a:rPr lang="zh-CN" altLang="zh-CN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构建决策树</a:t>
            </a:r>
            <a:r>
              <a:rPr lang="zh-CN" altLang="en-US" sz="20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20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562958" y="3417425"/>
            <a:ext cx="11077658" cy="2406517"/>
            <a:chOff x="562958" y="3417425"/>
            <a:chExt cx="11077658" cy="2406517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958" y="3501008"/>
              <a:ext cx="2790354" cy="232293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3503711" y="3417425"/>
                  <a:ext cx="8136905" cy="743793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 algn="just">
                    <a:lnSpc>
                      <a:spcPts val="2900"/>
                    </a:lnSpc>
                    <a:spcAft>
                      <a:spcPts val="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表中</a:t>
                  </a:r>
                  <a:r>
                    <a:rPr lang="en-US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14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个样本</a:t>
                  </a:r>
                  <a:r>
                    <a:rPr lang="zh-CN" altLang="zh-CN" sz="2000" b="1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分</a:t>
                  </a:r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属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给贷款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(9</a:t>
                  </a:r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个样本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)”</a:t>
                  </a:r>
                  <a:r>
                    <a:rPr lang="zh-CN" altLang="zh-CN" sz="2000" b="1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和</a:t>
                  </a:r>
                  <a:r>
                    <a:rPr lang="en-US" altLang="zh-CN" sz="2000" b="1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“</a:t>
                  </a:r>
                  <a:r>
                    <a:rPr lang="zh-CN" altLang="zh-CN" sz="2000" b="1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不</a:t>
                  </a:r>
                  <a:r>
                    <a:rPr lang="zh-CN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给贷款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(5</a:t>
                  </a:r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个样本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)”</a:t>
                  </a:r>
                  <a:r>
                    <a:rPr lang="zh-CN" altLang="zh-CN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两个类别</a:t>
                  </a:r>
                  <a:r>
                    <a:rPr lang="zh-CN" altLang="zh-CN" sz="2000" b="1" dirty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，即 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𝑲</m:t>
                      </m:r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2000" b="1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𝟐</m:t>
                      </m:r>
                    </m:oMath>
                  </a14:m>
                  <a:r>
                    <a:rPr lang="zh-CN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。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整个数据集</a:t>
                  </a:r>
                  <a:r>
                    <a:rPr lang="en-US" altLang="zh-CN" sz="2000" b="1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D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\</a:t>
                  </a:r>
                  <a:r>
                    <a:rPr lang="zh-CN" altLang="en-US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根节点</a:t>
                  </a:r>
                  <a:r>
                    <a:rPr lang="en-US" altLang="zh-CN" sz="2000" b="1" i="1" dirty="0" smtClean="0">
                      <a:solidFill>
                        <a:srgbClr val="000000"/>
                      </a:solidFill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D</a:t>
                  </a:r>
                  <a:r>
                    <a:rPr lang="zh-CN" altLang="en-US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分为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2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类</a:t>
                  </a:r>
                  <a:r>
                    <a:rPr lang="en-US" altLang="zh-CN" sz="2000" b="1" dirty="0" smtClean="0">
                      <a:solidFill>
                        <a:srgbClr val="00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03711" y="3417425"/>
                  <a:ext cx="8136905" cy="743793"/>
                </a:xfrm>
                <a:prstGeom prst="rect">
                  <a:avLst/>
                </a:prstGeom>
                <a:blipFill>
                  <a:blip r:embed="rId6"/>
                  <a:stretch>
                    <a:fillRect l="-1423" t="-9016" r="-1873" b="-1557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8115" y="4293096"/>
            <a:ext cx="6574429" cy="720658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719736" y="5431971"/>
            <a:ext cx="5472608" cy="344265"/>
          </a:xfrm>
          <a:prstGeom prst="wedgeRoundRectCallout">
            <a:avLst>
              <a:gd name="adj1" fmla="val -27975"/>
              <a:gd name="adj2" fmla="val -21805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 smtClean="0">
                <a:solidFill>
                  <a:srgbClr val="FF0000"/>
                </a:solidFill>
              </a:rPr>
              <a:t>整个数据集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D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熵值（根节点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\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关于类别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熵值）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562958" y="955466"/>
                <a:ext cx="286649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𝑲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𝒏</m:t>
                          </m:r>
                        </m:sub>
                      </m:sSub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958" y="955466"/>
                <a:ext cx="2866490" cy="307777"/>
              </a:xfrm>
              <a:prstGeom prst="rect">
                <a:avLst/>
              </a:prstGeom>
              <a:blipFill>
                <a:blip r:embed="rId8"/>
                <a:stretch>
                  <a:fillRect l="-2972" r="-212" b="-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4890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979446-2943-4F88-835D-4AE2E6188CAF}"/>
                  </a:ext>
                </a:extLst>
              </p:cNvPr>
              <p:cNvSpPr/>
              <p:nvPr/>
            </p:nvSpPr>
            <p:spPr>
              <a:xfrm>
                <a:off x="4079776" y="908720"/>
                <a:ext cx="7488337" cy="515525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266700" indent="-266700" algn="just">
                  <a:lnSpc>
                    <a:spcPts val="31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数据集</a:t>
                </a:r>
                <a:r>
                  <a:rPr lang="en-US" altLang="zh-CN" sz="2000" b="1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有</a:t>
                </a:r>
                <a:r>
                  <a:rPr lang="zh-CN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年龄、银行流水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婚否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、房产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四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与贷款人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相关的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需要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分别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计算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四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对应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信息熵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条件熵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)</a:t>
                </a:r>
                <a:endPara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100"/>
                  </a:lnSpc>
                  <a:spcAft>
                    <a:spcPts val="6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zh-CN" sz="20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以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年龄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为例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年龄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&gt;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30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20~30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&lt;</a:t>
                </a:r>
                <a:r>
                  <a:rPr lang="en-US" altLang="zh-CN" sz="2000" b="1" dirty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20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三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值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，用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这</a:t>
                </a:r>
                <a:r>
                  <a:rPr lang="zh-CN" altLang="zh-CN" sz="2000" b="1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三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值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en-US" altLang="zh-CN" sz="2000" b="1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14</a:t>
                </a:r>
                <a:r>
                  <a:rPr lang="zh-CN" altLang="zh-CN" sz="2000" b="1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个样本进行划分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则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在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决策树中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产生了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三个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节点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每个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分支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节点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一个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子集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2000" b="1" u="wavyDbl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三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</a:t>
                </a:r>
                <a:r>
                  <a:rPr lang="zh-CN" altLang="en-US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zh-CN" sz="2000" b="1" u="wavyDbl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子集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构成了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对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原始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数据</a:t>
                </a:r>
                <a:r>
                  <a:rPr lang="en-US" altLang="zh-CN" sz="2000" b="1" i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D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第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一层划分的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个类别及其样本子集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</a:p>
              <a:p>
                <a:pPr marL="531813" indent="-265113" algn="just">
                  <a:lnSpc>
                    <a:spcPts val="3100"/>
                  </a:lnSpc>
                  <a:spcAft>
                    <a:spcPts val="120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值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“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20~30</a:t>
                </a:r>
                <a:r>
                  <a:rPr lang="en-US" altLang="zh-CN" sz="2000" b="1" dirty="0" smtClean="0">
                    <a:solidFill>
                      <a:srgbClr val="00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划分的子集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四个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(3</a:t>
                </a:r>
                <a:r>
                  <a:rPr lang="en-US" altLang="zh-CN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, 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7,12,13)</a:t>
                </a:r>
                <a:endPara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266700" indent="-266700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按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年龄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得到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的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集统计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如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表所示</a:t>
                </a: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531813" indent="-265113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取值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=“</m:t>
                    </m:r>
                    <m:r>
                      <a:rPr lang="zh-CN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年龄</m:t>
                    </m:r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=“</m:t>
                    </m:r>
                    <m:r>
                      <a:rPr lang="zh-CN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年龄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𝟐𝟎</m:t>
                    </m:r>
                    <m:r>
                      <a:rPr lang="en-US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~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𝟑𝟎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=“</m:t>
                    </m:r>
                    <m:r>
                      <a:rPr lang="zh-CN" altLang="zh-CN" sz="2000" b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年龄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𝟐𝟎</m:t>
                    </m:r>
                    <m:r>
                      <a:rPr lang="en-US" altLang="zh-CN" sz="2000" b="1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。</a:t>
                </a: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531813" indent="-265113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将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按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特征</a:t>
                </a:r>
                <a:r>
                  <a:rPr lang="zh-CN" altLang="zh-CN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取值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𝒂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划分的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子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集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 </a:t>
                </a:r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sub>
                    </m:sSub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𝟏</m:t>
                            </m:r>
                          </m:sub>
                        </m:sSub>
                      </m:sub>
                    </m:sSub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𝟐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 smtClean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  <a:p>
                <a:pPr marL="531813" indent="-265113" algn="just">
                  <a:lnSpc>
                    <a:spcPts val="3100"/>
                  </a:lnSpc>
                  <a:spcAft>
                    <a:spcPts val="0"/>
                  </a:spcAft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中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包含</a:t>
                </a:r>
                <a:r>
                  <a:rPr lang="zh-CN" altLang="zh-CN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样本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个数</a:t>
                </a:r>
                <a:r>
                  <a:rPr lang="zh-CN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记</a:t>
                </a:r>
                <a:r>
                  <a:rPr lang="zh-CN" altLang="zh-CN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en-US" altLang="zh-CN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  </a:t>
                </a:r>
                <a:r>
                  <a:rPr lang="zh-CN" altLang="en-US" sz="2000" b="1" dirty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𝑫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𝟎</m:t>
                            </m:r>
                          </m:sub>
                        </m:sSub>
                      </m:sub>
                    </m:sSub>
                    <m:d>
                      <m:dPr>
                        <m:begChr m:val="|"/>
                        <m:endChr m:val="|"/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000" b="1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|</m:t>
                            </m:r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𝟏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𝟒</m:t>
                    </m:r>
                    <m:r>
                      <a:rPr lang="en-US" altLang="zh-CN" sz="2000" b="1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楷体_GB231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dirty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楷体_GB2312"/>
                                <a:cs typeface="Times New Roman" panose="02020603050405020304" pitchFamily="18" charset="0"/>
                              </a:rPr>
                              <m:t>𝑫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en-US" altLang="zh-CN" sz="2000" b="1" i="1" dirty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楷体_GB2312"/>
                                    <a:cs typeface="Times New Roman" panose="02020603050405020304" pitchFamily="18" charset="0"/>
                                  </a:rPr>
                                  <m:t>𝟐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2000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楷体_GB2312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r>
                  <a:rPr lang="zh-CN" altLang="en-US" sz="2000" b="1" dirty="0" smtClean="0">
                    <a:solidFill>
                      <a:srgbClr val="000000"/>
                    </a:solidFill>
                    <a:latin typeface="Times New Roman" panose="02020603050405020304" pitchFamily="18" charset="0"/>
                    <a:ea typeface="楷体_GB2312"/>
                    <a:cs typeface="Times New Roman" panose="02020603050405020304" pitchFamily="18" charset="0"/>
                  </a:rPr>
                  <a:t>）</a:t>
                </a:r>
                <a:endParaRPr lang="en-US" altLang="zh-CN" sz="2000" b="1" dirty="0">
                  <a:solidFill>
                    <a:srgbClr val="000000"/>
                  </a:solidFill>
                  <a:latin typeface="Times New Roman" panose="02020603050405020304" pitchFamily="18" charset="0"/>
                  <a:ea typeface="楷体_GB231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0D979446-2943-4F88-835D-4AE2E6188C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9776" y="908720"/>
                <a:ext cx="7488337" cy="5155257"/>
              </a:xfrm>
              <a:prstGeom prst="rect">
                <a:avLst/>
              </a:prstGeom>
              <a:blipFill>
                <a:blip r:embed="rId2"/>
                <a:stretch>
                  <a:fillRect l="-1546" t="-946" r="-2034" b="-9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6" y="3284984"/>
            <a:ext cx="3383788" cy="100328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908720"/>
            <a:ext cx="3383788" cy="22322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47" y="4365104"/>
            <a:ext cx="3383788" cy="1727556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8328248" y="6030439"/>
            <a:ext cx="3024336" cy="235319"/>
            <a:chOff x="8328248" y="6030439"/>
            <a:chExt cx="3024336" cy="235319"/>
          </a:xfrm>
        </p:grpSpPr>
        <p:sp>
          <p:nvSpPr>
            <p:cNvPr id="2" name="矩形 1"/>
            <p:cNvSpPr/>
            <p:nvPr/>
          </p:nvSpPr>
          <p:spPr>
            <a:xfrm>
              <a:off x="8328248" y="6035490"/>
              <a:ext cx="64807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2+,3-</a:t>
              </a:r>
              <a:endPara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9624144" y="6049734"/>
              <a:ext cx="64807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4+,0-</a:t>
              </a:r>
              <a:endPara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10704512" y="6030439"/>
              <a:ext cx="64807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3+,3-</a:t>
              </a:r>
              <a:endPara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934574" y="4820302"/>
            <a:ext cx="2701579" cy="227599"/>
            <a:chOff x="934574" y="4820302"/>
            <a:chExt cx="2701579" cy="227599"/>
          </a:xfrm>
        </p:grpSpPr>
        <p:sp>
          <p:nvSpPr>
            <p:cNvPr id="5" name="椭圆 4"/>
            <p:cNvSpPr/>
            <p:nvPr/>
          </p:nvSpPr>
          <p:spPr>
            <a:xfrm>
              <a:off x="934574" y="4820302"/>
              <a:ext cx="43204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1765503" y="4831877"/>
              <a:ext cx="54879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3204105" y="4821641"/>
              <a:ext cx="432048" cy="21602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圆角矩形标注 14"/>
          <p:cNvSpPr/>
          <p:nvPr/>
        </p:nvSpPr>
        <p:spPr>
          <a:xfrm>
            <a:off x="5994077" y="244477"/>
            <a:ext cx="5582867" cy="344265"/>
          </a:xfrm>
          <a:prstGeom prst="wedgeRoundRectCallout">
            <a:avLst>
              <a:gd name="adj1" fmla="val 23757"/>
              <a:gd name="adj2" fmla="val 81180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</a:rPr>
              <a:t>选择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某一个特征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前后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数据集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D</a:t>
            </a:r>
            <a:r>
              <a:rPr lang="zh-CN" altLang="en-US" sz="2000" b="1" dirty="0" smtClean="0">
                <a:solidFill>
                  <a:schemeClr val="tx1"/>
                </a:solidFill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不确定度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纯度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314301" y="2852936"/>
            <a:ext cx="1909491" cy="792088"/>
            <a:chOff x="2314301" y="2852936"/>
            <a:chExt cx="1909491" cy="792088"/>
          </a:xfrm>
        </p:grpSpPr>
        <p:cxnSp>
          <p:nvCxnSpPr>
            <p:cNvPr id="17" name="直接箭头连接符 16"/>
            <p:cNvCxnSpPr/>
            <p:nvPr/>
          </p:nvCxnSpPr>
          <p:spPr>
            <a:xfrm flipH="1">
              <a:off x="2314301" y="2852936"/>
              <a:ext cx="1909491" cy="792088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>
              <a:off x="3071664" y="2852936"/>
              <a:ext cx="1152128" cy="792088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H="1">
              <a:off x="3791744" y="2852936"/>
              <a:ext cx="432048" cy="792088"/>
            </a:xfrm>
            <a:prstGeom prst="straightConnector1">
              <a:avLst/>
            </a:prstGeom>
            <a:ln w="22225"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组合 27"/>
          <p:cNvGrpSpPr/>
          <p:nvPr/>
        </p:nvGrpSpPr>
        <p:grpSpPr>
          <a:xfrm>
            <a:off x="1931111" y="3763332"/>
            <a:ext cx="1836556" cy="227745"/>
            <a:chOff x="1931111" y="3763332"/>
            <a:chExt cx="1836556" cy="227745"/>
          </a:xfrm>
        </p:grpSpPr>
        <p:sp>
          <p:nvSpPr>
            <p:cNvPr id="25" name="矩形 24"/>
            <p:cNvSpPr/>
            <p:nvPr/>
          </p:nvSpPr>
          <p:spPr>
            <a:xfrm>
              <a:off x="1931111" y="3763332"/>
              <a:ext cx="394765" cy="2160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60208" y="3768675"/>
              <a:ext cx="394765" cy="2160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3372902" y="3775053"/>
              <a:ext cx="394765" cy="21602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884811" y="4209513"/>
            <a:ext cx="1943288" cy="0"/>
            <a:chOff x="1873236" y="4197938"/>
            <a:chExt cx="1943288" cy="0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873236" y="4197938"/>
              <a:ext cx="492481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2611349" y="4197938"/>
              <a:ext cx="492481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3324043" y="4197938"/>
              <a:ext cx="492481" cy="0"/>
            </a:xfrm>
            <a:prstGeom prst="line">
              <a:avLst/>
            </a:prstGeom>
            <a:ln w="38100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1271464" y="4299295"/>
            <a:ext cx="1932641" cy="249893"/>
            <a:chOff x="1271464" y="4299295"/>
            <a:chExt cx="1932641" cy="249893"/>
          </a:xfrm>
        </p:grpSpPr>
        <p:sp>
          <p:nvSpPr>
            <p:cNvPr id="34" name="圆角矩形标注 33"/>
            <p:cNvSpPr/>
            <p:nvPr/>
          </p:nvSpPr>
          <p:spPr>
            <a:xfrm>
              <a:off x="1271464" y="4299295"/>
              <a:ext cx="504056" cy="249893"/>
            </a:xfrm>
            <a:prstGeom prst="wedgeRoundRectCallout">
              <a:avLst>
                <a:gd name="adj1" fmla="val 96008"/>
                <a:gd name="adj2" fmla="val -61209"/>
                <a:gd name="adj3" fmla="val 16667"/>
              </a:avLst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600" b="1" dirty="0" smtClean="0">
                  <a:solidFill>
                    <a:srgbClr val="FF0000"/>
                  </a:solidFill>
                </a:rPr>
                <a:t>不纯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  <p:sp>
          <p:nvSpPr>
            <p:cNvPr id="35" name="圆角矩形标注 34"/>
            <p:cNvSpPr/>
            <p:nvPr/>
          </p:nvSpPr>
          <p:spPr>
            <a:xfrm>
              <a:off x="2978620" y="4345741"/>
              <a:ext cx="225485" cy="203447"/>
            </a:xfrm>
            <a:prstGeom prst="wedgeRoundRectCallout">
              <a:avLst>
                <a:gd name="adj1" fmla="val -92869"/>
                <a:gd name="adj2" fmla="val -83274"/>
                <a:gd name="adj3" fmla="val 16667"/>
              </a:avLst>
            </a:prstGeom>
            <a:noFill/>
            <a:ln>
              <a:solidFill>
                <a:srgbClr val="0000FF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1600" b="1" dirty="0" smtClean="0">
                  <a:solidFill>
                    <a:srgbClr val="FF0000"/>
                  </a:solidFill>
                </a:rPr>
                <a:t>纯</a:t>
              </a:r>
              <a:endParaRPr lang="zh-CN" altLang="en-US" sz="1600" b="1" dirty="0">
                <a:solidFill>
                  <a:schemeClr val="tx1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/>
              <p:cNvSpPr txBox="1"/>
              <p:nvPr/>
            </p:nvSpPr>
            <p:spPr>
              <a:xfrm>
                <a:off x="2344362" y="4928314"/>
                <a:ext cx="310983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√</m:t>
                      </m:r>
                    </m:oMath>
                  </m:oMathPara>
                </a14:m>
                <a:endParaRPr lang="zh-CN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362" y="4928314"/>
                <a:ext cx="310983" cy="3968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5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02277" y="306723"/>
            <a:ext cx="4601635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b="1" dirty="0" smtClean="0">
                <a:latin typeface="+mn-ea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latin typeface="+mn-ea"/>
                <a:ea typeface="+mn-ea"/>
                <a:cs typeface="Times New Roman" panose="02020603050405020304" pitchFamily="18" charset="0"/>
              </a:rPr>
              <a:t>、数据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训练集、验证集、测试集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矩形 2">
            <a:extLst/>
          </p:cNvPr>
          <p:cNvSpPr/>
          <p:nvPr/>
        </p:nvSpPr>
        <p:spPr>
          <a:xfrm>
            <a:off x="635463" y="976178"/>
            <a:ext cx="5722937" cy="3206006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完成模型参数优化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后，即需要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上对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模型性能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进行测试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为了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u="wavyDbl" dirty="0">
                <a:latin typeface="+mn-ea"/>
                <a:ea typeface="+mn-ea"/>
                <a:cs typeface="Times New Roman" panose="02020603050405020304" pitchFamily="18" charset="0"/>
              </a:rPr>
              <a:t>训练优化过程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挑选更好的模型参数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，一般可将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训练集中</a:t>
            </a:r>
            <a:r>
              <a:rPr lang="zh-CN" altLang="en-US" sz="2000" b="1" u="wavyDbl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一部分数据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作为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验证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9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训练模型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的同时，会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验证集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上进行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模型评估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，以便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参数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85750" indent="-285750" algn="just">
              <a:lnSpc>
                <a:spcPts val="29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最后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模型测试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，将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测试结果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作为模型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性能的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最终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结果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>
            <a:extLst>
              <a:ext uri="{FF2B5EF4-FFF2-40B4-BE49-F238E27FC236}">
                <a16:creationId xmlns:a16="http://schemas.microsoft.com/office/drawing/2014/main" id="{7D3C75AC-1C16-49CD-B225-381E07A45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932" y="980728"/>
            <a:ext cx="5074181" cy="3225845"/>
          </a:xfrm>
          <a:prstGeom prst="rect">
            <a:avLst/>
          </a:prstGeom>
        </p:spPr>
      </p:pic>
      <p:sp>
        <p:nvSpPr>
          <p:cNvPr id="6" name="矩形 5">
            <a:extLst/>
          </p:cNvPr>
          <p:cNvSpPr/>
          <p:nvPr/>
        </p:nvSpPr>
        <p:spPr>
          <a:xfrm>
            <a:off x="623889" y="4407883"/>
            <a:ext cx="9360543" cy="1487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85750" indent="-28575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注意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验证集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所包含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数据之间没有任何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交叉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不存在重复样本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01675" indent="-34290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训练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（练习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01675" indent="-34290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验证集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模型评估以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调整相应参数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（模考）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701675" indent="-342900" algn="just">
              <a:lnSpc>
                <a:spcPts val="29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Ø"/>
              <a:defRPr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测试集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模型优劣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水平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（真实考）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83" y="908720"/>
            <a:ext cx="3996197" cy="100328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E68A582-FF23-4360-9EBF-6C31CD18338C}"/>
              </a:ext>
            </a:extLst>
          </p:cNvPr>
          <p:cNvSpPr/>
          <p:nvPr/>
        </p:nvSpPr>
        <p:spPr>
          <a:xfrm>
            <a:off x="4727849" y="908720"/>
            <a:ext cx="6768752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2900"/>
              </a:lnSpc>
              <a:spcBef>
                <a:spcPts val="600"/>
              </a:spcBef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根据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第一层分类结果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分别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得到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每个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分支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节点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信息熵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条件熵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zh-CN" altLang="zh-CN" sz="1800" b="1" kern="100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7" y="2055554"/>
            <a:ext cx="4068203" cy="1157421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727848" y="1772816"/>
            <a:ext cx="6984776" cy="1438326"/>
            <a:chOff x="4727848" y="1772816"/>
            <a:chExt cx="6984776" cy="1438326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E68A582-FF23-4360-9EBF-6C31CD18338C}"/>
                </a:ext>
              </a:extLst>
            </p:cNvPr>
            <p:cNvSpPr/>
            <p:nvPr/>
          </p:nvSpPr>
          <p:spPr>
            <a:xfrm>
              <a:off x="4727848" y="1772816"/>
              <a:ext cx="6984776" cy="7437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266700" indent="-266700">
                <a:lnSpc>
                  <a:spcPts val="2900"/>
                </a:lnSpc>
                <a:spcAft>
                  <a:spcPts val="0"/>
                </a:spcAft>
                <a:buClr>
                  <a:srgbClr val="FF0000"/>
                </a:buClr>
                <a:buSzPct val="80000"/>
                <a:buFont typeface="Wingdings" panose="05000000000000000000" pitchFamily="2" charset="2"/>
                <a:buChar char="p"/>
              </a:pP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得到</a:t>
              </a:r>
              <a:r>
                <a:rPr lang="zh-CN" altLang="en-US" sz="1800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这</a:t>
              </a: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三个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特征值</a:t>
              </a: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800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信息熵后</a:t>
              </a: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</a:t>
              </a:r>
              <a:r>
                <a:rPr lang="zh-CN" altLang="en-US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再</a:t>
              </a:r>
              <a:r>
                <a:rPr lang="zh-CN" altLang="zh-CN" sz="1800" b="1" u="wavyDbl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进一步计算</a:t>
              </a:r>
              <a:r>
                <a:rPr lang="zh-CN" altLang="zh-CN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年龄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特征</a:t>
              </a:r>
              <a:r>
                <a:rPr lang="zh-CN" altLang="zh-CN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对</a:t>
              </a:r>
              <a:r>
                <a:rPr lang="zh-CN" altLang="en-US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原始样</a:t>
              </a:r>
              <a:r>
                <a:rPr lang="zh-CN" altLang="zh-CN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本集</a:t>
              </a:r>
              <a:r>
                <a:rPr lang="en-US" altLang="zh-CN" sz="1800" b="1" i="1" dirty="0" smtClean="0">
                  <a:solidFill>
                    <a:srgbClr val="0000FF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D</a:t>
              </a:r>
              <a:r>
                <a:rPr lang="zh-CN" altLang="zh-CN" sz="1800" b="1" dirty="0" smtClean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进行</a:t>
              </a:r>
              <a:r>
                <a:rPr lang="zh-CN" altLang="zh-CN" sz="1800" b="1" dirty="0">
                  <a:solidFill>
                    <a:srgbClr val="0000FF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划分后</a:t>
              </a:r>
              <a:r>
                <a:rPr lang="zh-CN" altLang="zh-CN" sz="1800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的</a:t>
              </a:r>
              <a:r>
                <a:rPr lang="zh-CN" altLang="zh-CN" sz="18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信息增益</a:t>
              </a:r>
              <a:r>
                <a:rPr lang="zh-CN" altLang="zh-CN" sz="1800" b="1" dirty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，计算</a:t>
              </a:r>
              <a:r>
                <a:rPr lang="zh-CN" altLang="zh-CN" sz="1800" b="1" dirty="0" smtClean="0">
                  <a:solidFill>
                    <a:srgbClr val="00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公式：</a:t>
              </a:r>
              <a:endParaRPr lang="zh-CN" altLang="zh-CN" sz="1800" b="1" kern="100" dirty="0">
                <a:latin typeface="+mn-ea"/>
                <a:ea typeface="+mn-ea"/>
                <a:cs typeface="Times New Roman" panose="02020603050405020304" pitchFamily="18" charset="0"/>
              </a:endParaRPr>
            </a:p>
          </p:txBody>
        </p:sp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77880" y="2518604"/>
              <a:ext cx="3718720" cy="692538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551971" y="3378078"/>
            <a:ext cx="10512581" cy="2404969"/>
            <a:chOff x="551971" y="3378078"/>
            <a:chExt cx="10512581" cy="2404969"/>
          </a:xfrm>
        </p:grpSpPr>
        <p:grpSp>
          <p:nvGrpSpPr>
            <p:cNvPr id="19" name="组合 18"/>
            <p:cNvGrpSpPr/>
            <p:nvPr/>
          </p:nvGrpSpPr>
          <p:grpSpPr>
            <a:xfrm>
              <a:off x="4151784" y="3429000"/>
              <a:ext cx="6912768" cy="844414"/>
              <a:chOff x="4151784" y="3429000"/>
              <a:chExt cx="6912768" cy="84441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7E68A582-FF23-4360-9EBF-6C31CD18338C}"/>
                      </a:ext>
                    </a:extLst>
                  </p:cNvPr>
                  <p:cNvSpPr/>
                  <p:nvPr/>
                </p:nvSpPr>
                <p:spPr>
                  <a:xfrm>
                    <a:off x="4151784" y="3429000"/>
                    <a:ext cx="6912768" cy="282129"/>
                  </a:xfrm>
                  <a:prstGeom prst="rect">
                    <a:avLst/>
                  </a:prstGeom>
                </p:spPr>
                <p:txBody>
                  <a:bodyPr wrap="square" lIns="0" tIns="0" rIns="0" bIns="0">
                    <a:spAutoFit/>
                  </a:bodyPr>
                  <a:lstStyle/>
                  <a:p>
                    <a:pPr marL="342900" indent="-342900">
                      <a:lnSpc>
                        <a:spcPts val="2200"/>
                      </a:lnSpc>
                      <a:spcAft>
                        <a:spcPts val="0"/>
                      </a:spcAft>
                      <a:buClr>
                        <a:srgbClr val="FF0000"/>
                      </a:buClr>
                      <a:buSzPct val="80000"/>
                      <a:buFont typeface="Wingdings" panose="05000000000000000000" pitchFamily="2" charset="2"/>
                      <a:buChar char="p"/>
                    </a:pPr>
                    <a:r>
                      <a:rPr lang="zh-CN" altLang="zh-CN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将</a:t>
                    </a:r>
                    <a:r>
                      <a:rPr lang="zh-CN" altLang="en-US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“</a:t>
                    </a:r>
                    <a14:m>
                      <m:oMath xmlns:m="http://schemas.openxmlformats.org/officeDocument/2006/math"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𝑨</m:t>
                        </m:r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zh-CN" altLang="zh-CN" sz="1800" b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  <m:t>年龄</m:t>
                        </m:r>
                      </m:oMath>
                    </a14:m>
                    <a:r>
                      <a:rPr lang="zh-CN" altLang="en-US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”</a:t>
                    </a:r>
                    <a:r>
                      <a:rPr lang="zh-CN" altLang="zh-CN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代入</a:t>
                    </a:r>
                    <a:r>
                      <a:rPr lang="zh-CN" altLang="en-US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，表示</a:t>
                    </a:r>
                    <a:r>
                      <a:rPr lang="zh-CN" altLang="zh-CN" sz="18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选择年龄</a:t>
                    </a:r>
                    <a:r>
                      <a:rPr lang="zh-CN" altLang="en-US" sz="1800" b="1" dirty="0" smtClean="0">
                        <a:solidFill>
                          <a:srgbClr val="0000FF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特征</a:t>
                    </a:r>
                    <a:r>
                      <a:rPr lang="zh-CN" altLang="en-US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，</a:t>
                    </a:r>
                    <a:r>
                      <a:rPr lang="zh-CN" altLang="zh-CN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划分</a:t>
                    </a:r>
                    <a:r>
                      <a:rPr lang="zh-CN" altLang="zh-CN" sz="1800" b="1" dirty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后的</a:t>
                    </a:r>
                    <a:r>
                      <a:rPr lang="zh-CN" altLang="zh-CN" sz="1800" b="1" dirty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信息</a:t>
                    </a:r>
                    <a:r>
                      <a:rPr lang="zh-CN" altLang="zh-CN" sz="1800" b="1" dirty="0" smtClean="0">
                        <a:solidFill>
                          <a:srgbClr val="FF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增益</a:t>
                    </a:r>
                    <a:r>
                      <a:rPr lang="zh-CN" altLang="zh-CN" sz="1800" b="1" dirty="0" smtClean="0">
                        <a:solidFill>
                          <a:srgbClr val="000000"/>
                        </a:solidFill>
                        <a:latin typeface="+mn-ea"/>
                        <a:ea typeface="+mn-ea"/>
                        <a:cs typeface="Times New Roman" panose="02020603050405020304" pitchFamily="18" charset="0"/>
                      </a:rPr>
                      <a:t>：</a:t>
                    </a:r>
                    <a:endParaRPr lang="zh-CN" altLang="zh-CN" sz="1800" b="1" kern="100" dirty="0">
                      <a:latin typeface="+mn-ea"/>
                      <a:ea typeface="+mn-ea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3" name="矩形 12">
                    <a:extLst>
                      <a:ext uri="{FF2B5EF4-FFF2-40B4-BE49-F238E27FC236}">
                        <a16:creationId xmlns:a16="http://schemas.microsoft.com/office/drawing/2014/main" id="{7E68A582-FF23-4360-9EBF-6C31CD18338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51784" y="3429000"/>
                    <a:ext cx="6912768" cy="28212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1499" t="-39130" r="-353" b="-3695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15" name="图片 14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15880" y="3783137"/>
                <a:ext cx="5868900" cy="490277"/>
              </a:xfrm>
              <a:prstGeom prst="rect">
                <a:avLst/>
              </a:prstGeom>
            </p:spPr>
          </p:pic>
        </p:grpSp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0B835F2E-A6F7-48C4-9CB5-3AC5B554C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1971" y="3378078"/>
              <a:ext cx="3383787" cy="2404969"/>
            </a:xfrm>
            <a:prstGeom prst="rect">
              <a:avLst/>
            </a:prstGeom>
          </p:spPr>
        </p:pic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D67C87CB-F774-44AE-A271-E263C2B30B87}"/>
              </a:ext>
            </a:extLst>
          </p:cNvPr>
          <p:cNvSpPr/>
          <p:nvPr/>
        </p:nvSpPr>
        <p:spPr>
          <a:xfrm>
            <a:off x="4163394" y="4428095"/>
            <a:ext cx="7404719" cy="18594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266700" indent="-26670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同理，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可计算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婚否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、房产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、银行流水</a:t>
            </a:r>
            <a:r>
              <a:rPr lang="zh-CN" altLang="en-US" sz="1800" b="1" dirty="0" smtClean="0"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三个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。通过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比较</a:t>
            </a:r>
            <a:r>
              <a:rPr lang="zh-CN" altLang="zh-CN" sz="18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</a:t>
            </a:r>
            <a:r>
              <a:rPr lang="zh-CN" altLang="en-US" sz="18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个特征的</a:t>
            </a:r>
            <a:r>
              <a:rPr lang="zh-CN" altLang="zh-CN" sz="18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信息增益</a:t>
            </a:r>
            <a:r>
              <a:rPr lang="zh-CN" altLang="en-US" sz="1800" b="1" u="wavyDbl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大小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en-US" altLang="zh-CN" sz="1800" b="1" i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Gain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值大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的特征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266700" indent="-26670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选择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最佳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特征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对样本集</a:t>
            </a: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进行划分，得到</a:t>
            </a:r>
            <a:r>
              <a:rPr lang="zh-CN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的纯度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迭代</a:t>
            </a:r>
            <a:r>
              <a:rPr lang="en-US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若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划分后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，各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子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集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样本类别均一致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则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停止</a:t>
            </a: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划分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1800" b="1" dirty="0" smtClean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266700" indent="-266700" algn="just">
              <a:lnSpc>
                <a:spcPts val="29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最终</a:t>
            </a:r>
            <a:r>
              <a:rPr lang="zh-CN" altLang="zh-CN" sz="1800" b="1" dirty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可构建如</a:t>
            </a:r>
            <a:r>
              <a:rPr lang="zh-CN" altLang="zh-CN" sz="1800" b="1" dirty="0" smtClean="0">
                <a:solidFill>
                  <a:srgbClr val="00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图决策树</a:t>
            </a:r>
            <a:endParaRPr lang="zh-CN" altLang="zh-CN" sz="1800" b="1" dirty="0">
              <a:solidFill>
                <a:srgbClr val="00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2660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74534" y="295373"/>
            <a:ext cx="3145202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：选课决策树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分类</a:t>
            </a:r>
            <a:r>
              <a:rPr lang="en-US" altLang="zh-CN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b="1" dirty="0">
              <a:solidFill>
                <a:schemeClr val="tx1">
                  <a:lumMod val="95000"/>
                  <a:lumOff val="5000"/>
                </a:schemeClr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124744"/>
            <a:ext cx="6053983" cy="3826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332075" y="1613968"/>
            <a:ext cx="5716253" cy="1147991"/>
            <a:chOff x="4140200" y="2352447"/>
            <a:chExt cx="5716253" cy="1147991"/>
          </a:xfrm>
        </p:grpSpPr>
        <p:cxnSp>
          <p:nvCxnSpPr>
            <p:cNvPr id="8" name="直接箭头连接符 7"/>
            <p:cNvCxnSpPr/>
            <p:nvPr/>
          </p:nvCxnSpPr>
          <p:spPr bwMode="auto">
            <a:xfrm flipH="1" flipV="1">
              <a:off x="4356100" y="2420938"/>
              <a:ext cx="720725" cy="30321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 bwMode="auto">
            <a:xfrm flipH="1">
              <a:off x="4140200" y="2724150"/>
              <a:ext cx="936625" cy="77628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092275" y="2352447"/>
                  <a:ext cx="4764178" cy="769441"/>
                </a:xfrm>
                <a:prstGeom prst="rect">
                  <a:avLst/>
                </a:prstGeom>
                <a:ln w="15875"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已知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类别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𝒀</m:t>
                      </m:r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endPara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  <a:defRPr/>
                  </a:pP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      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属性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及其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取值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必、选、不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endParaRPr lang="zh-CN" altLang="en-US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275" y="2352447"/>
                  <a:ext cx="4764178" cy="769441"/>
                </a:xfrm>
                <a:prstGeom prst="rect">
                  <a:avLst/>
                </a:prstGeom>
                <a:blipFill>
                  <a:blip r:embed="rId3"/>
                  <a:stretch>
                    <a:fillRect l="-3189" t="-6202" r="-128" b="-10078"/>
                  </a:stretch>
                </a:blipFill>
                <a:ln w="15875"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组合 10"/>
          <p:cNvGrpSpPr/>
          <p:nvPr/>
        </p:nvGrpSpPr>
        <p:grpSpPr>
          <a:xfrm>
            <a:off x="6196814" y="3377001"/>
            <a:ext cx="3884421" cy="988103"/>
            <a:chOff x="5292725" y="3764788"/>
            <a:chExt cx="3884421" cy="988103"/>
          </a:xfrm>
        </p:grpSpPr>
        <p:cxnSp>
          <p:nvCxnSpPr>
            <p:cNvPr id="12" name="直接箭头连接符 11"/>
            <p:cNvCxnSpPr/>
            <p:nvPr/>
          </p:nvCxnSpPr>
          <p:spPr bwMode="auto">
            <a:xfrm flipH="1" flipV="1">
              <a:off x="5292725" y="3862388"/>
              <a:ext cx="1152525" cy="288925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/>
            <p:cNvCxnSpPr/>
            <p:nvPr/>
          </p:nvCxnSpPr>
          <p:spPr bwMode="auto">
            <a:xfrm flipH="1">
              <a:off x="5699249" y="4151313"/>
              <a:ext cx="746002" cy="601578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矩形 13"/>
                <p:cNvSpPr/>
                <p:nvPr/>
              </p:nvSpPr>
              <p:spPr>
                <a:xfrm>
                  <a:off x="6445250" y="3764788"/>
                  <a:ext cx="2731896" cy="716543"/>
                </a:xfrm>
                <a:prstGeom prst="rect">
                  <a:avLst/>
                </a:prstGeom>
                <a:ln w="15875">
                  <a:solidFill>
                    <a:srgbClr val="0000FF"/>
                  </a:solidFill>
                  <a:prstDash val="sysDash"/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>
                    <a:lnSpc>
                      <a:spcPts val="3000"/>
                    </a:lnSpc>
                    <a:defRPr/>
                  </a:pP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:r>
                    <a:rPr lang="zh-CN" altLang="en-US" sz="2000" b="1" dirty="0" smtClean="0"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latin typeface="Cambria Math" panose="020405030504060302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en-US" altLang="zh-CN" sz="20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ts val="3000"/>
                    </a:lnSpc>
                    <a:defRPr/>
                  </a:pP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特征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属性</a:t>
                  </a:r>
                  <a:r>
                    <a:rPr lang="en-US" altLang="zh-CN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取值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：</a:t>
                  </a:r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1</a:t>
                  </a:r>
                  <a:r>
                    <a:rPr lang="zh-CN" altLang="en-US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、</a:t>
                  </a:r>
                  <a:r>
                    <a:rPr lang="en-US" altLang="zh-CN" sz="2000" b="1" dirty="0">
                      <a:latin typeface="+mn-ea"/>
                      <a:ea typeface="+mn-ea"/>
                      <a:cs typeface="Times New Roman" panose="02020603050405020304" pitchFamily="18" charset="0"/>
                    </a:rPr>
                    <a:t>2</a:t>
                  </a:r>
                  <a:endParaRPr lang="zh-CN" altLang="en-US" sz="2000" b="1" dirty="0"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矩形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45250" y="3764788"/>
                  <a:ext cx="2731896" cy="716543"/>
                </a:xfrm>
                <a:prstGeom prst="rect">
                  <a:avLst/>
                </a:prstGeom>
                <a:blipFill>
                  <a:blip r:embed="rId4"/>
                  <a:stretch>
                    <a:fillRect l="-5543" t="-6612" b="-17355"/>
                  </a:stretch>
                </a:blipFill>
                <a:ln w="15875">
                  <a:solidFill>
                    <a:srgbClr val="0000FF"/>
                  </a:solidFill>
                  <a:prstDash val="sysDash"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矩形 14"/>
          <p:cNvSpPr/>
          <p:nvPr/>
        </p:nvSpPr>
        <p:spPr bwMode="auto">
          <a:xfrm>
            <a:off x="973520" y="1664431"/>
            <a:ext cx="1440160" cy="115207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sp>
        <p:nvSpPr>
          <p:cNvPr id="16" name="矩形 15"/>
          <p:cNvSpPr/>
          <p:nvPr/>
        </p:nvSpPr>
        <p:spPr bwMode="auto">
          <a:xfrm>
            <a:off x="973520" y="3377001"/>
            <a:ext cx="1665328" cy="1152078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3232769" y="3394096"/>
            <a:ext cx="1917217" cy="267637"/>
            <a:chOff x="3149695" y="4114025"/>
            <a:chExt cx="1917217" cy="267637"/>
          </a:xfrm>
        </p:grpSpPr>
        <p:sp>
          <p:nvSpPr>
            <p:cNvPr id="18" name="矩形 17"/>
            <p:cNvSpPr/>
            <p:nvPr/>
          </p:nvSpPr>
          <p:spPr bwMode="auto">
            <a:xfrm>
              <a:off x="3149695" y="4115220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4834763" y="4114025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33202" y="3818730"/>
            <a:ext cx="1917217" cy="267637"/>
            <a:chOff x="3150128" y="4538659"/>
            <a:chExt cx="1917217" cy="267637"/>
          </a:xfrm>
        </p:grpSpPr>
        <p:sp>
          <p:nvSpPr>
            <p:cNvPr id="21" name="矩形 20"/>
            <p:cNvSpPr/>
            <p:nvPr/>
          </p:nvSpPr>
          <p:spPr bwMode="auto">
            <a:xfrm>
              <a:off x="3150128" y="4539854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 bwMode="auto">
            <a:xfrm>
              <a:off x="4835196" y="4538659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233202" y="4241634"/>
            <a:ext cx="1917217" cy="267637"/>
            <a:chOff x="3150128" y="4961563"/>
            <a:chExt cx="1917217" cy="267637"/>
          </a:xfrm>
        </p:grpSpPr>
        <p:sp>
          <p:nvSpPr>
            <p:cNvPr id="24" name="矩形 23"/>
            <p:cNvSpPr/>
            <p:nvPr/>
          </p:nvSpPr>
          <p:spPr bwMode="auto">
            <a:xfrm>
              <a:off x="3150128" y="4962758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 bwMode="auto">
            <a:xfrm>
              <a:off x="4835196" y="4961563"/>
              <a:ext cx="232149" cy="266442"/>
            </a:xfrm>
            <a:prstGeom prst="rect">
              <a:avLst/>
            </a:prstGeom>
            <a:noFill/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6425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4"/>
          <p:cNvSpPr>
            <a:spLocks noChangeArrowheads="1"/>
          </p:cNvSpPr>
          <p:nvPr/>
        </p:nvSpPr>
        <p:spPr bwMode="auto">
          <a:xfrm>
            <a:off x="614375" y="367381"/>
            <a:ext cx="2007452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Verdana" panose="020B0604030504040204" pitchFamily="34" charset="0"/>
                <a:ea typeface="楷体_GB2312" pitchFamily="49" charset="-122"/>
              </a:defRPr>
            </a:lvl9pPr>
          </a:lstStyle>
          <a:p>
            <a:r>
              <a:rPr lang="zh-CN" altLang="en-US" sz="2000" b="1" dirty="0">
                <a:cs typeface="Times New Roman" panose="02020603050405020304" pitchFamily="18" charset="0"/>
              </a:rPr>
              <a:t>表：</a:t>
            </a:r>
            <a:r>
              <a:rPr lang="zh-CN" altLang="en-US" sz="2000" b="1" dirty="0">
                <a:solidFill>
                  <a:srgbClr val="FF0000"/>
                </a:solidFill>
                <a:cs typeface="Times New Roman" panose="02020603050405020304" pitchFamily="18" charset="0"/>
              </a:rPr>
              <a:t>训练数据集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7302" y="148616"/>
            <a:ext cx="6661106" cy="1053083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</p:pic>
      <p:grpSp>
        <p:nvGrpSpPr>
          <p:cNvPr id="5" name="组合 4"/>
          <p:cNvGrpSpPr/>
          <p:nvPr/>
        </p:nvGrpSpPr>
        <p:grpSpPr>
          <a:xfrm>
            <a:off x="783202" y="1381263"/>
            <a:ext cx="10553091" cy="5108891"/>
            <a:chOff x="783202" y="1381263"/>
            <a:chExt cx="10553091" cy="5108891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3202" y="1381263"/>
              <a:ext cx="10553091" cy="5108891"/>
            </a:xfrm>
            <a:prstGeom prst="rect">
              <a:avLst/>
            </a:prstGeom>
          </p:spPr>
        </p:pic>
        <p:sp>
          <p:nvSpPr>
            <p:cNvPr id="6" name="矩形 4"/>
            <p:cNvSpPr>
              <a:spLocks noChangeArrowheads="1"/>
            </p:cNvSpPr>
            <p:nvPr/>
          </p:nvSpPr>
          <p:spPr bwMode="auto">
            <a:xfrm>
              <a:off x="7775334" y="1977265"/>
              <a:ext cx="615967" cy="3693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wrap="square" lIns="0" tIns="0" rIns="0" bIns="0"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Verdana" panose="020B0604030504040204" pitchFamily="34" charset="0"/>
                  <a:ea typeface="楷体_GB2312" pitchFamily="49" charset="-122"/>
                </a:defRPr>
              </a:lvl9pPr>
            </a:lstStyle>
            <a:p>
              <a:r>
                <a:rPr lang="zh-CN" altLang="en-US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基础</a:t>
              </a:r>
              <a:endPara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688474" y="2539196"/>
            <a:ext cx="8010761" cy="392482"/>
            <a:chOff x="2688474" y="2539196"/>
            <a:chExt cx="8010761" cy="392482"/>
          </a:xfrm>
        </p:grpSpPr>
        <p:grpSp>
          <p:nvGrpSpPr>
            <p:cNvPr id="7" name="组合 6"/>
            <p:cNvGrpSpPr/>
            <p:nvPr/>
          </p:nvGrpSpPr>
          <p:grpSpPr>
            <a:xfrm>
              <a:off x="2688474" y="2539196"/>
              <a:ext cx="5639774" cy="369332"/>
              <a:chOff x="2688474" y="2539196"/>
              <a:chExt cx="5639774" cy="369332"/>
            </a:xfrm>
          </p:grpSpPr>
          <p:sp>
            <p:nvSpPr>
              <p:cNvPr id="8" name="矩形 4"/>
              <p:cNvSpPr>
                <a:spLocks noChangeArrowheads="1"/>
              </p:cNvSpPr>
              <p:nvPr/>
            </p:nvSpPr>
            <p:spPr bwMode="auto">
              <a:xfrm>
                <a:off x="2688474" y="2539196"/>
                <a:ext cx="1240503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研究生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9" name="矩形 4"/>
              <p:cNvSpPr>
                <a:spLocks noChangeArrowheads="1"/>
              </p:cNvSpPr>
              <p:nvPr/>
            </p:nvSpPr>
            <p:spPr bwMode="auto">
              <a:xfrm>
                <a:off x="4959834" y="2539196"/>
                <a:ext cx="1240503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计算机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0" name="矩形 4"/>
              <p:cNvSpPr>
                <a:spLocks noChangeArrowheads="1"/>
              </p:cNvSpPr>
              <p:nvPr/>
            </p:nvSpPr>
            <p:spPr bwMode="auto">
              <a:xfrm>
                <a:off x="7356323" y="2539196"/>
                <a:ext cx="971925" cy="36933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/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1-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修过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本框 12"/>
                <p:cNvSpPr txBox="1"/>
                <p:nvPr/>
              </p:nvSpPr>
              <p:spPr>
                <a:xfrm>
                  <a:off x="9601242" y="2562346"/>
                  <a:ext cx="1097993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r>
                    <a:rPr lang="en-US" altLang="zh-CN" b="1" dirty="0" smtClean="0">
                      <a:solidFill>
                        <a:srgbClr val="FF0000"/>
                      </a:solidFill>
                    </a:rPr>
                    <a:t>-</a:t>
                  </a:r>
                  <a:r>
                    <a:rPr lang="zh-CN" altLang="en-US" b="1" dirty="0" smtClean="0">
                      <a:solidFill>
                        <a:srgbClr val="FF0000"/>
                      </a:solidFill>
                    </a:rPr>
                    <a:t>不修</a:t>
                  </a:r>
                  <a:endParaRPr lang="zh-CN" altLang="en-US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3" name="文本框 1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01242" y="2562346"/>
                  <a:ext cx="109799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000" t="-29508" r="-17222" b="-475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83604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/>
              <p:cNvSpPr txBox="1"/>
              <p:nvPr/>
            </p:nvSpPr>
            <p:spPr>
              <a:xfrm>
                <a:off x="6183337" y="5301207"/>
                <a:ext cx="5745311" cy="10387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ts val="2700"/>
                  </a:lnSpc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式中：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---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时的</a:t>
                </a:r>
                <a:r>
                  <a:rPr lang="zh-CN" altLang="en-US" sz="2000" b="1" dirty="0">
                    <a:latin typeface="+mn-ea"/>
                    <a:ea typeface="+mn-ea"/>
                  </a:rPr>
                  <a:t>样本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子集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 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</m:d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---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训练集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S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中的样本总数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en-US" altLang="zh-CN" sz="2000" b="1" dirty="0">
                    <a:latin typeface="+mn-ea"/>
                    <a:ea typeface="+mn-ea"/>
                  </a:rPr>
                  <a:t> 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|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---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𝒊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</m:oMath>
                </a14:m>
                <a:r>
                  <a:rPr lang="zh-CN" altLang="en-US" sz="2000" b="1" dirty="0" smtClean="0">
                    <a:latin typeface="+mn-ea"/>
                    <a:ea typeface="+mn-ea"/>
                  </a:rPr>
                  <a:t>时，样本子集中的样本个数。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3337" y="5301207"/>
                <a:ext cx="5745311" cy="1038746"/>
              </a:xfrm>
              <a:prstGeom prst="rect">
                <a:avLst/>
              </a:prstGeom>
              <a:blipFill rotWithShape="0">
                <a:blip r:embed="rId2"/>
                <a:stretch>
                  <a:fillRect l="-2651" t="-8235" r="-2015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232" y="275016"/>
            <a:ext cx="3744416" cy="228988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4564633"/>
            <a:ext cx="5231963" cy="748151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29666" y="368869"/>
            <a:ext cx="7050509" cy="1043907"/>
            <a:chOff x="611560" y="1988840"/>
            <a:chExt cx="6701919" cy="10439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 bwMode="auto">
                <a:xfrm>
                  <a:off x="611560" y="1988840"/>
                  <a:ext cx="4032448" cy="288032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解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：首先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对根节点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+mn-ea"/>
                        </a:rPr>
                        <m:t>𝑺</m:t>
                      </m:r>
                    </m:oMath>
                  </a14:m>
                  <a:r>
                    <a:rPr lang="zh-CN" altLang="en-US" sz="2000" b="1" dirty="0">
                      <a:latin typeface="+mn-ea"/>
                      <a:ea typeface="+mn-ea"/>
                    </a:rPr>
                    <a:t>，其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信息熵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为：</a:t>
                  </a: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11560" y="1988840"/>
                  <a:ext cx="4032448" cy="2880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3592" t="-31915" b="-5531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1312" y="2312666"/>
              <a:ext cx="2742167" cy="720081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629666" y="1484784"/>
            <a:ext cx="7410550" cy="1872208"/>
            <a:chOff x="629666" y="1491257"/>
            <a:chExt cx="5670526" cy="15413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矩形 8"/>
                <p:cNvSpPr/>
                <p:nvPr/>
              </p:nvSpPr>
              <p:spPr bwMode="auto">
                <a:xfrm>
                  <a:off x="629666" y="1592588"/>
                  <a:ext cx="4140668" cy="936104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Aft>
                      <a:spcPts val="600"/>
                    </a:spcAft>
                  </a:pPr>
                  <a:r>
                    <a:rPr lang="zh-CN" altLang="en-US" sz="2000" b="1" dirty="0">
                      <a:latin typeface="+mn-ea"/>
                      <a:ea typeface="+mn-ea"/>
                    </a:rPr>
                    <a:t>式中，</a:t>
                  </a:r>
                  <a:r>
                    <a:rPr lang="en-US" altLang="zh-CN" sz="2000" b="1" dirty="0">
                      <a:latin typeface="+mn-ea"/>
                      <a:ea typeface="+mn-ea"/>
                    </a:rPr>
                    <a:t>3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是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决策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方案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数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类别数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且有：</a:t>
                  </a:r>
                  <a:endParaRPr lang="en-US" altLang="zh-CN" sz="2000" b="1" dirty="0">
                    <a:latin typeface="+mn-ea"/>
                    <a:ea typeface="+mn-ea"/>
                  </a:endParaRPr>
                </a:p>
                <a:p>
                  <a:pPr eaLnBrk="1" hangingPunct="1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  <m:d>
                          <m:dPr>
                            <m:ctrlP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kumimoji="0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+mn-ea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kumimoji="0" lang="en-US" altLang="zh-CN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</a:rPr>
                              <m:t>𝟏</m:t>
                            </m:r>
                          </m:num>
                          <m:den>
                            <m:r>
                              <a:rPr kumimoji="0" lang="en-US" altLang="zh-CN" sz="2000" b="1" i="1" u="none" strike="noStrike" cap="none" normalizeH="0" baseline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  <a:ea typeface="+mn-ea"/>
                              </a:rPr>
                              <m:t>𝟖</m:t>
                            </m:r>
                          </m:den>
                        </m:f>
                        <m:r>
                          <a:rPr kumimoji="0" lang="zh-CN" altLang="en-US" sz="2000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，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𝟐</m:t>
                            </m:r>
                          </m:num>
                          <m:den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𝟖</m:t>
                            </m:r>
                          </m:den>
                        </m:f>
                        <m:r>
                          <a:rPr lang="zh-CN" altLang="en-US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，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𝑷</m:t>
                        </m:r>
                        <m:d>
                          <m:d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+mn-ea"/>
                                  </a:rPr>
                                  <m:t>𝒚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  <a:ea typeface="+mn-ea"/>
                                  </a:rPr>
                                  <m:t>𝟑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+mn-ea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+mn-ea"/>
                              </a:rPr>
                              <m:t>𝟓</m:t>
                            </m:r>
                          </m:num>
                          <m:den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+mn-ea"/>
                              </a:rPr>
                              <m:t>𝟖</m:t>
                            </m:r>
                          </m:den>
                        </m:f>
                      </m:oMath>
                    </m:oMathPara>
                  </a14:m>
                  <a:endParaRPr kumimoji="0" lang="zh-CN" altLang="en-US" sz="2000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9" name="矩形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9666" y="1592588"/>
                  <a:ext cx="4140668" cy="936104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l="-2815" t="-698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直接连接符 9"/>
            <p:cNvCxnSpPr/>
            <p:nvPr/>
          </p:nvCxnSpPr>
          <p:spPr bwMode="auto">
            <a:xfrm flipV="1">
              <a:off x="629666" y="1491257"/>
              <a:ext cx="5395024" cy="301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 bwMode="auto">
                <a:xfrm>
                  <a:off x="629666" y="2600554"/>
                  <a:ext cx="5670526" cy="432048"/>
                </a:xfrm>
                <a:prstGeom prst="rect">
                  <a:avLst/>
                </a:prstGeom>
                <a:noFill/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0" tIns="0" rIns="0" bIns="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>
                    <a:spcAft>
                      <a:spcPts val="600"/>
                    </a:spcAft>
                  </a:pPr>
                  <a:r>
                    <a:rPr lang="zh-CN" altLang="en-US" sz="20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即有</a:t>
                  </a:r>
                  <a:r>
                    <a:rPr kumimoji="0" lang="zh-CN" altLang="en-US" b="1" i="0" u="none" strike="noStrike" cap="none" normalizeH="0" baseline="0" dirty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：</a:t>
                  </a:r>
                  <a14:m>
                    <m:oMath xmlns:m="http://schemas.openxmlformats.org/officeDocument/2006/math">
                      <m:r>
                        <a:rPr lang="en-US" altLang="zh-CN" b="1" i="0" dirty="0" smtClean="0">
                          <a:latin typeface="Cambria Math" panose="02040503050406030204" pitchFamily="18" charset="0"/>
                          <a:ea typeface="+mn-ea"/>
                        </a:rPr>
                        <m:t>𝐇</m:t>
                      </m:r>
                      <m:d>
                        <m:d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dPr>
                        <m:e>
                          <m:r>
                            <a:rPr lang="en-US" altLang="zh-CN" b="1" i="0" dirty="0" smtClean="0">
                              <a:latin typeface="Cambria Math" panose="02040503050406030204" pitchFamily="18" charset="0"/>
                              <a:ea typeface="+mn-ea"/>
                            </a:rPr>
                            <m:t>𝐒</m:t>
                          </m:r>
                        </m:e>
                      </m:d>
                      <m:r>
                        <a:rPr lang="en-US" altLang="zh-CN" b="1" i="0" dirty="0" smtClean="0">
                          <a:latin typeface="Cambria Math" panose="02040503050406030204" pitchFamily="18" charset="0"/>
                          <a:ea typeface="+mn-ea"/>
                        </a:rPr>
                        <m:t>=−</m:t>
                      </m:r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sSub>
                        <m:sSub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−</m:t>
                      </m:r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𝟓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sSub>
                        <m:sSub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f>
                        <m:fPr>
                          <m:ctrlP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𝟓</m:t>
                          </m:r>
                        </m:num>
                        <m:den>
                          <m:r>
                            <a:rPr lang="en-US" altLang="zh-CN" b="1" i="1" dirty="0" smtClean="0">
                              <a:latin typeface="Cambria Math" panose="02040503050406030204" pitchFamily="18" charset="0"/>
                              <a:ea typeface="+mn-ea"/>
                            </a:rPr>
                            <m:t>𝟖</m:t>
                          </m:r>
                        </m:den>
                      </m:f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=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𝟏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.</m:t>
                      </m:r>
                      <m:r>
                        <a:rPr lang="en-US" altLang="zh-CN" b="1" i="1" dirty="0" smtClean="0">
                          <a:latin typeface="Cambria Math" panose="02040503050406030204" pitchFamily="18" charset="0"/>
                          <a:ea typeface="+mn-ea"/>
                        </a:rPr>
                        <m:t>𝟐𝟗𝟖𝟖</m:t>
                      </m:r>
                    </m:oMath>
                  </a14:m>
                  <a:endPara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29666" y="2600554"/>
                  <a:ext cx="5670526" cy="432048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l="-2056" t="-6977" b="-16279"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组合 11"/>
          <p:cNvGrpSpPr/>
          <p:nvPr/>
        </p:nvGrpSpPr>
        <p:grpSpPr>
          <a:xfrm>
            <a:off x="638481" y="3501008"/>
            <a:ext cx="8121815" cy="936105"/>
            <a:chOff x="638479" y="2690814"/>
            <a:chExt cx="6064052" cy="93610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638479" y="2834830"/>
                  <a:ext cx="6064052" cy="79208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marL="285750" indent="-285750">
                    <a:lnSpc>
                      <a:spcPct val="1500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  <a:defRPr/>
                  </a:pPr>
                  <a:r>
                    <a:rPr lang="zh-CN" altLang="en-US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根据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算法原理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：要选择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能使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</m:oMath>
                  </a14:m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的信息熵最小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一个属性</a:t>
                  </a:r>
                  <a:r>
                    <a:rPr lang="zh-CN" altLang="en-US" sz="2000" b="1" u="wavyDbl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对根节点分类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。</a:t>
                  </a:r>
                  <a:endParaRPr lang="en-US" altLang="zh-CN" sz="2000" b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  <a:p>
                  <a:pPr>
                    <a:lnSpc>
                      <a:spcPct val="150000"/>
                    </a:lnSpc>
                    <a:buClr>
                      <a:srgbClr val="FF0000"/>
                    </a:buClr>
                    <a:defRPr/>
                  </a:pPr>
                  <a:r>
                    <a:rPr lang="en-US" altLang="zh-CN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altLang="zh-CN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   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因此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，应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先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计算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𝑺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关于</a:t>
                  </a:r>
                  <a:r>
                    <a:rPr lang="zh-CN" altLang="en-US" sz="2000" b="1" dirty="0">
                      <a:solidFill>
                        <a:srgbClr val="0000FF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每个属性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信息增益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条件熵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 smtClean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。</a:t>
                  </a:r>
                  <a:endPara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3" name="矩形 1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8479" y="2834830"/>
                  <a:ext cx="6064052" cy="792089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l="-1426" t="-7692" r="-1877" b="-17692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4" name="直接连接符 13"/>
            <p:cNvCxnSpPr/>
            <p:nvPr/>
          </p:nvCxnSpPr>
          <p:spPr bwMode="auto">
            <a:xfrm>
              <a:off x="638479" y="2690814"/>
              <a:ext cx="5733721" cy="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0000FF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46311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5766" y="269940"/>
            <a:ext cx="363855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6816079" y="746190"/>
            <a:ext cx="4667039" cy="1728787"/>
            <a:chOff x="4164859" y="665163"/>
            <a:chExt cx="4666404" cy="1728787"/>
          </a:xfrm>
        </p:grpSpPr>
        <p:grpSp>
          <p:nvGrpSpPr>
            <p:cNvPr id="4" name="组合 11"/>
            <p:cNvGrpSpPr>
              <a:grpSpLocks/>
            </p:cNvGrpSpPr>
            <p:nvPr/>
          </p:nvGrpSpPr>
          <p:grpSpPr bwMode="auto">
            <a:xfrm>
              <a:off x="5373688" y="665163"/>
              <a:ext cx="3457575" cy="1728787"/>
              <a:chOff x="5373026" y="665400"/>
              <a:chExt cx="3458880" cy="172819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5373497" y="665400"/>
                <a:ext cx="3456821" cy="864889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8" name="矩形 7"/>
              <p:cNvSpPr/>
              <p:nvPr/>
            </p:nvSpPr>
            <p:spPr>
              <a:xfrm>
                <a:off x="5375084" y="1601702"/>
                <a:ext cx="3456822" cy="791889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</p:grpSp>
        <p:cxnSp>
          <p:nvCxnSpPr>
            <p:cNvPr id="5" name="直接箭头连接符 4"/>
            <p:cNvCxnSpPr/>
            <p:nvPr/>
          </p:nvCxnSpPr>
          <p:spPr>
            <a:xfrm flipH="1">
              <a:off x="4164859" y="1052513"/>
              <a:ext cx="1209299" cy="27923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直接箭头连接符 5"/>
            <p:cNvCxnSpPr/>
            <p:nvPr/>
          </p:nvCxnSpPr>
          <p:spPr>
            <a:xfrm flipH="1" flipV="1">
              <a:off x="4164860" y="1691789"/>
              <a:ext cx="1209299" cy="2243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 bwMode="auto">
              <a:xfrm>
                <a:off x="549023" y="332655"/>
                <a:ext cx="6123041" cy="332509"/>
              </a:xfrm>
              <a:prstGeom prst="rect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⑴、先计算</a:t>
                </a:r>
                <a14:m>
                  <m:oMath xmlns:m="http://schemas.openxmlformats.org/officeDocument/2006/math">
                    <m:r>
                      <a:rPr kumimoji="0" lang="en-US" altLang="zh-CN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</a:rPr>
                      <m:t>𝑺</m:t>
                    </m:r>
                  </m:oMath>
                </a14:m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关于</a:t>
                </a:r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rgbClr val="0000FF"/>
                    </a:solidFill>
                    <a:effectLst/>
                    <a:latin typeface="+mn-ea"/>
                    <a:ea typeface="+mn-ea"/>
                  </a:rPr>
                  <a:t>属性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en-US" altLang="zh-CN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kumimoji="0" lang="en-US" altLang="zh-CN" b="1" i="1" u="none" strike="noStrike" cap="none" normalizeH="0" baseline="0" smtClean="0">
                            <a:ln>
                              <a:noFill/>
                            </a:ln>
                            <a:solidFill>
                              <a:srgbClr val="0000FF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的</a:t>
                </a:r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rgbClr val="FF0000"/>
                    </a:solidFill>
                    <a:effectLst/>
                    <a:latin typeface="+mn-ea"/>
                    <a:ea typeface="+mn-ea"/>
                  </a:rPr>
                  <a:t>信息增益</a:t>
                </a:r>
                <a:r>
                  <a:rPr kumimoji="0" lang="en-US" altLang="zh-CN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(</a:t>
                </a:r>
                <a:r>
                  <a:rPr kumimoji="0" lang="zh-CN" altLang="en-US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条件熵</a:t>
                </a:r>
                <a:r>
                  <a:rPr kumimoji="0" lang="en-US" altLang="zh-CN" b="1" i="0" u="none" strike="noStrike" cap="none" normalizeH="0" baseline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+mn-ea"/>
                    <a:ea typeface="+mn-ea"/>
                  </a:rPr>
                  <a:t>)</a:t>
                </a:r>
                <a:endParaRPr kumimoji="0" lang="zh-CN" altLang="en-US" b="1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9023" y="332655"/>
                <a:ext cx="6123041" cy="332509"/>
              </a:xfrm>
              <a:prstGeom prst="rect">
                <a:avLst/>
              </a:prstGeom>
              <a:blipFill rotWithShape="0">
                <a:blip r:embed="rId3"/>
                <a:stretch>
                  <a:fillRect l="-2988" t="-35185" r="-1594" b="-61111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1055440" y="856269"/>
                <a:ext cx="6352357" cy="1421346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 marL="342900" indent="-3429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表</a:t>
                </a:r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数据集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𝑺</m:t>
                    </m:r>
                  </m:oMath>
                </a14:m>
                <a:r>
                  <a:rPr lang="en-US" altLang="zh-CN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中，</a:t>
                </a: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属性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学历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可取值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1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、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2(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研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/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本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：</a:t>
                </a:r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 smtClean="0">
                    <a:latin typeface="+mn-ea"/>
                    <a:ea typeface="+mn-ea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</m:oMath>
                </a14:m>
                <a:r>
                  <a:rPr lang="en-US" altLang="zh-CN" sz="2000" b="1" dirty="0" smtClean="0"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研</a:t>
                </a:r>
                <a:r>
                  <a:rPr lang="en-US" altLang="zh-CN" sz="2000" b="1" dirty="0" smtClean="0">
                    <a:latin typeface="+mn-ea"/>
                    <a:ea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时，有</a:t>
                </a:r>
                <a:r>
                  <a:rPr lang="zh-CN" altLang="en-US" sz="2000" b="1" dirty="0">
                    <a:latin typeface="+mn-ea"/>
                    <a:ea typeface="+mn-ea"/>
                  </a:rPr>
                  <a:t>数据</a:t>
                </a:r>
                <a:r>
                  <a:rPr lang="zh-CN" altLang="en-US" sz="2000" b="1" dirty="0" smtClean="0">
                    <a:latin typeface="+mn-ea"/>
                    <a:ea typeface="+mn-ea"/>
                  </a:rPr>
                  <a:t>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={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𝟏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𝟐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𝟑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𝟒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</a:rPr>
                      <m:t>}</m:t>
                    </m:r>
                  </m:oMath>
                </a14:m>
                <a:endParaRPr lang="en-US" altLang="zh-CN" sz="2000" b="1" dirty="0" smtClean="0">
                  <a:latin typeface="+mn-ea"/>
                  <a:ea typeface="+mn-ea"/>
                </a:endParaRPr>
              </a:p>
              <a:p>
                <a:pPr marL="717550" indent="-266700">
                  <a:lnSpc>
                    <a:spcPts val="27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Ø"/>
                </a:pPr>
                <a:r>
                  <a:rPr lang="zh-CN" altLang="en-US" sz="2000" b="1" dirty="0">
                    <a:latin typeface="+mn-ea"/>
                    <a:ea typeface="+mn-ea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US" altLang="zh-CN" sz="2000" b="1" dirty="0" smtClean="0">
                    <a:latin typeface="+mn-ea"/>
                  </a:rPr>
                  <a:t>(</a:t>
                </a:r>
                <a:r>
                  <a:rPr lang="zh-CN" altLang="en-US" sz="2000" b="1" dirty="0" smtClean="0">
                    <a:latin typeface="+mn-ea"/>
                  </a:rPr>
                  <a:t>本</a:t>
                </a:r>
                <a:r>
                  <a:rPr lang="en-US" altLang="zh-CN" sz="2000" b="1" dirty="0" smtClean="0">
                    <a:latin typeface="+mn-ea"/>
                  </a:rPr>
                  <a:t>)</a:t>
                </a:r>
                <a:r>
                  <a:rPr lang="zh-CN" altLang="en-US" sz="2000" b="1" dirty="0" smtClean="0">
                    <a:latin typeface="+mn-ea"/>
                  </a:rPr>
                  <a:t>时</a:t>
                </a:r>
                <a:r>
                  <a:rPr lang="zh-CN" altLang="en-US" sz="2000" b="1" dirty="0">
                    <a:latin typeface="+mn-ea"/>
                  </a:rPr>
                  <a:t>，</a:t>
                </a:r>
                <a:r>
                  <a:rPr lang="zh-CN" altLang="en-US" sz="2000" b="1" dirty="0" smtClean="0">
                    <a:latin typeface="+mn-ea"/>
                  </a:rPr>
                  <a:t>有数据子集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𝟓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𝟔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𝟕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sz="2000" b="1" dirty="0" smtClean="0">
                  <a:latin typeface="+mn-ea"/>
                </a:endParaRPr>
              </a:p>
              <a:p>
                <a:pPr>
                  <a:lnSpc>
                    <a:spcPts val="2700"/>
                  </a:lnSpc>
                </a:pPr>
                <a:r>
                  <a:rPr lang="zh-CN" altLang="en-US" sz="2000" b="1" dirty="0" smtClean="0">
                    <a:solidFill>
                      <a:srgbClr val="0000FF"/>
                    </a:solidFill>
                    <a:latin typeface="+mn-ea"/>
                  </a:rPr>
                  <a:t>   因而有</a:t>
                </a:r>
                <a:r>
                  <a:rPr lang="zh-CN" altLang="en-US" sz="2000" b="1" dirty="0" smtClean="0">
                    <a:latin typeface="+mn-ea"/>
                  </a:rPr>
                  <a:t>：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𝟖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𝟒</m:t>
                    </m:r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d>
                      <m:dPr>
                        <m:begChr m:val="|"/>
                        <m:endChr m:val="|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𝟒</m:t>
                    </m:r>
                  </m:oMath>
                </a14:m>
                <a:endParaRPr lang="en-US" altLang="zh-CN" sz="2000" b="1" dirty="0">
                  <a:latin typeface="+mn-ea"/>
                </a:endParaRPr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440" y="856269"/>
                <a:ext cx="6352357" cy="1421346"/>
              </a:xfrm>
              <a:prstGeom prst="rect">
                <a:avLst/>
              </a:prstGeom>
              <a:blipFill rotWithShape="0">
                <a:blip r:embed="rId4"/>
                <a:stretch>
                  <a:fillRect l="-1722" t="-5485" r="-1148" b="-3376"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623392" y="2458479"/>
                <a:ext cx="6791901" cy="874851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 marL="180975" indent="-180975"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样本子集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得</a:t>
                </a: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9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2458479"/>
                <a:ext cx="6791901" cy="874851"/>
              </a:xfrm>
              <a:prstGeom prst="rect">
                <a:avLst/>
              </a:prstGeom>
              <a:blipFill rotWithShape="0">
                <a:blip r:embed="rId5"/>
                <a:stretch>
                  <a:fillRect l="-2417" t="-14286"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 bwMode="auto">
              <a:xfrm>
                <a:off x="7614119" y="2679382"/>
                <a:ext cx="2802361" cy="67838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>
                  <a:lnSpc>
                    <a:spcPts val="2500"/>
                  </a:lnSpc>
                  <a:defRPr/>
                </a:pPr>
                <a:r>
                  <a:rPr lang="en-US" altLang="zh-CN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学历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𝟏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研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2500"/>
                  </a:lnSpc>
                  <a:defRPr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代入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信息熵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公式，得：</a:t>
                </a:r>
                <a:endParaRPr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14119" y="2679382"/>
                <a:ext cx="2802361" cy="678384"/>
              </a:xfrm>
              <a:prstGeom prst="rect">
                <a:avLst/>
              </a:prstGeom>
              <a:blipFill rotWithShape="0">
                <a:blip r:embed="rId6"/>
                <a:stretch>
                  <a:fillRect l="-5000" t="-9009" r="-3478" b="-117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623392" y="4350971"/>
                <a:ext cx="7632848" cy="75449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 marL="180975" indent="-180975"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样本子集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，可得：</a:t>
                </a:r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   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𝟎</m:t>
                        </m:r>
                      </m:num>
                      <m:den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𝟒</m:t>
                        </m:r>
                      </m:den>
                    </m:f>
                  </m:oMath>
                </a14:m>
                <a:endParaRPr lang="en-US" altLang="zh-CN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4350971"/>
                <a:ext cx="7632848" cy="754497"/>
              </a:xfrm>
              <a:prstGeom prst="rect">
                <a:avLst/>
              </a:prstGeom>
              <a:blipFill rotWithShape="0">
                <a:blip r:embed="rId7"/>
                <a:stretch>
                  <a:fillRect l="-2151" t="-20472"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 bwMode="auto">
              <a:xfrm>
                <a:off x="8343725" y="4393294"/>
                <a:ext cx="2864844" cy="71217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>
                  <a:lnSpc>
                    <a:spcPts val="3200"/>
                  </a:lnSpc>
                  <a:defRPr/>
                </a:pPr>
                <a:r>
                  <a:rPr lang="en-US" altLang="zh-CN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学历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18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18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𝟐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本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1800" b="1" dirty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中选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1800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1800" b="1" dirty="0">
                    <a:solidFill>
                      <a:schemeClr val="tx1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</a:p>
              <a:p>
                <a:pPr>
                  <a:lnSpc>
                    <a:spcPts val="3200"/>
                  </a:lnSpc>
                  <a:defRPr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代入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信息熵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公式，得：</a:t>
                </a:r>
                <a:endParaRPr lang="en-US" altLang="zh-CN" sz="18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343725" y="4393294"/>
                <a:ext cx="2864844" cy="712174"/>
              </a:xfrm>
              <a:prstGeom prst="rect">
                <a:avLst/>
              </a:prstGeom>
              <a:blipFill rotWithShape="0">
                <a:blip r:embed="rId8"/>
                <a:stretch>
                  <a:fillRect l="-5106" t="-9402" r="-1064" b="-179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623392" y="5229200"/>
                <a:ext cx="7632848" cy="75449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𝟎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𝟖𝟏𝟏𝟑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5229200"/>
                <a:ext cx="7632848" cy="754497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23392" y="3466591"/>
                <a:ext cx="7632848" cy="754497"/>
              </a:xfrm>
              <a:prstGeom prst="rect">
                <a:avLst/>
              </a:prstGeom>
              <a:noFill/>
              <a:ln w="19050">
                <a:solidFill>
                  <a:srgbClr val="0000FF"/>
                </a:solidFill>
                <a:prstDash val="sysDot"/>
              </a:ln>
            </p:spPr>
            <p:txBody>
              <a:bodyPr wrap="square" lIns="0" tIns="0" rIns="0" bIns="36000" rtlCol="0">
                <a:spAutoFit/>
              </a:bodyPr>
              <a:lstStyle/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𝒍𝒐𝒈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𝑷</m:t>
                      </m:r>
                      <m:d>
                        <m:dPr>
                          <m:ctrlPr>
                            <a:rPr lang="en-US" altLang="zh-CN" sz="16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ts val="25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</a:t>
                </a:r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𝒍𝒐𝒈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f>
                      <m:f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den>
                    </m:f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𝟏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𝟓</m:t>
                    </m:r>
                  </m:oMath>
                </a14:m>
                <a:endParaRPr lang="en-US" altLang="zh-CN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392" y="3466591"/>
                <a:ext cx="7632848" cy="754497"/>
              </a:xfrm>
              <a:prstGeom prst="rect">
                <a:avLst/>
              </a:prstGeom>
              <a:blipFill rotWithShape="0">
                <a:blip r:embed="rId10"/>
                <a:stretch>
                  <a:fillRect b="-794"/>
                </a:stretch>
              </a:blipFill>
              <a:ln w="19050">
                <a:solidFill>
                  <a:srgbClr val="0000FF"/>
                </a:solidFill>
                <a:prstDash val="sys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组合 16"/>
          <p:cNvGrpSpPr/>
          <p:nvPr/>
        </p:nvGrpSpPr>
        <p:grpSpPr>
          <a:xfrm>
            <a:off x="551384" y="3463725"/>
            <a:ext cx="649288" cy="2110544"/>
            <a:chOff x="746939" y="2816308"/>
            <a:chExt cx="649288" cy="2110544"/>
          </a:xfrm>
        </p:grpSpPr>
        <p:sp>
          <p:nvSpPr>
            <p:cNvPr id="18" name="矩形 17"/>
            <p:cNvSpPr/>
            <p:nvPr/>
          </p:nvSpPr>
          <p:spPr bwMode="auto">
            <a:xfrm>
              <a:off x="746939" y="2816308"/>
              <a:ext cx="649288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 bwMode="auto">
            <a:xfrm>
              <a:off x="746939" y="4547440"/>
              <a:ext cx="649288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03442" y="3535183"/>
            <a:ext cx="2390874" cy="596792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389675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97930" y="3222231"/>
            <a:ext cx="5862166" cy="3889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271463" indent="-271463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哪一个属性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可使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训练集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增益值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条件熵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最小</a:t>
            </a:r>
            <a:r>
              <a:rPr lang="zh-CN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sz="20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270365" y="4617564"/>
            <a:ext cx="3925699" cy="1691756"/>
            <a:chOff x="5004048" y="4221088"/>
            <a:chExt cx="3035033" cy="1691441"/>
          </a:xfrm>
        </p:grpSpPr>
        <p:pic>
          <p:nvPicPr>
            <p:cNvPr id="4" name="图片 2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4221088"/>
              <a:ext cx="3035033" cy="1152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5630732" y="5480810"/>
              <a:ext cx="1721942" cy="43171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>
                <a:defRPr/>
              </a:pPr>
              <a:r>
                <a:rPr lang="zh-CN" altLang="en-US" b="1" dirty="0">
                  <a:solidFill>
                    <a:srgbClr val="FF0000"/>
                  </a:solidFill>
                  <a:latin typeface="+mn-ea"/>
                </a:rPr>
                <a:t>第一</a:t>
              </a:r>
              <a:r>
                <a:rPr lang="zh-CN" altLang="en-US" b="1" dirty="0" smtClean="0">
                  <a:solidFill>
                    <a:srgbClr val="FF0000"/>
                  </a:solidFill>
                  <a:latin typeface="+mn-ea"/>
                </a:rPr>
                <a:t>层决策树</a:t>
              </a:r>
              <a:endParaRPr lang="zh-CN" altLang="en-US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51384" y="801140"/>
            <a:ext cx="9732912" cy="713299"/>
            <a:chOff x="395536" y="188638"/>
            <a:chExt cx="9732912" cy="71329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 bwMode="auto">
                <a:xfrm>
                  <a:off x="395536" y="260648"/>
                  <a:ext cx="5778056" cy="455826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>
                    <a:lnSpc>
                      <a:spcPts val="3500"/>
                    </a:lnSpc>
                    <a:buClr>
                      <a:srgbClr val="FF0000"/>
                    </a:buClr>
                    <a:defRPr/>
                  </a:pPr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⑵、将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a14:m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和</a:t>
                  </a:r>
                  <a14:m>
                    <m:oMath xmlns:m="http://schemas.openxmlformats.org/officeDocument/2006/math"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𝑯</m:t>
                      </m:r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2000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 </m:t>
                      </m:r>
                    </m:oMath>
                  </a14:m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代入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信息增益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(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条件熵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)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公式</a:t>
                  </a:r>
                  <a:r>
                    <a:rPr lang="zh-CN" altLang="en-US" sz="2000" b="1" dirty="0">
                      <a:solidFill>
                        <a:schemeClr val="tx1"/>
                      </a:solidFill>
                      <a:latin typeface="宋体" panose="02010600030101010101" pitchFamily="2" charset="-122"/>
                      <a:cs typeface="Times New Roman" panose="02020603050405020304" pitchFamily="18" charset="0"/>
                    </a:rPr>
                    <a:t>：</a:t>
                  </a:r>
                  <a:endParaRPr lang="en-US" altLang="zh-CN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95536" y="260648"/>
                  <a:ext cx="5778056" cy="45582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2637" r="-2637" b="-18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03725" y="188638"/>
              <a:ext cx="3624723" cy="713299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1067272" y="1530237"/>
            <a:ext cx="8712969" cy="636328"/>
            <a:chOff x="943608" y="1727458"/>
            <a:chExt cx="8248277" cy="6363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717789" y="1727458"/>
                  <a:ext cx="7474096" cy="63632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</m:d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𝑯</m:t>
                        </m:r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latin typeface="Cambria Math" panose="02040503050406030204" pitchFamily="18" charset="0"/>
                                  </a:rPr>
                                  <m:t>𝟐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𝟒</m:t>
                            </m:r>
                          </m:num>
                          <m:den>
                            <m:r>
                              <a:rPr lang="en-US" altLang="zh-CN" sz="20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𝟖</m:t>
                            </m:r>
                          </m:den>
                        </m:f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𝟎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𝟖𝟏𝟏𝟑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𝟏𝟓𝟓𝟕</m:t>
                        </m:r>
                      </m:oMath>
                    </m:oMathPara>
                  </a14:m>
                  <a:endParaRPr lang="zh-CN" altLang="en-US" sz="2000" dirty="0"/>
                </a:p>
              </p:txBody>
            </p:sp>
          </mc:Choice>
          <mc:Fallback xmlns="">
            <p:sp>
              <p:nvSpPr>
                <p:cNvPr id="10" name="文本框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17789" y="1727458"/>
                  <a:ext cx="7474096" cy="636328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矩形 10"/>
            <p:cNvSpPr/>
            <p:nvPr/>
          </p:nvSpPr>
          <p:spPr bwMode="auto">
            <a:xfrm>
              <a:off x="943608" y="1839288"/>
              <a:ext cx="748072" cy="387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lnSpc>
                  <a:spcPts val="3500"/>
                </a:lnSpc>
                <a:buClr>
                  <a:srgbClr val="FF0000"/>
                </a:buClr>
                <a:defRPr/>
              </a:pPr>
              <a:r>
                <a:rPr lang="zh-CN" altLang="en-US" sz="2000" b="1" dirty="0">
                  <a:solidFill>
                    <a:srgbClr val="FF0000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可得</a:t>
              </a:r>
              <a:r>
                <a:rPr lang="zh-CN" altLang="en-US" sz="2000" b="1" dirty="0">
                  <a:solidFill>
                    <a:schemeClr val="tx1"/>
                  </a:solidFill>
                  <a:latin typeface="宋体" panose="02010600030101010101" pitchFamily="2" charset="-122"/>
                  <a:cs typeface="Times New Roman" panose="02020603050405020304" pitchFamily="18" charset="0"/>
                </a:rPr>
                <a:t>：</a:t>
              </a:r>
              <a:endParaRPr lang="en-US" altLang="zh-CN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095859" y="2457324"/>
            <a:ext cx="5948077" cy="387350"/>
            <a:chOff x="951584" y="2578244"/>
            <a:chExt cx="3253914" cy="387350"/>
          </a:xfrm>
        </p:grpSpPr>
        <p:sp>
          <p:nvSpPr>
            <p:cNvPr id="13" name="矩形 12"/>
            <p:cNvSpPr/>
            <p:nvPr/>
          </p:nvSpPr>
          <p:spPr bwMode="auto">
            <a:xfrm>
              <a:off x="951584" y="2578244"/>
              <a:ext cx="880337" cy="38735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>
                <a:lnSpc>
                  <a:spcPts val="3500"/>
                </a:lnSpc>
                <a:buClr>
                  <a:srgbClr val="FF0000"/>
                </a:buClr>
                <a:defRPr/>
              </a:pPr>
              <a:r>
                <a:rPr lang="zh-CN" altLang="en-US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同理，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可得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：</a:t>
              </a:r>
              <a:endParaRPr lang="en-US" altLang="zh-CN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/>
                <p:cNvSpPr txBox="1"/>
                <p:nvPr/>
              </p:nvSpPr>
              <p:spPr>
                <a:xfrm>
                  <a:off x="1843366" y="2621844"/>
                  <a:ext cx="2362132" cy="30777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sz="20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𝟏𝟓𝟓𝟕</m:t>
                      </m:r>
                      <m:r>
                        <a:rPr lang="zh-CN" altLang="en-US" sz="2000" b="1" i="1" smtClean="0">
                          <a:latin typeface="Cambria Math" panose="02040503050406030204" pitchFamily="18" charset="0"/>
                          <a:ea typeface="+mn-ea"/>
                        </a:rPr>
                        <m:t>；</m:t>
                      </m:r>
                    </m:oMath>
                  </a14:m>
                  <a:r>
                    <a:rPr lang="en-US" altLang="zh-CN" sz="200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𝑯</m:t>
                      </m:r>
                      <m:d>
                        <m:d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e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000" b="1" i="1" smtClean="0"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e>
                      </m:d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altLang="zh-CN" sz="20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𝟕𝟓</m:t>
                      </m:r>
                    </m:oMath>
                  </a14:m>
                  <a:endPara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4" name="文本框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3366" y="2621844"/>
                  <a:ext cx="2362132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975" b="-176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5" name="组合 14"/>
          <p:cNvGrpSpPr/>
          <p:nvPr/>
        </p:nvGrpSpPr>
        <p:grpSpPr>
          <a:xfrm>
            <a:off x="1852572" y="1665236"/>
            <a:ext cx="4124071" cy="1184500"/>
            <a:chOff x="1673574" y="1892754"/>
            <a:chExt cx="4124071" cy="1184500"/>
          </a:xfrm>
        </p:grpSpPr>
        <p:sp>
          <p:nvSpPr>
            <p:cNvPr id="16" name="矩形 15"/>
            <p:cNvSpPr/>
            <p:nvPr/>
          </p:nvSpPr>
          <p:spPr bwMode="auto">
            <a:xfrm>
              <a:off x="1673574" y="1892754"/>
              <a:ext cx="864096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 bwMode="auto">
            <a:xfrm>
              <a:off x="2532883" y="2697842"/>
              <a:ext cx="864096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矩形 17"/>
            <p:cNvSpPr/>
            <p:nvPr/>
          </p:nvSpPr>
          <p:spPr bwMode="auto">
            <a:xfrm>
              <a:off x="4933549" y="2684842"/>
              <a:ext cx="864096" cy="379412"/>
            </a:xfrm>
            <a:prstGeom prst="rect">
              <a:avLst/>
            </a:prstGeom>
            <a:noFill/>
            <a:ln w="317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 bwMode="auto">
              <a:xfrm>
                <a:off x="7357676" y="3199309"/>
                <a:ext cx="2160240" cy="387350"/>
              </a:xfrm>
              <a:prstGeom prst="rect">
                <a:avLst/>
              </a:prstGeom>
              <a:noFill/>
              <a:ln w="22225">
                <a:solidFill>
                  <a:srgbClr val="0000FF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0" rIns="0" bIns="0" anchor="ctr"/>
              <a:lstStyle/>
              <a:p>
                <a:pPr>
                  <a:lnSpc>
                    <a:spcPts val="3500"/>
                  </a:lnSpc>
                  <a:buClr>
                    <a:srgbClr val="FF0000"/>
                  </a:buClr>
                  <a:defRPr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→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（学习基础）</a:t>
                </a:r>
                <a:endParaRPr lang="en-US" altLang="zh-CN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57676" y="3199309"/>
                <a:ext cx="2160240" cy="387350"/>
              </a:xfrm>
              <a:prstGeom prst="rect">
                <a:avLst/>
              </a:prstGeom>
              <a:blipFill rotWithShape="0">
                <a:blip r:embed="rId7"/>
                <a:stretch>
                  <a:fillRect l="-5028" t="-5970" r="-4190" b="-26866"/>
                </a:stretch>
              </a:blipFill>
              <a:ln w="22225">
                <a:solidFill>
                  <a:srgbClr val="0000FF"/>
                </a:solidFill>
                <a:prstDash val="soli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 bwMode="auto">
              <a:xfrm>
                <a:off x="1097930" y="3703365"/>
                <a:ext cx="5862166" cy="38301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marL="271463" indent="-271463">
                  <a:lnSpc>
                    <a:spcPts val="35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  <a:defRPr/>
                </a:pP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因此，首先</a:t>
                </a:r>
                <a:r>
                  <a:rPr lang="zh-CN" altLang="en-US" sz="2000" b="1" dirty="0" smtClean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选择“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属性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”对“</a:t>
                </a: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训练集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𝑺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”</a:t>
                </a:r>
                <a:r>
                  <a:rPr lang="zh-CN" altLang="en-US" sz="2000" b="1" dirty="0">
                    <a:solidFill>
                      <a:srgbClr val="0000FF"/>
                    </a:solidFill>
                    <a:latin typeface="+mn-ea"/>
                    <a:cs typeface="Times New Roman" panose="02020603050405020304" pitchFamily="18" charset="0"/>
                  </a:rPr>
                  <a:t>分类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：</a:t>
                </a:r>
                <a:endParaRPr lang="en-US" altLang="zh-CN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97930" y="3703365"/>
                <a:ext cx="5862166" cy="383011"/>
              </a:xfrm>
              <a:prstGeom prst="rect">
                <a:avLst/>
              </a:prstGeom>
              <a:blipFill rotWithShape="0">
                <a:blip r:embed="rId8"/>
                <a:stretch>
                  <a:fillRect l="-1975" t="-11290" r="-1975" b="-322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组合 20"/>
          <p:cNvGrpSpPr/>
          <p:nvPr/>
        </p:nvGrpSpPr>
        <p:grpSpPr>
          <a:xfrm>
            <a:off x="7259960" y="3586659"/>
            <a:ext cx="2376264" cy="598857"/>
            <a:chOff x="6588224" y="3552823"/>
            <a:chExt cx="2088232" cy="598857"/>
          </a:xfrm>
        </p:grpSpPr>
        <p:sp>
          <p:nvSpPr>
            <p:cNvPr id="22" name="矩形 21"/>
            <p:cNvSpPr/>
            <p:nvPr/>
          </p:nvSpPr>
          <p:spPr bwMode="auto">
            <a:xfrm>
              <a:off x="6588224" y="3913068"/>
              <a:ext cx="936104" cy="23861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anchor="ctr"/>
            <a:lstStyle/>
            <a:p>
              <a:pPr algn="ctr">
                <a:lnSpc>
                  <a:spcPts val="3500"/>
                </a:lnSpc>
                <a:buClr>
                  <a:srgbClr val="FF0000"/>
                </a:buClr>
                <a:defRPr/>
              </a:pP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zh-CN" altLang="en-US" sz="1600" b="1" dirty="0">
                  <a:solidFill>
                    <a:schemeClr val="tx1"/>
                  </a:solidFill>
                  <a:latin typeface="+mn-ea"/>
                </a:rPr>
                <a:t>修过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</a:t>
              </a:r>
            </a:p>
          </p:txBody>
        </p:sp>
        <p:sp>
          <p:nvSpPr>
            <p:cNvPr id="23" name="矩形 22"/>
            <p:cNvSpPr/>
            <p:nvPr/>
          </p:nvSpPr>
          <p:spPr bwMode="auto">
            <a:xfrm>
              <a:off x="7746211" y="3913068"/>
              <a:ext cx="930245" cy="238612"/>
            </a:xfrm>
            <a:prstGeom prst="rect">
              <a:avLst/>
            </a:pr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36000" anchor="ctr"/>
            <a:lstStyle/>
            <a:p>
              <a:pPr algn="ctr">
                <a:lnSpc>
                  <a:spcPts val="3500"/>
                </a:lnSpc>
                <a:buClr>
                  <a:srgbClr val="FF0000"/>
                </a:buClr>
                <a:defRPr/>
              </a:pPr>
              <a:r>
                <a:rPr lang="en-US" altLang="zh-CN" sz="1600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  <a:r>
                <a:rPr lang="en-US" altLang="zh-CN" sz="1600" b="1" dirty="0">
                  <a:solidFill>
                    <a:schemeClr val="tx1"/>
                  </a:solidFill>
                  <a:latin typeface="+mn-ea"/>
                </a:rPr>
                <a:t>-</a:t>
              </a:r>
              <a:r>
                <a:rPr lang="zh-CN" altLang="en-US" sz="1600" b="1" dirty="0">
                  <a:solidFill>
                    <a:schemeClr val="tx1"/>
                  </a:solidFill>
                  <a:latin typeface="+mn-ea"/>
                </a:rPr>
                <a:t>未修</a:t>
              </a:r>
              <a:r>
                <a:rPr lang="en-US" altLang="zh-CN" sz="16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AI</a:t>
              </a:r>
            </a:p>
          </p:txBody>
        </p:sp>
        <p:cxnSp>
          <p:nvCxnSpPr>
            <p:cNvPr id="24" name="直接箭头连接符 23"/>
            <p:cNvCxnSpPr>
              <a:stCxn id="19" idx="2"/>
              <a:endCxn id="22" idx="0"/>
            </p:cNvCxnSpPr>
            <p:nvPr/>
          </p:nvCxnSpPr>
          <p:spPr bwMode="auto">
            <a:xfrm flipH="1">
              <a:off x="7056276" y="3552823"/>
              <a:ext cx="514134" cy="3602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5" name="直接箭头连接符 24"/>
            <p:cNvCxnSpPr>
              <a:stCxn id="19" idx="2"/>
              <a:endCxn id="23" idx="0"/>
            </p:cNvCxnSpPr>
            <p:nvPr/>
          </p:nvCxnSpPr>
          <p:spPr bwMode="auto">
            <a:xfrm>
              <a:off x="7570410" y="3552823"/>
              <a:ext cx="640924" cy="360245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/>
              <p:cNvSpPr txBox="1"/>
              <p:nvPr/>
            </p:nvSpPr>
            <p:spPr>
              <a:xfrm>
                <a:off x="3998255" y="5664352"/>
                <a:ext cx="364908" cy="344128"/>
              </a:xfrm>
              <a:prstGeom prst="rect">
                <a:avLst/>
              </a:prstGeom>
              <a:noFill/>
            </p:spPr>
            <p:txBody>
              <a:bodyPr wrap="none" lIns="0" tIns="0" rIns="0" bIns="3600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8255" y="5664352"/>
                <a:ext cx="364908" cy="344128"/>
              </a:xfrm>
              <a:prstGeom prst="rect">
                <a:avLst/>
              </a:prstGeom>
              <a:blipFill rotWithShape="0">
                <a:blip r:embed="rId9"/>
                <a:stretch>
                  <a:fillRect l="-15000" r="-3333" b="-15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接连接符 26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组合 29"/>
          <p:cNvGrpSpPr/>
          <p:nvPr/>
        </p:nvGrpSpPr>
        <p:grpSpPr>
          <a:xfrm>
            <a:off x="9144001" y="1638918"/>
            <a:ext cx="2376263" cy="1211046"/>
            <a:chOff x="9144001" y="1638918"/>
            <a:chExt cx="2376263" cy="121104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/>
                <p:cNvSpPr/>
                <p:nvPr/>
              </p:nvSpPr>
              <p:spPr>
                <a:xfrm>
                  <a:off x="10128448" y="1638918"/>
                  <a:ext cx="1391816" cy="43204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←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按学历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endParaRPr lang="zh-CN" altLang="en-US" sz="2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矩形 2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28448" y="1638918"/>
                  <a:ext cx="1391816" cy="432048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l="-7792" t="-6849" r="-866" b="-1506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矩形 28"/>
                <p:cNvSpPr/>
                <p:nvPr/>
              </p:nvSpPr>
              <p:spPr>
                <a:xfrm>
                  <a:off x="9144001" y="2417916"/>
                  <a:ext cx="2376263" cy="432048"/>
                </a:xfrm>
                <a:prstGeom prst="rect">
                  <a:avLst/>
                </a:prstGeom>
                <a:noFill/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pPr algn="ctr"/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宋体" panose="02010600030101010101" pitchFamily="2" charset="-122"/>
                      <a:ea typeface="宋体" panose="02010600030101010101" pitchFamily="2" charset="-122"/>
                    </a:rPr>
                    <a:t>←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按专业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a14:m>
                  <a:r>
                    <a:rPr lang="en-US" altLang="zh-CN" sz="2000" b="1" dirty="0" smtClean="0">
                      <a:solidFill>
                        <a:srgbClr val="FF0000"/>
                      </a:solidFill>
                    </a:rPr>
                    <a:t>/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</a:rPr>
                    <a:t>基础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a14:m>
                  <a:endParaRPr lang="zh-CN" altLang="en-US" sz="2000" b="1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矩形 2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4001" y="2417916"/>
                  <a:ext cx="2376263" cy="432048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 l="-2551" t="-6849" b="-20548"/>
                  </a:stretch>
                </a:blipFill>
                <a:ln>
                  <a:solidFill>
                    <a:srgbClr val="FF000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1621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 animBg="1"/>
      <p:bldP spid="20" grpId="0"/>
      <p:bldP spid="2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23528" y="435270"/>
            <a:ext cx="4032448" cy="3873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>
              <a:lnSpc>
                <a:spcPts val="3500"/>
              </a:lnSpc>
              <a:buClr>
                <a:srgbClr val="FF0000"/>
              </a:buClr>
              <a:defRPr/>
            </a:pPr>
            <a:r>
              <a:rPr lang="zh-CN" altLang="en-US" b="1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⑶、</a:t>
            </a:r>
            <a:r>
              <a:rPr lang="zh-CN" altLang="en-US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继续，可得</a:t>
            </a:r>
            <a:r>
              <a:rPr lang="zh-CN" altLang="en-US" b="1" dirty="0">
                <a:solidFill>
                  <a:srgbClr val="FF0000"/>
                </a:solidFill>
                <a:latin typeface="+mn-ea"/>
                <a:cs typeface="Times New Roman" panose="02020603050405020304" pitchFamily="18" charset="0"/>
              </a:rPr>
              <a:t>最终决策树</a:t>
            </a:r>
            <a:r>
              <a:rPr lang="zh-CN" altLang="en-US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rPr>
              <a:t>：</a:t>
            </a:r>
            <a:endParaRPr lang="en-US" altLang="zh-CN" b="1" dirty="0">
              <a:solidFill>
                <a:schemeClr val="tx1"/>
              </a:solidFill>
              <a:latin typeface="+mn-ea"/>
              <a:cs typeface="Times New Roman" panose="02020603050405020304" pitchFamily="18" charset="0"/>
            </a:endParaRPr>
          </a:p>
        </p:txBody>
      </p:sp>
      <p:pic>
        <p:nvPicPr>
          <p:cNvPr id="3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25" y="2185888"/>
            <a:ext cx="8066087" cy="353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966810" y="3601938"/>
            <a:ext cx="6878638" cy="2419350"/>
            <a:chOff x="718279" y="3332321"/>
            <a:chExt cx="6878057" cy="2418566"/>
          </a:xfrm>
        </p:grpSpPr>
        <p:sp>
          <p:nvSpPr>
            <p:cNvPr id="5" name="矩形 4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18279" y="3332321"/>
              <a:ext cx="432048" cy="432048"/>
            </a:xfrm>
            <a:prstGeom prst="rect">
              <a:avLst/>
            </a:prstGeom>
            <a:blipFill rotWithShape="0">
              <a:blip r:embed="rId3"/>
              <a:stretch>
                <a:fillRect l="-23944" b="-16901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6" name="矩形 5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164288" y="5264090"/>
              <a:ext cx="432048" cy="432048"/>
            </a:xfrm>
            <a:prstGeom prst="rect">
              <a:avLst/>
            </a:prstGeom>
            <a:blipFill rotWithShape="0">
              <a:blip r:embed="rId4"/>
              <a:stretch>
                <a:fillRect l="-22535" b="-17143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7" name="矩形 6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731927" y="5316338"/>
              <a:ext cx="432048" cy="432048"/>
            </a:xfrm>
            <a:prstGeom prst="rect">
              <a:avLst/>
            </a:prstGeom>
            <a:blipFill rotWithShape="0">
              <a:blip r:embed="rId5"/>
              <a:stretch>
                <a:fillRect l="-23944" b="-16901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8" name="矩形 7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2848748" y="5318839"/>
              <a:ext cx="432048" cy="432048"/>
            </a:xfrm>
            <a:prstGeom prst="rect">
              <a:avLst/>
            </a:prstGeom>
            <a:blipFill rotWithShape="0">
              <a:blip r:embed="rId6"/>
              <a:stretch>
                <a:fillRect l="-22535" b="-17143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  <p:sp>
          <p:nvSpPr>
            <p:cNvPr id="9" name="矩形 8"/>
            <p:cNvSpPr>
              <a:spLocks noRot="1" noChangeAspect="1" noMove="1" noResize="1" noEditPoints="1" noAdjustHandles="1" noChangeArrowheads="1" noChangeShapeType="1" noTextEdit="1"/>
            </p:cNvSpPr>
            <p:nvPr/>
          </p:nvSpPr>
          <p:spPr>
            <a:xfrm>
              <a:off x="4886290" y="5275298"/>
              <a:ext cx="432048" cy="432048"/>
            </a:xfrm>
            <a:prstGeom prst="rect">
              <a:avLst/>
            </a:prstGeom>
            <a:blipFill rotWithShape="0">
              <a:blip r:embed="rId7"/>
              <a:stretch>
                <a:fillRect l="-24286" b="-16901"/>
              </a:stretch>
            </a:blipFill>
            <a:ln>
              <a:noFill/>
            </a:ln>
          </p:spPr>
          <p:txBody>
            <a:bodyPr/>
            <a:lstStyle/>
            <a:p>
              <a:pPr>
                <a:defRPr/>
              </a:pPr>
              <a:r>
                <a:rPr lang="zh-CN" altLang="en-US">
                  <a:noFill/>
                </a:rPr>
                <a:t> </a:t>
              </a:r>
            </a:p>
          </p:txBody>
        </p:sp>
      </p:grpSp>
      <p:cxnSp>
        <p:nvCxnSpPr>
          <p:cNvPr id="10" name="直接箭头连接符 9"/>
          <p:cNvCxnSpPr/>
          <p:nvPr/>
        </p:nvCxnSpPr>
        <p:spPr bwMode="auto">
          <a:xfrm flipH="1">
            <a:off x="5135587" y="2883594"/>
            <a:ext cx="608013" cy="310356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 bwMode="auto">
          <a:xfrm flipH="1">
            <a:off x="6109517" y="2930461"/>
            <a:ext cx="503659" cy="294090"/>
          </a:xfrm>
          <a:prstGeom prst="straightConnector1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5015880" y="476672"/>
                <a:ext cx="662473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𝟏𝟓𝟓𝟕</m:t>
                    </m:r>
                  </m:oMath>
                </a14:m>
                <a:r>
                  <a:rPr lang="zh-CN" altLang="en-US" sz="2000" dirty="0"/>
                  <a:t>；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𝟏𝟓𝟓𝟕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；</m:t>
                    </m:r>
                  </m:oMath>
                </a14:m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𝑯</m:t>
                    </m:r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𝟎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𝟕𝟓</m:t>
                    </m:r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5880" y="476672"/>
                <a:ext cx="6624736" cy="307777"/>
              </a:xfrm>
              <a:prstGeom prst="rect">
                <a:avLst/>
              </a:prstGeom>
              <a:blipFill rotWithShape="0">
                <a:blip r:embed="rId8"/>
                <a:stretch>
                  <a:fillRect l="-1380" t="-29412" r="-92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/>
              <p:cNvSpPr txBox="1"/>
              <p:nvPr/>
            </p:nvSpPr>
            <p:spPr>
              <a:xfrm>
                <a:off x="5649519" y="2592085"/>
                <a:ext cx="358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519" y="2592085"/>
                <a:ext cx="358495" cy="307777"/>
              </a:xfrm>
              <a:prstGeom prst="rect">
                <a:avLst/>
              </a:prstGeom>
              <a:blipFill rotWithShape="0">
                <a:blip r:embed="rId9"/>
                <a:stretch>
                  <a:fillRect l="-6780" r="-3390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/>
              <p:cNvSpPr txBox="1"/>
              <p:nvPr/>
            </p:nvSpPr>
            <p:spPr>
              <a:xfrm>
                <a:off x="6613176" y="2622685"/>
                <a:ext cx="358495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3176" y="2622685"/>
                <a:ext cx="358495" cy="307777"/>
              </a:xfrm>
              <a:prstGeom prst="rect">
                <a:avLst/>
              </a:prstGeom>
              <a:blipFill rotWithShape="0">
                <a:blip r:embed="rId10"/>
                <a:stretch>
                  <a:fillRect l="-6780" r="-3390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/>
              <p:cNvSpPr txBox="1"/>
              <p:nvPr/>
            </p:nvSpPr>
            <p:spPr>
              <a:xfrm>
                <a:off x="911031" y="1628800"/>
                <a:ext cx="2655834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b="1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①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zh-CN" altLang="en-US" sz="20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文本框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031" y="1628800"/>
                <a:ext cx="2655834" cy="307777"/>
              </a:xfrm>
              <a:prstGeom prst="rect">
                <a:avLst/>
              </a:prstGeom>
              <a:blipFill rotWithShape="0">
                <a:blip r:embed="rId11"/>
                <a:stretch>
                  <a:fillRect l="-5479" t="-26415" r="-685" b="-4717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6084168" y="856457"/>
                <a:ext cx="476436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②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856457"/>
                <a:ext cx="4764360" cy="307777"/>
              </a:xfrm>
              <a:prstGeom prst="rect">
                <a:avLst/>
              </a:prstGeom>
              <a:blipFill rotWithShape="0">
                <a:blip r:embed="rId12"/>
                <a:stretch>
                  <a:fillRect l="-3061" t="-26415" b="-4717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6084168" y="1236600"/>
                <a:ext cx="476436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③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𝟐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236600"/>
                <a:ext cx="4764360" cy="307777"/>
              </a:xfrm>
              <a:prstGeom prst="rect">
                <a:avLst/>
              </a:prstGeom>
              <a:blipFill rotWithShape="0">
                <a:blip r:embed="rId13"/>
                <a:stretch>
                  <a:fillRect l="-3061" t="-26923" b="-4807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6084168" y="1625395"/>
                <a:ext cx="476436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④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𝟐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1625395"/>
                <a:ext cx="4764360" cy="307777"/>
              </a:xfrm>
              <a:prstGeom prst="rect">
                <a:avLst/>
              </a:prstGeom>
              <a:blipFill rotWithShape="0">
                <a:blip r:embed="rId14"/>
                <a:stretch>
                  <a:fillRect l="-3061" t="-26923" b="-48077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084168" y="2020160"/>
                <a:ext cx="4764360" cy="30777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zh-CN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⑤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𝟐</m:t>
                    </m:r>
                    <m:r>
                      <m:rPr>
                        <m:nor/>
                      </m:rPr>
                      <a:rPr lang="zh-CN" altLang="en-US" sz="2000" dirty="0">
                        <a:solidFill>
                          <a:srgbClr val="FF0000"/>
                        </a:solidFill>
                        <a:latin typeface="宋体" panose="02010600030101010101" pitchFamily="2" charset="-122"/>
                        <a:cs typeface="Times New Roman" panose="02020603050405020304" pitchFamily="18" charset="0"/>
                      </a:rPr>
                      <m:t>∧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000" dirty="0" smtClean="0">
                    <a:solidFill>
                      <a:srgbClr val="FF0000"/>
                    </a:solidFill>
                    <a:latin typeface="宋体" panose="02010600030101010101" pitchFamily="2" charset="-122"/>
                    <a:cs typeface="Times New Roman" panose="02020603050405020304" pitchFamily="18" charset="0"/>
                  </a:rPr>
                  <a:t>∧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000" dirty="0" smtClean="0">
                    <a:latin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zh-CN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4168" y="2020160"/>
                <a:ext cx="4764360" cy="307777"/>
              </a:xfrm>
              <a:prstGeom prst="rect">
                <a:avLst/>
              </a:prstGeom>
              <a:blipFill rotWithShape="0">
                <a:blip r:embed="rId15"/>
                <a:stretch>
                  <a:fillRect l="-3061" t="-26415" b="-47170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0561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060" y="1052736"/>
            <a:ext cx="8025372" cy="38884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17919" y="210568"/>
                <a:ext cx="5751868" cy="38735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>
                  <a:lnSpc>
                    <a:spcPts val="3500"/>
                  </a:lnSpc>
                  <a:buClr>
                    <a:srgbClr val="FF0000"/>
                  </a:buClr>
                  <a:defRPr/>
                </a:pPr>
                <a:r>
                  <a:rPr lang="zh-CN" altLang="en-US" sz="2000" b="1" dirty="0">
                    <a:solidFill>
                      <a:srgbClr val="FF0000"/>
                    </a:solidFill>
                    <a:latin typeface="+mn-ea"/>
                    <a:cs typeface="Times New Roman" panose="02020603050405020304" pitchFamily="18" charset="0"/>
                  </a:rPr>
                  <a:t>需要注意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  <m:sSub>
                      <m:sSubPr>
                        <m:ctrlP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0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|</m:t>
                    </m:r>
                  </m:oMath>
                </a14:m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cs typeface="Times New Roman" panose="02020603050405020304" pitchFamily="18" charset="0"/>
                  </a:rPr>
                  <a:t>的子数据集构成（样本个数）</a:t>
                </a:r>
                <a:endParaRPr lang="en-US" altLang="zh-CN" sz="2000" b="1" dirty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919" y="210568"/>
                <a:ext cx="5751868" cy="387350"/>
              </a:xfrm>
              <a:prstGeom prst="rect">
                <a:avLst/>
              </a:prstGeom>
              <a:blipFill rotWithShape="0">
                <a:blip r:embed="rId3"/>
                <a:stretch>
                  <a:fillRect l="-2648" t="-9524" r="-2331" b="-3015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/>
          <p:cNvGrpSpPr/>
          <p:nvPr/>
        </p:nvGrpSpPr>
        <p:grpSpPr>
          <a:xfrm>
            <a:off x="3666607" y="1915052"/>
            <a:ext cx="5538203" cy="3026116"/>
            <a:chOff x="2327877" y="2707140"/>
            <a:chExt cx="5538203" cy="3026116"/>
          </a:xfrm>
        </p:grpSpPr>
        <p:grpSp>
          <p:nvGrpSpPr>
            <p:cNvPr id="5" name="组合 4"/>
            <p:cNvGrpSpPr/>
            <p:nvPr/>
          </p:nvGrpSpPr>
          <p:grpSpPr>
            <a:xfrm>
              <a:off x="2327877" y="2707140"/>
              <a:ext cx="5538203" cy="1526516"/>
              <a:chOff x="2327877" y="2707140"/>
              <a:chExt cx="5538203" cy="1526516"/>
            </a:xfrm>
          </p:grpSpPr>
          <p:sp>
            <p:nvSpPr>
              <p:cNvPr id="9" name="矩形 8"/>
              <p:cNvSpPr/>
              <p:nvPr/>
            </p:nvSpPr>
            <p:spPr bwMode="auto">
              <a:xfrm>
                <a:off x="2327877" y="2707140"/>
                <a:ext cx="360040" cy="1487660"/>
              </a:xfrm>
              <a:prstGeom prst="rect">
                <a:avLst/>
              </a:prstGeom>
              <a:noFill/>
              <a:ln w="412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  <p:sp>
            <p:nvSpPr>
              <p:cNvPr id="10" name="矩形 9"/>
              <p:cNvSpPr/>
              <p:nvPr/>
            </p:nvSpPr>
            <p:spPr bwMode="auto">
              <a:xfrm>
                <a:off x="7506040" y="2745996"/>
                <a:ext cx="360040" cy="1487660"/>
              </a:xfrm>
              <a:prstGeom prst="rect">
                <a:avLst/>
              </a:prstGeom>
              <a:noFill/>
              <a:ln w="412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2327877" y="4355960"/>
              <a:ext cx="5538203" cy="1377296"/>
              <a:chOff x="2327877" y="4355960"/>
              <a:chExt cx="5538203" cy="1377296"/>
            </a:xfrm>
          </p:grpSpPr>
          <p:sp>
            <p:nvSpPr>
              <p:cNvPr id="7" name="矩形 6"/>
              <p:cNvSpPr/>
              <p:nvPr/>
            </p:nvSpPr>
            <p:spPr bwMode="auto">
              <a:xfrm>
                <a:off x="2327877" y="4355960"/>
                <a:ext cx="360040" cy="1296144"/>
              </a:xfrm>
              <a:prstGeom prst="rect">
                <a:avLst/>
              </a:prstGeom>
              <a:noFill/>
              <a:ln w="412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>
                  <a:solidFill>
                    <a:srgbClr val="0000FF"/>
                  </a:solidFill>
                </a:endParaRPr>
              </a:p>
            </p:txBody>
          </p:sp>
          <p:sp>
            <p:nvSpPr>
              <p:cNvPr id="8" name="矩形 7"/>
              <p:cNvSpPr/>
              <p:nvPr/>
            </p:nvSpPr>
            <p:spPr bwMode="auto">
              <a:xfrm>
                <a:off x="7506040" y="4382240"/>
                <a:ext cx="360040" cy="1351016"/>
              </a:xfrm>
              <a:prstGeom prst="rect">
                <a:avLst/>
              </a:prstGeom>
              <a:noFill/>
              <a:ln w="41275" cap="flat" cmpd="sng" algn="ctr">
                <a:solidFill>
                  <a:srgbClr val="0000FF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5387830" y="1960804"/>
            <a:ext cx="3818122" cy="2945826"/>
            <a:chOff x="3635896" y="2752892"/>
            <a:chExt cx="3818122" cy="2945826"/>
          </a:xfrm>
        </p:grpSpPr>
        <p:grpSp>
          <p:nvGrpSpPr>
            <p:cNvPr id="12" name="组合 11"/>
            <p:cNvGrpSpPr/>
            <p:nvPr/>
          </p:nvGrpSpPr>
          <p:grpSpPr>
            <a:xfrm>
              <a:off x="3635896" y="2752892"/>
              <a:ext cx="3816978" cy="2217804"/>
              <a:chOff x="4049102" y="2752892"/>
              <a:chExt cx="3816978" cy="2217804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4049102" y="2752892"/>
                <a:ext cx="360040" cy="2194866"/>
                <a:chOff x="4049102" y="2752892"/>
                <a:chExt cx="360040" cy="2194866"/>
              </a:xfrm>
            </p:grpSpPr>
            <p:sp>
              <p:nvSpPr>
                <p:cNvPr id="24" name="矩形 23"/>
                <p:cNvSpPr/>
                <p:nvPr/>
              </p:nvSpPr>
              <p:spPr bwMode="auto">
                <a:xfrm>
                  <a:off x="4049102" y="2752892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5" name="矩形 24"/>
                <p:cNvSpPr/>
                <p:nvPr/>
              </p:nvSpPr>
              <p:spPr bwMode="auto">
                <a:xfrm>
                  <a:off x="4049102" y="4280794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21" name="组合 20"/>
              <p:cNvGrpSpPr/>
              <p:nvPr/>
            </p:nvGrpSpPr>
            <p:grpSpPr>
              <a:xfrm>
                <a:off x="7506040" y="2775830"/>
                <a:ext cx="360040" cy="2194866"/>
                <a:chOff x="4049102" y="2752892"/>
                <a:chExt cx="360040" cy="2194866"/>
              </a:xfrm>
            </p:grpSpPr>
            <p:sp>
              <p:nvSpPr>
                <p:cNvPr id="22" name="矩形 21"/>
                <p:cNvSpPr/>
                <p:nvPr/>
              </p:nvSpPr>
              <p:spPr bwMode="auto">
                <a:xfrm>
                  <a:off x="4049102" y="2752892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3" name="矩形 22"/>
                <p:cNvSpPr/>
                <p:nvPr/>
              </p:nvSpPr>
              <p:spPr bwMode="auto">
                <a:xfrm>
                  <a:off x="4049102" y="4280794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13" name="组合 12"/>
            <p:cNvGrpSpPr/>
            <p:nvPr/>
          </p:nvGrpSpPr>
          <p:grpSpPr>
            <a:xfrm>
              <a:off x="3635896" y="3535546"/>
              <a:ext cx="3818122" cy="2163172"/>
              <a:chOff x="4049102" y="3535546"/>
              <a:chExt cx="3818122" cy="2163172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4049102" y="3535546"/>
                <a:ext cx="364648" cy="2161134"/>
                <a:chOff x="4049102" y="3535546"/>
                <a:chExt cx="364648" cy="2161134"/>
              </a:xfrm>
            </p:grpSpPr>
            <p:sp>
              <p:nvSpPr>
                <p:cNvPr id="18" name="矩形 17"/>
                <p:cNvSpPr/>
                <p:nvPr/>
              </p:nvSpPr>
              <p:spPr bwMode="auto">
                <a:xfrm>
                  <a:off x="4053710" y="3535546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" name="矩形 18"/>
                <p:cNvSpPr/>
                <p:nvPr/>
              </p:nvSpPr>
              <p:spPr bwMode="auto">
                <a:xfrm>
                  <a:off x="4049102" y="5029716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15" name="组合 14"/>
              <p:cNvGrpSpPr/>
              <p:nvPr/>
            </p:nvGrpSpPr>
            <p:grpSpPr>
              <a:xfrm>
                <a:off x="7502576" y="3537584"/>
                <a:ext cx="364648" cy="2161134"/>
                <a:chOff x="4049102" y="3535546"/>
                <a:chExt cx="364648" cy="2161134"/>
              </a:xfrm>
            </p:grpSpPr>
            <p:sp>
              <p:nvSpPr>
                <p:cNvPr id="16" name="矩形 15"/>
                <p:cNvSpPr/>
                <p:nvPr/>
              </p:nvSpPr>
              <p:spPr bwMode="auto">
                <a:xfrm>
                  <a:off x="4053710" y="3535546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7" name="矩形 16"/>
                <p:cNvSpPr/>
                <p:nvPr/>
              </p:nvSpPr>
              <p:spPr bwMode="auto">
                <a:xfrm>
                  <a:off x="4049102" y="5029716"/>
                  <a:ext cx="360040" cy="666964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</p:grpSp>
      </p:grpSp>
      <p:grpSp>
        <p:nvGrpSpPr>
          <p:cNvPr id="26" name="组合 25"/>
          <p:cNvGrpSpPr/>
          <p:nvPr/>
        </p:nvGrpSpPr>
        <p:grpSpPr>
          <a:xfrm>
            <a:off x="7132269" y="1945980"/>
            <a:ext cx="2072541" cy="2959078"/>
            <a:chOff x="5793539" y="2738068"/>
            <a:chExt cx="2072541" cy="2959078"/>
          </a:xfrm>
        </p:grpSpPr>
        <p:grpSp>
          <p:nvGrpSpPr>
            <p:cNvPr id="27" name="组合 26"/>
            <p:cNvGrpSpPr/>
            <p:nvPr/>
          </p:nvGrpSpPr>
          <p:grpSpPr>
            <a:xfrm>
              <a:off x="5794683" y="3154807"/>
              <a:ext cx="2071397" cy="2542339"/>
              <a:chOff x="5794683" y="3154807"/>
              <a:chExt cx="2071397" cy="254233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5794683" y="3154807"/>
                <a:ext cx="369160" cy="2499667"/>
                <a:chOff x="5794683" y="3154807"/>
                <a:chExt cx="369160" cy="2499667"/>
              </a:xfrm>
            </p:grpSpPr>
            <p:sp>
              <p:nvSpPr>
                <p:cNvPr id="45" name="矩形 44"/>
                <p:cNvSpPr/>
                <p:nvPr/>
              </p:nvSpPr>
              <p:spPr bwMode="auto">
                <a:xfrm>
                  <a:off x="5794683" y="5387763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6" name="矩形 45"/>
                <p:cNvSpPr/>
                <p:nvPr/>
              </p:nvSpPr>
              <p:spPr bwMode="auto">
                <a:xfrm>
                  <a:off x="5803803" y="4664895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7" name="矩形 46"/>
                <p:cNvSpPr/>
                <p:nvPr/>
              </p:nvSpPr>
              <p:spPr bwMode="auto">
                <a:xfrm>
                  <a:off x="5803803" y="3935799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8" name="矩形 47"/>
                <p:cNvSpPr/>
                <p:nvPr/>
              </p:nvSpPr>
              <p:spPr bwMode="auto">
                <a:xfrm>
                  <a:off x="5803803" y="3154807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7496920" y="3197479"/>
                <a:ext cx="369160" cy="2499667"/>
                <a:chOff x="5794683" y="3154807"/>
                <a:chExt cx="369160" cy="2499667"/>
              </a:xfrm>
            </p:grpSpPr>
            <p:sp>
              <p:nvSpPr>
                <p:cNvPr id="41" name="矩形 40"/>
                <p:cNvSpPr/>
                <p:nvPr/>
              </p:nvSpPr>
              <p:spPr bwMode="auto">
                <a:xfrm>
                  <a:off x="5794683" y="5387763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2" name="矩形 41"/>
                <p:cNvSpPr/>
                <p:nvPr/>
              </p:nvSpPr>
              <p:spPr bwMode="auto">
                <a:xfrm>
                  <a:off x="5803803" y="4664895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3" name="矩形 42"/>
                <p:cNvSpPr/>
                <p:nvPr/>
              </p:nvSpPr>
              <p:spPr bwMode="auto">
                <a:xfrm>
                  <a:off x="5803803" y="3935799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44" name="矩形 43"/>
                <p:cNvSpPr/>
                <p:nvPr/>
              </p:nvSpPr>
              <p:spPr bwMode="auto">
                <a:xfrm>
                  <a:off x="5803803" y="3154807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0000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</p:grpSp>
        <p:grpSp>
          <p:nvGrpSpPr>
            <p:cNvPr id="28" name="组合 27"/>
            <p:cNvGrpSpPr/>
            <p:nvPr/>
          </p:nvGrpSpPr>
          <p:grpSpPr>
            <a:xfrm>
              <a:off x="5793539" y="2738068"/>
              <a:ext cx="2072541" cy="2584075"/>
              <a:chOff x="5794683" y="2738068"/>
              <a:chExt cx="2072541" cy="2584075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5794683" y="2738068"/>
                <a:ext cx="360040" cy="2558359"/>
                <a:chOff x="5794683" y="2738068"/>
                <a:chExt cx="360040" cy="2558359"/>
              </a:xfrm>
            </p:grpSpPr>
            <p:sp>
              <p:nvSpPr>
                <p:cNvPr id="35" name="矩形 34"/>
                <p:cNvSpPr/>
                <p:nvPr/>
              </p:nvSpPr>
              <p:spPr bwMode="auto">
                <a:xfrm>
                  <a:off x="5794683" y="2738068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6" name="矩形 35"/>
                <p:cNvSpPr/>
                <p:nvPr/>
              </p:nvSpPr>
              <p:spPr bwMode="auto">
                <a:xfrm>
                  <a:off x="5794683" y="3567656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7" name="矩形 36"/>
                <p:cNvSpPr/>
                <p:nvPr/>
              </p:nvSpPr>
              <p:spPr bwMode="auto">
                <a:xfrm>
                  <a:off x="5794683" y="4303732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8" name="矩形 37"/>
                <p:cNvSpPr/>
                <p:nvPr/>
              </p:nvSpPr>
              <p:spPr bwMode="auto">
                <a:xfrm>
                  <a:off x="5794683" y="5029716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7507184" y="2763784"/>
                <a:ext cx="360040" cy="2558359"/>
                <a:chOff x="5794683" y="2738068"/>
                <a:chExt cx="360040" cy="2558359"/>
              </a:xfrm>
            </p:grpSpPr>
            <p:sp>
              <p:nvSpPr>
                <p:cNvPr id="31" name="矩形 30"/>
                <p:cNvSpPr/>
                <p:nvPr/>
              </p:nvSpPr>
              <p:spPr bwMode="auto">
                <a:xfrm>
                  <a:off x="5794683" y="2738068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2" name="矩形 31"/>
                <p:cNvSpPr/>
                <p:nvPr/>
              </p:nvSpPr>
              <p:spPr bwMode="auto">
                <a:xfrm>
                  <a:off x="5794683" y="3567656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3" name="矩形 32"/>
                <p:cNvSpPr/>
                <p:nvPr/>
              </p:nvSpPr>
              <p:spPr bwMode="auto">
                <a:xfrm>
                  <a:off x="5794683" y="4303732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34" name="矩形 33"/>
                <p:cNvSpPr/>
                <p:nvPr/>
              </p:nvSpPr>
              <p:spPr bwMode="auto">
                <a:xfrm>
                  <a:off x="5794683" y="5029716"/>
                  <a:ext cx="360040" cy="266711"/>
                </a:xfrm>
                <a:prstGeom prst="rect">
                  <a:avLst/>
                </a:prstGeom>
                <a:noFill/>
                <a:ln w="41275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eaLnBrk="1" hangingPunct="1"/>
                  <a:endParaRPr lang="zh-CN" altLang="en-US"/>
                </a:p>
              </p:txBody>
            </p:sp>
          </p:grpSp>
        </p:grpSp>
      </p:grpSp>
      <p:cxnSp>
        <p:nvCxnSpPr>
          <p:cNvPr id="49" name="直接连接符 48"/>
          <p:cNvCxnSpPr/>
          <p:nvPr/>
        </p:nvCxnSpPr>
        <p:spPr>
          <a:xfrm>
            <a:off x="551384" y="692225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892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>
                <a:spLocks noChangeArrowheads="1"/>
              </p:cNvSpPr>
              <p:nvPr/>
            </p:nvSpPr>
            <p:spPr bwMode="auto">
              <a:xfrm>
                <a:off x="551384" y="833010"/>
                <a:ext cx="5256584" cy="11079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1pPr>
                <a:lvl2pPr marL="742950" indent="-28575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Verdana" panose="020B0604030504040204" pitchFamily="34" charset="0"/>
                    <a:ea typeface="楷体_GB2312" pitchFamily="49" charset="-122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概念</a:t>
                </a:r>
                <a:r>
                  <a:rPr lang="zh-CN" altLang="en-US" b="1" dirty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二</a:t>
                </a:r>
                <a:r>
                  <a:rPr lang="zh-CN" altLang="en-US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、基尼指数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b="1" dirty="0">
                    <a:solidFill>
                      <a:srgbClr val="FF0000"/>
                    </a:solidFill>
                  </a:rPr>
                  <a:t>基尼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指数</a:t>
                </a:r>
                <a:r>
                  <a:rPr lang="zh-CN" altLang="en-US" b="1" dirty="0" smtClean="0"/>
                  <a:t>：反映数据集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𝑫</m:t>
                    </m:r>
                  </m:oMath>
                </a14:m>
                <a:r>
                  <a:rPr lang="zh-CN" altLang="en-US" b="1" dirty="0"/>
                  <a:t>的不确定性</a:t>
                </a:r>
                <a:endParaRPr lang="en-US" altLang="zh-CN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1384" y="833010"/>
                <a:ext cx="5256584" cy="1107996"/>
              </a:xfrm>
              <a:prstGeom prst="rect">
                <a:avLst/>
              </a:prstGeom>
              <a:blipFill rotWithShape="0">
                <a:blip r:embed="rId2"/>
                <a:stretch>
                  <a:fillRect l="-3476" r="-1854" b="-828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016" y="1257311"/>
            <a:ext cx="2604655" cy="775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圆角矩形标注 6"/>
              <p:cNvSpPr/>
              <p:nvPr/>
            </p:nvSpPr>
            <p:spPr bwMode="auto">
              <a:xfrm>
                <a:off x="5591944" y="3555194"/>
                <a:ext cx="4738382" cy="459980"/>
              </a:xfrm>
              <a:prstGeom prst="wedgeRoundRectCallout">
                <a:avLst>
                  <a:gd name="adj1" fmla="val 21095"/>
                  <a:gd name="adj2" fmla="val -92864"/>
                  <a:gd name="adj3" fmla="val 16667"/>
                </a:avLst>
              </a:prstGeom>
              <a:noFill/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0" tIns="0" rIns="0" bIns="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r>
                  <a:rPr lang="zh-CN" altLang="en-US" sz="2000" b="1" dirty="0" smtClean="0"/>
                  <a:t>对于样本子集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𝑫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000" b="1" dirty="0" smtClean="0"/>
                  <a:t>基尼指数的加权求和</a:t>
                </a:r>
                <a:endParaRPr lang="zh-CN" altLang="en-US" sz="2000" b="1" dirty="0"/>
              </a:p>
            </p:txBody>
          </p:sp>
        </mc:Choice>
        <mc:Fallback xmlns="">
          <p:sp>
            <p:nvSpPr>
              <p:cNvPr id="7" name="圆角矩形标注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91944" y="3555194"/>
                <a:ext cx="4738382" cy="459980"/>
              </a:xfrm>
              <a:prstGeom prst="wedgeRoundRectCallout">
                <a:avLst>
                  <a:gd name="adj1" fmla="val 21095"/>
                  <a:gd name="adj2" fmla="val -92864"/>
                  <a:gd name="adj3" fmla="val 16667"/>
                </a:avLst>
              </a:prstGeom>
              <a:blipFill rotWithShape="0">
                <a:blip r:embed="rId4"/>
                <a:stretch>
                  <a:fillRect l="-2692"/>
                </a:stretch>
              </a:blipFill>
              <a:ln w="9525" cap="flat" cmpd="sng" algn="ctr">
                <a:solidFill>
                  <a:srgbClr val="0000FF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组合 7"/>
          <p:cNvGrpSpPr/>
          <p:nvPr/>
        </p:nvGrpSpPr>
        <p:grpSpPr>
          <a:xfrm>
            <a:off x="551384" y="2107723"/>
            <a:ext cx="10202679" cy="986512"/>
            <a:chOff x="551384" y="2107723"/>
            <a:chExt cx="10202679" cy="98651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54596" y="2524914"/>
              <a:ext cx="4499467" cy="56932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矩形 9"/>
                <p:cNvSpPr/>
                <p:nvPr/>
              </p:nvSpPr>
              <p:spPr>
                <a:xfrm>
                  <a:off x="551384" y="2107723"/>
                  <a:ext cx="6643799" cy="30777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spcBef>
                      <a:spcPct val="50000"/>
                    </a:spcBef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与条件熵类似，在特征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𝑨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下，数据集</a:t>
                  </a:r>
                  <a14:m>
                    <m:oMath xmlns:m="http://schemas.openxmlformats.org/officeDocument/2006/math">
                      <m:r>
                        <a:rPr lang="en-US" altLang="zh-CN" sz="2000" b="1" i="1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Cambria Math" panose="02040503050406030204" pitchFamily="18" charset="0"/>
                          <a:ea typeface="+mn-ea"/>
                          <a:cs typeface="Times New Roman" panose="02020603050405020304" pitchFamily="18" charset="0"/>
                        </a:rPr>
                        <m:t>𝑫</m:t>
                      </m:r>
                    </m:oMath>
                  </a14:m>
                  <a:r>
                    <a:rPr lang="zh-CN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+mn-ea"/>
                      <a:ea typeface="+mn-ea"/>
                      <a:cs typeface="Times New Roman" panose="02020603050405020304" pitchFamily="18" charset="0"/>
                    </a:rPr>
                    <a:t>的基尼指数定义：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ea"/>
                    <a:ea typeface="+mn-ea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10" name="矩形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1384" y="2107723"/>
                  <a:ext cx="6643799" cy="307777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1743" t="-30000" r="-1651" b="-46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551383" y="4476133"/>
                <a:ext cx="9577065" cy="307777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 marL="342900" indent="-342900"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与信息熵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  <a:ea typeface="+mn-ea"/>
                  </a:rPr>
                  <a:t>类似，基尼指数越大，样本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集合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333333"/>
                        </a:solidFill>
                        <a:latin typeface="Cambria Math" panose="02040503050406030204" pitchFamily="18" charset="0"/>
                        <a:ea typeface="+mn-ea"/>
                      </a:rPr>
                      <m:t>𝑫</m:t>
                    </m:r>
                  </m:oMath>
                </a14:m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en-US" sz="2000" b="1" dirty="0">
                    <a:solidFill>
                      <a:srgbClr val="333333"/>
                    </a:solidFill>
                    <a:latin typeface="+mn-ea"/>
                    <a:ea typeface="+mn-ea"/>
                  </a:rPr>
                  <a:t>不确定性越大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选择基尼指数</a:t>
                </a:r>
                <a:r>
                  <a:rPr lang="zh-CN" altLang="en-US" sz="20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大</a:t>
                </a:r>
                <a:r>
                  <a:rPr lang="zh-CN" altLang="en-US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的</a:t>
                </a:r>
                <a:r>
                  <a:rPr lang="en-US" altLang="zh-CN" sz="2000" b="1" dirty="0" smtClean="0">
                    <a:solidFill>
                      <a:srgbClr val="333333"/>
                    </a:solidFill>
                    <a:latin typeface="+mn-ea"/>
                    <a:ea typeface="+mn-ea"/>
                  </a:rPr>
                  <a:t>)</a:t>
                </a:r>
                <a:endParaRPr lang="zh-CN" altLang="en-US" sz="2000" b="1" dirty="0">
                  <a:latin typeface="+mn-ea"/>
                  <a:ea typeface="+mn-ea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383" y="4476133"/>
                <a:ext cx="9577065" cy="307777"/>
              </a:xfrm>
              <a:prstGeom prst="rect">
                <a:avLst/>
              </a:prstGeom>
              <a:blipFill>
                <a:blip r:embed="rId7"/>
                <a:stretch>
                  <a:fillRect l="-1209" t="-29412" r="-827" b="-450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6478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72250" y="272528"/>
            <a:ext cx="30723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zh-CN" altLang="en-US" b="1" dirty="0" smtClean="0">
                <a:latin typeface="宋体" panose="02010600030101010101" pitchFamily="2" charset="-122"/>
                <a:ea typeface="宋体" panose="02010600030101010101" pitchFamily="2" charset="-122"/>
                <a:cs typeface="微软雅黑" panose="020B0503020204020204" pitchFamily="34" charset="-122"/>
              </a:rPr>
              <a:t>、贝叶斯方法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Bayes</a:t>
            </a:r>
            <a:r>
              <a:rPr lang="en-US" altLang="zh-CN" sz="2000" b="1" dirty="0" smtClean="0">
                <a:latin typeface="+mn-ea"/>
                <a:cs typeface="Times New Roman" panose="02020603050405020304" pitchFamily="18" charset="0"/>
              </a:rPr>
              <a:t>)</a:t>
            </a:r>
            <a:endParaRPr lang="en-US" altLang="zh-CN" sz="2000" b="1" dirty="0">
              <a:latin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545409" y="1844824"/>
                <a:ext cx="10159103" cy="3770263"/>
              </a:xfrm>
              <a:prstGeom prst="rect">
                <a:avLst/>
              </a:prstGeom>
              <a:noFill/>
              <a:ln>
                <a:solidFill>
                  <a:srgbClr val="0000FF"/>
                </a:solidFill>
                <a:prstDash val="sysDash"/>
              </a:ln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Clr>
                    <a:srgbClr val="FF0000"/>
                  </a:buClr>
                  <a:buSzPct val="80000"/>
                  <a:buFont typeface="Wingdings" panose="05000000000000000000" pitchFamily="2" charset="2"/>
                  <a:buChar char="p"/>
                </a:pPr>
                <a:r>
                  <a:rPr lang="zh-CN" altLang="en-US" sz="20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概率的基本性质</a:t>
                </a:r>
                <a:endParaRPr lang="en-US" altLang="zh-CN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①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对任一事件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，有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0≤P(A)≤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[0,1]</a:t>
                </a:r>
                <a:endPara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②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必然事件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D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P(D)=1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；不可能事件</a:t>
                </a:r>
                <a:r>
                  <a:rPr lang="el-GR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Φ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的概率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</a:t>
                </a:r>
                <a:r>
                  <a:rPr lang="el-GR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Φ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)=0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③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两个事件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P(A∪B)=P(A)+P(B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)-P(A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∩B)</a:t>
                </a:r>
              </a:p>
              <a:p>
                <a:pPr>
                  <a:lnSpc>
                    <a:spcPct val="150000"/>
                  </a:lnSpc>
                  <a:spcAft>
                    <a:spcPts val="600"/>
                  </a:spcAft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④  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若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A, 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是两个互斥事件，则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P(A∪B)=P(A)+P(B)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⑤ 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两个事件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, 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，且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⊃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发生必然导致事件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发生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，则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P(A</a:t>
                </a:r>
                <a:r>
                  <a:rPr lang="en-US" altLang="zh-CN" sz="2000" b="1" dirty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B)=P(A)-P(B)</a:t>
                </a: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  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P(A</a:t>
                </a:r>
                <a:r>
                  <a:rPr lang="en-US" altLang="zh-CN" sz="2000" b="1" dirty="0" smtClean="0">
                    <a:latin typeface="+mn-ea"/>
                    <a:ea typeface="+mn-ea"/>
                    <a:cs typeface="Times New Roman" panose="02020603050405020304" pitchFamily="18" charset="0"/>
                  </a:rPr>
                  <a:t>\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表示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发生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B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不发生。</a:t>
                </a:r>
                <a:endParaRPr lang="en-US" altLang="zh-CN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⑥ 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对任一事件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，有</a:t>
                </a: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P(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</m:ctrlPr>
                      </m:acc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+mn-ea"/>
                          </a:rPr>
                          <m:t>𝑨</m:t>
                        </m:r>
                      </m:e>
                    </m:acc>
                  </m:oMath>
                </a14:m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)=1-P(A)</a:t>
                </a:r>
                <a:endParaRPr lang="zh-CN" altLang="en-US" sz="20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09" y="1844824"/>
                <a:ext cx="10159103" cy="3770263"/>
              </a:xfrm>
              <a:prstGeom prst="rect">
                <a:avLst/>
              </a:prstGeom>
              <a:blipFill>
                <a:blip r:embed="rId2"/>
                <a:stretch>
                  <a:fillRect l="-1078" r="-599" b="-1613"/>
                </a:stretch>
              </a:blipFill>
              <a:ln>
                <a:solidFill>
                  <a:srgbClr val="0000FF"/>
                </a:solidFill>
                <a:prstDash val="sysDash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545409" y="857304"/>
            <a:ext cx="10159103" cy="790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5pPr>
            <a:lvl6pPr marL="4572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6pPr>
            <a:lvl7pPr marL="9144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 Light" panose="020F03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/>
              <a:t>基于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贝叶斯定理</a:t>
            </a:r>
            <a:r>
              <a:rPr lang="zh-CN" altLang="en-US" sz="2000" b="1" dirty="0" smtClean="0"/>
              <a:t>，处理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不确定性</a:t>
            </a:r>
            <a:r>
              <a:rPr lang="zh-CN" altLang="en-US" sz="2000" b="1" dirty="0" smtClean="0"/>
              <a:t>和进行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预测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pPr marL="342900" indent="-342900" eaLnBrk="1" hangingPunct="1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核心思想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2000" b="1" dirty="0"/>
              <a:t>利用</a:t>
            </a:r>
            <a:r>
              <a:rPr lang="zh-CN" altLang="en-US" sz="2000" b="1" dirty="0">
                <a:solidFill>
                  <a:srgbClr val="0000FF"/>
                </a:solidFill>
              </a:rPr>
              <a:t>先验知识</a:t>
            </a:r>
            <a:r>
              <a:rPr lang="zh-CN" altLang="en-US" sz="2000" b="1" dirty="0"/>
              <a:t>和</a:t>
            </a:r>
            <a:r>
              <a:rPr lang="zh-CN" altLang="en-US" sz="2000" b="1" dirty="0">
                <a:solidFill>
                  <a:srgbClr val="0000FF"/>
                </a:solidFill>
              </a:rPr>
              <a:t>观测</a:t>
            </a:r>
            <a:r>
              <a:rPr lang="zh-CN" altLang="en-US" sz="2000" b="1" dirty="0" smtClean="0">
                <a:solidFill>
                  <a:srgbClr val="0000FF"/>
                </a:solidFill>
              </a:rPr>
              <a:t>数据</a:t>
            </a:r>
            <a:r>
              <a:rPr lang="zh-CN" altLang="en-US" sz="2000" b="1" dirty="0" smtClean="0"/>
              <a:t>，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更新</a:t>
            </a:r>
            <a:r>
              <a:rPr lang="zh-CN" altLang="en-US" sz="2000" b="1" dirty="0" smtClean="0"/>
              <a:t>某</a:t>
            </a:r>
            <a:r>
              <a:rPr lang="zh-CN" altLang="en-US" sz="2000" b="1" dirty="0"/>
              <a:t>一事件发生</a:t>
            </a:r>
            <a:r>
              <a:rPr lang="zh-CN" altLang="en-US" sz="2000" b="1" dirty="0" smtClean="0"/>
              <a:t>的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概率</a:t>
            </a:r>
            <a:r>
              <a:rPr lang="zh-CN" altLang="en-US" sz="2000" b="1" dirty="0" smtClean="0"/>
              <a:t>。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发生的可能性度量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436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5559" y="303510"/>
            <a:ext cx="24276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>
                <a:latin typeface="+mn-ea"/>
                <a:ea typeface="+mn-ea"/>
              </a:rPr>
              <a:t>3</a:t>
            </a:r>
            <a:r>
              <a:rPr lang="zh-CN" altLang="en-US" b="1" dirty="0" smtClean="0">
                <a:latin typeface="+mn-ea"/>
                <a:ea typeface="+mn-ea"/>
              </a:rPr>
              <a:t>、没有免费午餐</a:t>
            </a:r>
            <a:endParaRPr lang="zh-CN" altLang="en-US" b="1" dirty="0">
              <a:latin typeface="+mn-ea"/>
              <a:ea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23888" y="765175"/>
            <a:ext cx="10944225" cy="0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>
            <a:extLst>
              <a:ext uri="{FF2B5EF4-FFF2-40B4-BE49-F238E27FC236}">
                <a16:creationId xmlns:a16="http://schemas.microsoft.com/office/drawing/2014/main" id="{ADEDC691-549C-4D10-9F6A-8874DDBA3E0E}"/>
              </a:ext>
            </a:extLst>
          </p:cNvPr>
          <p:cNvSpPr/>
          <p:nvPr/>
        </p:nvSpPr>
        <p:spPr>
          <a:xfrm>
            <a:off x="628823" y="980728"/>
            <a:ext cx="11011793" cy="502701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针对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不同任务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进行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训练优化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通常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需要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采用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不同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机器学习模型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。（任务不同，算法不同）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1995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年，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David Wolpert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等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学者提出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没有免费午餐定理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No Free Lunch Theorem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)”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solidFill>
                  <a:srgbClr val="C00000"/>
                </a:solidFill>
                <a:latin typeface="+mn-ea"/>
                <a:ea typeface="+mn-ea"/>
                <a:cs typeface="Times New Roman" panose="02020603050405020304" pitchFamily="18" charset="0"/>
              </a:rPr>
              <a:t>  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任何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一个机器学习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模型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如果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在一些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样本误差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小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那么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必然在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另外一些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训练集的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样本上表现欠佳，任何模型</a:t>
            </a:r>
            <a:r>
              <a:rPr lang="zh-CN" altLang="zh-CN" sz="2000" b="1" u="wavyDbl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在平均意义</a:t>
            </a:r>
            <a:r>
              <a:rPr lang="zh-CN" altLang="zh-CN" sz="2000" b="1" u="wavyDbl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性能都一样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。（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没有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放之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四海皆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准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所谓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最好算法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>
              <a:solidFill>
                <a:srgbClr val="FF0000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定理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似乎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给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机器学习带来了一个令人沮丧的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事实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 ---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即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针对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一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任务领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域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的所有问题，所有算法的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期望性能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是相同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3500"/>
              </a:lnSpc>
              <a:spcAft>
                <a:spcPts val="6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不过，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这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一定理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也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说明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离开具体场景和</a:t>
            </a:r>
            <a:r>
              <a:rPr lang="zh-CN" altLang="zh-CN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讨论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采用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何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种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机器学习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算法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毫无意义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应该在机器学习中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合理引入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已有先验假设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对模型进行约束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，以提升模型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效果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如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自然语言理解中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句子中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单词和单词之间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上下文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关联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（如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n-gram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文法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en-US" altLang="zh-CN" sz="2000" b="1" dirty="0" smtClean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3500"/>
              </a:lnSpc>
              <a:buClr>
                <a:srgbClr val="FF0000"/>
              </a:buClr>
              <a:buSzPct val="80000"/>
            </a:pPr>
            <a:r>
              <a:rPr lang="en-US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       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视觉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图像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分析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中，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引入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像素点之间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的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空间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依赖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（如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卷积算子</a:t>
            </a:r>
            <a:r>
              <a:rPr lang="zh-CN" altLang="zh-CN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）</a:t>
            </a:r>
            <a:endParaRPr lang="zh-CN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608731" y="309506"/>
            <a:ext cx="1322379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  <a:ea typeface="+mn-ea"/>
              </a:rPr>
              <a:t>计算</a:t>
            </a:r>
            <a:r>
              <a:rPr lang="zh-CN" altLang="en-US" b="1" dirty="0">
                <a:latin typeface="+mn-ea"/>
                <a:ea typeface="+mn-ea"/>
              </a:rPr>
              <a:t>公式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551384" y="2996952"/>
            <a:ext cx="7001013" cy="308707"/>
            <a:chOff x="551384" y="3327604"/>
            <a:chExt cx="7001013" cy="308707"/>
          </a:xfrm>
        </p:grpSpPr>
        <p:sp>
          <p:nvSpPr>
            <p:cNvPr id="8" name="矩形 7"/>
            <p:cNvSpPr/>
            <p:nvPr/>
          </p:nvSpPr>
          <p:spPr>
            <a:xfrm>
              <a:off x="551384" y="3327604"/>
              <a:ext cx="177580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独立性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公式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788037" y="3328534"/>
              <a:ext cx="476436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与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相互独立的条件：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A∩B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=P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</a:t>
              </a:r>
              <a:r>
                <a:rPr lang="en-US" altLang="zh-CN" sz="2000" b="1" i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en-US" altLang="zh-CN" sz="2000" b="1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</a:t>
              </a:r>
              <a:endPara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1384" y="4557978"/>
            <a:ext cx="7792264" cy="1281859"/>
            <a:chOff x="551384" y="4557978"/>
            <a:chExt cx="7792264" cy="1281859"/>
          </a:xfrm>
        </p:grpSpPr>
        <p:sp>
          <p:nvSpPr>
            <p:cNvPr id="12" name="矩形 11"/>
            <p:cNvSpPr/>
            <p:nvPr/>
          </p:nvSpPr>
          <p:spPr>
            <a:xfrm>
              <a:off x="551384" y="4673885"/>
              <a:ext cx="1703800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en-US" altLang="zh-CN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Bayes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公式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3469" y="4557978"/>
              <a:ext cx="5640179" cy="1281859"/>
            </a:xfrm>
            <a:prstGeom prst="rect">
              <a:avLst/>
            </a:prstGeom>
          </p:spPr>
        </p:pic>
      </p:grpSp>
      <p:grpSp>
        <p:nvGrpSpPr>
          <p:cNvPr id="17" name="组合 16"/>
          <p:cNvGrpSpPr/>
          <p:nvPr/>
        </p:nvGrpSpPr>
        <p:grpSpPr>
          <a:xfrm>
            <a:off x="553942" y="1008793"/>
            <a:ext cx="8899795" cy="1584830"/>
            <a:chOff x="553942" y="1008793"/>
            <a:chExt cx="8899795" cy="1584830"/>
          </a:xfrm>
        </p:grpSpPr>
        <p:sp>
          <p:nvSpPr>
            <p:cNvPr id="6" name="矩形 5"/>
            <p:cNvSpPr/>
            <p:nvPr/>
          </p:nvSpPr>
          <p:spPr>
            <a:xfrm>
              <a:off x="553942" y="1012242"/>
              <a:ext cx="2733746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条件概率</a:t>
              </a:r>
              <a:r>
                <a:rPr lang="zh-CN" altLang="en-US" sz="2000" b="1" dirty="0">
                  <a:solidFill>
                    <a:srgbClr val="FF0000"/>
                  </a:solidFill>
                  <a:latin typeface="+mn-ea"/>
                </a:rPr>
                <a:t>与乘法公式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9736" y="1008793"/>
              <a:ext cx="5734001" cy="1584830"/>
            </a:xfrm>
            <a:prstGeom prst="rect">
              <a:avLst/>
            </a:prstGeom>
          </p:spPr>
        </p:pic>
      </p:grpSp>
      <p:grpSp>
        <p:nvGrpSpPr>
          <p:cNvPr id="19" name="组合 18"/>
          <p:cNvGrpSpPr/>
          <p:nvPr/>
        </p:nvGrpSpPr>
        <p:grpSpPr>
          <a:xfrm>
            <a:off x="551384" y="3705457"/>
            <a:ext cx="8695272" cy="307777"/>
            <a:chOff x="635952" y="3968785"/>
            <a:chExt cx="8695272" cy="307777"/>
          </a:xfrm>
        </p:grpSpPr>
        <p:sp>
          <p:nvSpPr>
            <p:cNvPr id="10" name="矩形 9"/>
            <p:cNvSpPr/>
            <p:nvPr/>
          </p:nvSpPr>
          <p:spPr>
            <a:xfrm>
              <a:off x="635952" y="3968785"/>
              <a:ext cx="1775808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 smtClean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全概率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公式</a:t>
              </a:r>
              <a:endParaRPr lang="zh-CN" altLang="en-US" sz="2000" b="1" dirty="0">
                <a:solidFill>
                  <a:srgbClr val="FF0000"/>
                </a:solidFill>
              </a:endParaRPr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8037" y="3984209"/>
              <a:ext cx="6543187" cy="2752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16601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356447" y="762771"/>
            <a:ext cx="11376769" cy="2404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/>
          <p:cNvSpPr/>
          <p:nvPr/>
        </p:nvSpPr>
        <p:spPr>
          <a:xfrm>
            <a:off x="361068" y="323659"/>
            <a:ext cx="1909047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b="1" dirty="0" smtClean="0">
                <a:latin typeface="+mn-ea"/>
              </a:rPr>
              <a:t>概率推理</a:t>
            </a:r>
            <a:r>
              <a:rPr lang="zh-CN" altLang="en-US" b="1" dirty="0">
                <a:latin typeface="+mn-ea"/>
              </a:rPr>
              <a:t>方法</a:t>
            </a:r>
            <a:endParaRPr lang="zh-CN" altLang="en-US" b="1" dirty="0"/>
          </a:p>
        </p:txBody>
      </p:sp>
      <p:sp>
        <p:nvSpPr>
          <p:cNvPr id="6" name="矩形 5"/>
          <p:cNvSpPr/>
          <p:nvPr/>
        </p:nvSpPr>
        <p:spPr>
          <a:xfrm>
            <a:off x="335360" y="1791022"/>
            <a:ext cx="6624736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29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1800" b="1" dirty="0" smtClean="0">
                <a:latin typeface="+mn-ea"/>
                <a:ea typeface="+mn-ea"/>
              </a:rPr>
              <a:t>设有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规则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IF E THEN H</a:t>
            </a:r>
            <a:r>
              <a:rPr lang="zh-CN" altLang="en-US" sz="1800" b="1" dirty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latin typeface="+mn-ea"/>
                <a:ea typeface="+mn-ea"/>
              </a:rPr>
              <a:t>证据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条件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en-US" altLang="zh-CN" sz="1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不确定</a:t>
            </a:r>
            <a:r>
              <a:rPr lang="zh-CN" altLang="en-US" sz="1800" b="1" dirty="0">
                <a:latin typeface="+mn-ea"/>
                <a:ea typeface="+mn-ea"/>
              </a:rPr>
              <a:t>的概率为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1800" b="1" dirty="0">
              <a:latin typeface="+mn-ea"/>
              <a:ea typeface="+mn-ea"/>
            </a:endParaRPr>
          </a:p>
          <a:p>
            <a:pPr>
              <a:lnSpc>
                <a:spcPts val="2900"/>
              </a:lnSpc>
            </a:pPr>
            <a:r>
              <a:rPr lang="zh-CN" altLang="en-US" sz="1800" b="1" dirty="0">
                <a:latin typeface="+mn-ea"/>
                <a:ea typeface="+mn-ea"/>
              </a:rPr>
              <a:t>   求</a:t>
            </a:r>
            <a:r>
              <a:rPr lang="zh-CN" altLang="en-US" sz="1800" b="1" dirty="0" smtClean="0">
                <a:latin typeface="+mn-ea"/>
                <a:ea typeface="+mn-ea"/>
              </a:rPr>
              <a:t>：给定证据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条件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en-US" altLang="zh-CN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1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情况</a:t>
            </a:r>
            <a:r>
              <a:rPr lang="zh-CN" altLang="en-US" sz="1800" b="1" dirty="0" smtClean="0">
                <a:latin typeface="+mn-ea"/>
                <a:ea typeface="+mn-ea"/>
              </a:rPr>
              <a:t>下，结论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zh-CN" altLang="en-US" sz="1800" b="1" dirty="0">
                <a:latin typeface="+mn-ea"/>
                <a:ea typeface="+mn-ea"/>
              </a:rPr>
              <a:t>发生的概率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|</a:t>
            </a:r>
            <a:r>
              <a:rPr lang="en-US" altLang="zh-CN" sz="1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en-US" altLang="zh-CN" sz="1800" b="1" dirty="0"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endParaRPr lang="zh-CN" altLang="en-US" sz="18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11320" y="2685877"/>
            <a:ext cx="3704104" cy="554430"/>
            <a:chOff x="1011912" y="2685877"/>
            <a:chExt cx="3704104" cy="554430"/>
          </a:xfrm>
        </p:grpSpPr>
        <p:sp>
          <p:nvSpPr>
            <p:cNvPr id="8" name="矩形 7"/>
            <p:cNvSpPr/>
            <p:nvPr/>
          </p:nvSpPr>
          <p:spPr>
            <a:xfrm>
              <a:off x="1011912" y="2773773"/>
              <a:ext cx="1425676" cy="27699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altLang="zh-CN" sz="1800" b="1" dirty="0">
                  <a:solidFill>
                    <a:srgbClr val="FF0000"/>
                  </a:solidFill>
                  <a:latin typeface="+mn-ea"/>
                </a:rPr>
                <a:t>Bayes</a:t>
              </a:r>
              <a:r>
                <a:rPr lang="zh-CN" altLang="en-US" sz="1800" b="1" dirty="0">
                  <a:solidFill>
                    <a:srgbClr val="FF0000"/>
                  </a:solidFill>
                  <a:latin typeface="+mn-ea"/>
                </a:rPr>
                <a:t>公式：</a:t>
              </a:r>
              <a:endParaRPr lang="zh-CN" altLang="en-US" sz="1800" b="1" dirty="0">
                <a:solidFill>
                  <a:srgbClr val="FF0000"/>
                </a:solidFill>
              </a:endParaRP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92615" y="2685877"/>
              <a:ext cx="2123401" cy="55443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35360" y="4801190"/>
            <a:ext cx="6456328" cy="1234907"/>
            <a:chOff x="635952" y="4801190"/>
            <a:chExt cx="6456328" cy="12349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矩形 10"/>
                <p:cNvSpPr/>
                <p:nvPr/>
              </p:nvSpPr>
              <p:spPr>
                <a:xfrm>
                  <a:off x="635952" y="4801190"/>
                  <a:ext cx="6456328" cy="3718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□"/>
                  </a:pPr>
                  <a:r>
                    <a:rPr lang="zh-CN" altLang="en-US" sz="1800" b="1" dirty="0">
                      <a:latin typeface="+mn-ea"/>
                      <a:ea typeface="+mn-ea"/>
                    </a:rPr>
                    <a:t>若有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多个证据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800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sz="1800" b="1" i="1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1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𝑬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a14:m>
                  <a:r>
                    <a:rPr lang="zh-CN" altLang="en-US" sz="1800" b="1" dirty="0">
                      <a:latin typeface="+mn-ea"/>
                      <a:ea typeface="+mn-ea"/>
                    </a:rPr>
                    <a:t>和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多个结论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,…,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1800" b="1" dirty="0">
                      <a:latin typeface="+mn-ea"/>
                      <a:ea typeface="+mn-ea"/>
                    </a:rPr>
                    <a:t>，则有：</a:t>
                  </a:r>
                </a:p>
              </p:txBody>
            </p:sp>
          </mc:Choice>
          <mc:Fallback xmlns="">
            <p:sp>
              <p:nvSpPr>
                <p:cNvPr id="11" name="矩形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52" y="4801190"/>
                  <a:ext cx="6456328" cy="37189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1794" t="-11475" r="-2172" b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" name="组合 11"/>
            <p:cNvGrpSpPr/>
            <p:nvPr/>
          </p:nvGrpSpPr>
          <p:grpSpPr>
            <a:xfrm>
              <a:off x="1011912" y="5313118"/>
              <a:ext cx="5897528" cy="722979"/>
              <a:chOff x="1011912" y="5313118"/>
              <a:chExt cx="5897528" cy="722979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1011912" y="5387007"/>
                <a:ext cx="1425676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</a:rPr>
                  <a:t>Bayes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公式：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64355" y="5313118"/>
                <a:ext cx="4345085" cy="722979"/>
              </a:xfrm>
              <a:prstGeom prst="rect">
                <a:avLst/>
              </a:prstGeom>
            </p:spPr>
          </p:pic>
        </p:grpSp>
      </p:grpSp>
      <p:grpSp>
        <p:nvGrpSpPr>
          <p:cNvPr id="15" name="组合 14"/>
          <p:cNvGrpSpPr/>
          <p:nvPr/>
        </p:nvGrpSpPr>
        <p:grpSpPr>
          <a:xfrm>
            <a:off x="335360" y="3390717"/>
            <a:ext cx="6624736" cy="1281531"/>
            <a:chOff x="635952" y="3390717"/>
            <a:chExt cx="6624736" cy="128153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矩形 15"/>
                <p:cNvSpPr/>
                <p:nvPr/>
              </p:nvSpPr>
              <p:spPr>
                <a:xfrm>
                  <a:off x="635952" y="3390717"/>
                  <a:ext cx="6624736" cy="371897"/>
                </a:xfrm>
                <a:prstGeom prst="rect">
                  <a:avLst/>
                </a:prstGeom>
              </p:spPr>
              <p:txBody>
                <a:bodyPr wrap="square" lIns="0" tIns="0" rIns="0" bIns="0">
                  <a:spAutoFit/>
                </a:bodyPr>
                <a:lstStyle/>
                <a:p>
                  <a:pPr marL="342900" indent="-342900">
                    <a:lnSpc>
                      <a:spcPts val="2900"/>
                    </a:lnSpc>
                    <a:buClr>
                      <a:srgbClr val="FF0000"/>
                    </a:buClr>
                    <a:buFont typeface="宋体" panose="02010600030101010101" pitchFamily="2" charset="-122"/>
                    <a:buChar char="□"/>
                  </a:pPr>
                  <a:r>
                    <a:rPr lang="zh-CN" altLang="en-US" sz="1800" b="1" dirty="0">
                      <a:latin typeface="+mn-ea"/>
                      <a:ea typeface="+mn-ea"/>
                    </a:rPr>
                    <a:t>若 </a:t>
                  </a:r>
                  <a:r>
                    <a:rPr lang="en-US" altLang="zh-CN" sz="18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IF </a:t>
                  </a:r>
                  <a:r>
                    <a:rPr lang="en-US" altLang="zh-CN" sz="1800" b="1" i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</a:t>
                  </a:r>
                  <a:r>
                    <a:rPr lang="en-US" altLang="zh-CN" sz="1800" b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 THEN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𝒊</m:t>
                          </m:r>
                        </m:sub>
                      </m:sSub>
                    </m:oMath>
                  </a14:m>
                  <a:r>
                    <a:rPr lang="zh-CN" altLang="en-US" sz="1800" b="1" dirty="0">
                      <a:latin typeface="+mn-ea"/>
                      <a:ea typeface="+mn-ea"/>
                    </a:rPr>
                    <a:t>，即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单个证据</a:t>
                  </a:r>
                  <a:r>
                    <a:rPr lang="en-US" altLang="zh-CN" sz="1800" b="1" i="1" dirty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E</a:t>
                  </a:r>
                  <a:r>
                    <a:rPr lang="zh-CN" altLang="en-US" sz="1800" b="1" dirty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支持</a:t>
                  </a:r>
                  <a:r>
                    <a:rPr lang="zh-CN" altLang="en-US" sz="18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多个结论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𝟏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,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𝟐</m:t>
                          </m:r>
                        </m:sub>
                      </m:sSub>
                      <m:r>
                        <a:rPr lang="en-US" altLang="zh-CN" sz="1800" b="1" i="1" smtClean="0">
                          <a:latin typeface="Cambria Math" panose="02040503050406030204" pitchFamily="18" charset="0"/>
                          <a:ea typeface="+mn-ea"/>
                        </a:rPr>
                        <m:t>,…,</m:t>
                      </m:r>
                      <m:sSub>
                        <m:sSubPr>
                          <m:ctrlP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𝑯</m:t>
                          </m:r>
                        </m:e>
                        <m:sub>
                          <m:r>
                            <a:rPr lang="en-US" altLang="zh-CN" sz="1800" b="1" i="1" smtClean="0">
                              <a:latin typeface="Cambria Math" panose="02040503050406030204" pitchFamily="18" charset="0"/>
                              <a:ea typeface="+mn-ea"/>
                            </a:rPr>
                            <m:t>𝒏</m:t>
                          </m:r>
                        </m:sub>
                      </m:sSub>
                    </m:oMath>
                  </a14:m>
                  <a:r>
                    <a:rPr lang="zh-CN" altLang="en-US" sz="1800" b="1" dirty="0" smtClean="0">
                      <a:latin typeface="+mn-ea"/>
                      <a:ea typeface="+mn-ea"/>
                    </a:rPr>
                    <a:t>，</a:t>
                  </a:r>
                  <a:endParaRPr lang="zh-CN" altLang="en-US" sz="18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" name="矩形 1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5952" y="3390717"/>
                  <a:ext cx="6624736" cy="371897"/>
                </a:xfrm>
                <a:prstGeom prst="rect">
                  <a:avLst/>
                </a:prstGeom>
                <a:blipFill>
                  <a:blip r:embed="rId5"/>
                  <a:stretch>
                    <a:fillRect l="-1748" t="-11475" r="-2208" b="-278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组合 16"/>
            <p:cNvGrpSpPr/>
            <p:nvPr/>
          </p:nvGrpSpPr>
          <p:grpSpPr>
            <a:xfrm>
              <a:off x="1011912" y="3894511"/>
              <a:ext cx="4919003" cy="777737"/>
              <a:chOff x="1011912" y="3894511"/>
              <a:chExt cx="4919003" cy="777737"/>
            </a:xfrm>
          </p:grpSpPr>
          <p:sp>
            <p:nvSpPr>
              <p:cNvPr id="18" name="矩形 17"/>
              <p:cNvSpPr/>
              <p:nvPr/>
            </p:nvSpPr>
            <p:spPr>
              <a:xfrm>
                <a:off x="1011912" y="4045604"/>
                <a:ext cx="1425676" cy="27699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altLang="zh-CN" sz="1800" b="1" dirty="0">
                    <a:solidFill>
                      <a:srgbClr val="FF0000"/>
                    </a:solidFill>
                    <a:latin typeface="+mn-ea"/>
                  </a:rPr>
                  <a:t>Bayes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公式：</a:t>
                </a:r>
                <a:endParaRPr lang="zh-CN" altLang="en-US" sz="1800" b="1" dirty="0">
                  <a:solidFill>
                    <a:srgbClr val="FF0000"/>
                  </a:solidFill>
                </a:endParaRPr>
              </a:p>
            </p:txBody>
          </p:sp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55118" y="3894511"/>
                <a:ext cx="3375797" cy="777737"/>
              </a:xfrm>
              <a:prstGeom prst="rect">
                <a:avLst/>
              </a:prstGeom>
            </p:spPr>
          </p:pic>
        </p:grpSp>
      </p:grpSp>
      <p:grpSp>
        <p:nvGrpSpPr>
          <p:cNvPr id="20" name="组合 19"/>
          <p:cNvGrpSpPr/>
          <p:nvPr/>
        </p:nvGrpSpPr>
        <p:grpSpPr>
          <a:xfrm>
            <a:off x="3215680" y="845794"/>
            <a:ext cx="996280" cy="1835484"/>
            <a:chOff x="2647381" y="809996"/>
            <a:chExt cx="996280" cy="1835484"/>
          </a:xfrm>
        </p:grpSpPr>
        <p:cxnSp>
          <p:nvCxnSpPr>
            <p:cNvPr id="21" name="直接箭头连接符 20"/>
            <p:cNvCxnSpPr>
              <a:stCxn id="22" idx="2"/>
            </p:cNvCxnSpPr>
            <p:nvPr/>
          </p:nvCxnSpPr>
          <p:spPr>
            <a:xfrm flipH="1">
              <a:off x="2903539" y="1363994"/>
              <a:ext cx="241982" cy="1281486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2647381" y="809996"/>
              <a:ext cx="996280" cy="553998"/>
            </a:xfrm>
            <a:prstGeom prst="rect">
              <a:avLst/>
            </a:prstGeom>
            <a:ln w="12700"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结论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H</a:t>
              </a:r>
              <a:r>
                <a:rPr lang="zh-CN" altLang="en-US" sz="1800" b="1" dirty="0" smtClean="0">
                  <a:latin typeface="+mn-ea"/>
                  <a:ea typeface="+mn-ea"/>
                </a:rPr>
                <a:t>的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先验概率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21142" y="1149900"/>
            <a:ext cx="1123322" cy="1531378"/>
            <a:chOff x="4699445" y="1139293"/>
            <a:chExt cx="1123322" cy="1531378"/>
          </a:xfrm>
        </p:grpSpPr>
        <p:sp>
          <p:nvSpPr>
            <p:cNvPr id="24" name="矩形 23"/>
            <p:cNvSpPr/>
            <p:nvPr/>
          </p:nvSpPr>
          <p:spPr>
            <a:xfrm>
              <a:off x="4874103" y="1139293"/>
              <a:ext cx="948664" cy="276999"/>
            </a:xfrm>
            <a:prstGeom prst="rect">
              <a:avLst/>
            </a:prstGeom>
            <a:ln w="9525"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似然概率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25" name="直接箭头连接符 24"/>
            <p:cNvCxnSpPr>
              <a:stCxn id="24" idx="2"/>
            </p:cNvCxnSpPr>
            <p:nvPr/>
          </p:nvCxnSpPr>
          <p:spPr>
            <a:xfrm flipH="1">
              <a:off x="4699445" y="1416292"/>
              <a:ext cx="648990" cy="1254379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6" name="组合 25"/>
          <p:cNvGrpSpPr/>
          <p:nvPr/>
        </p:nvGrpSpPr>
        <p:grpSpPr>
          <a:xfrm>
            <a:off x="4067216" y="2597423"/>
            <a:ext cx="2723914" cy="553998"/>
            <a:chOff x="4367808" y="2597423"/>
            <a:chExt cx="2723914" cy="553998"/>
          </a:xfrm>
        </p:grpSpPr>
        <p:sp>
          <p:nvSpPr>
            <p:cNvPr id="27" name="矩形 26"/>
            <p:cNvSpPr/>
            <p:nvPr/>
          </p:nvSpPr>
          <p:spPr>
            <a:xfrm>
              <a:off x="5735960" y="2597423"/>
              <a:ext cx="1355762" cy="553998"/>
            </a:xfrm>
            <a:prstGeom prst="rect">
              <a:avLst/>
            </a:prstGeom>
            <a:ln w="9525"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证据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(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条件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)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rPr>
                <a:t>E</a:t>
              </a:r>
              <a:r>
                <a:rPr lang="zh-CN" altLang="en-US" sz="1800" b="1" dirty="0" smtClean="0">
                  <a:latin typeface="+mn-ea"/>
                  <a:ea typeface="+mn-ea"/>
                </a:rPr>
                <a:t>的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先验概率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28" name="直接箭头连接符 27"/>
            <p:cNvCxnSpPr>
              <a:stCxn id="27" idx="1"/>
            </p:cNvCxnSpPr>
            <p:nvPr/>
          </p:nvCxnSpPr>
          <p:spPr>
            <a:xfrm flipH="1">
              <a:off x="4367808" y="2874422"/>
              <a:ext cx="1368152" cy="176350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9" name="组合 28"/>
          <p:cNvGrpSpPr/>
          <p:nvPr/>
        </p:nvGrpSpPr>
        <p:grpSpPr>
          <a:xfrm>
            <a:off x="1618944" y="845793"/>
            <a:ext cx="1452720" cy="1919513"/>
            <a:chOff x="1919536" y="845793"/>
            <a:chExt cx="1452720" cy="1919513"/>
          </a:xfrm>
        </p:grpSpPr>
        <p:sp>
          <p:nvSpPr>
            <p:cNvPr id="30" name="矩形 29"/>
            <p:cNvSpPr/>
            <p:nvPr/>
          </p:nvSpPr>
          <p:spPr>
            <a:xfrm>
              <a:off x="1919536" y="845793"/>
              <a:ext cx="1452720" cy="553998"/>
            </a:xfrm>
            <a:prstGeom prst="rect">
              <a:avLst/>
            </a:prstGeom>
            <a:ln w="12700">
              <a:solidFill>
                <a:srgbClr val="0000FF"/>
              </a:solidFill>
              <a:prstDash val="sysDash"/>
            </a:ln>
          </p:spPr>
          <p:txBody>
            <a:bodyPr wrap="square" lIns="0" tIns="0" rIns="0" bIns="0">
              <a:spAutoFit/>
            </a:bodyPr>
            <a:lstStyle/>
            <a:p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规则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(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知识</a:t>
              </a:r>
              <a:r>
                <a:rPr lang="en-US" altLang="zh-CN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)</a:t>
              </a:r>
              <a:r>
                <a:rPr lang="zh-CN" altLang="en-US" sz="1800" b="1" dirty="0" smtClean="0">
                  <a:latin typeface="+mn-ea"/>
                  <a:ea typeface="+mn-ea"/>
                </a:rPr>
                <a:t>的</a:t>
              </a:r>
              <a:r>
                <a:rPr lang="zh-CN" altLang="en-US" sz="18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不确定程度</a:t>
              </a:r>
              <a:endParaRPr lang="zh-CN" altLang="en-US" sz="1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31" name="直接箭头连接符 30"/>
            <p:cNvCxnSpPr>
              <a:stCxn id="30" idx="2"/>
            </p:cNvCxnSpPr>
            <p:nvPr/>
          </p:nvCxnSpPr>
          <p:spPr>
            <a:xfrm>
              <a:off x="2645896" y="1399791"/>
              <a:ext cx="400174" cy="1365515"/>
            </a:xfrm>
            <a:prstGeom prst="straightConnector1">
              <a:avLst/>
            </a:prstGeom>
            <a:ln>
              <a:solidFill>
                <a:srgbClr val="FF0000"/>
              </a:solidFill>
              <a:prstDash val="sysDash"/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7248128" y="343204"/>
            <a:ext cx="4414629" cy="2513509"/>
            <a:chOff x="7318587" y="836155"/>
            <a:chExt cx="4414629" cy="2513509"/>
          </a:xfrm>
          <a:solidFill>
            <a:schemeClr val="bg1"/>
          </a:solidFill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矩形 36"/>
                <p:cNvSpPr/>
                <p:nvPr/>
              </p:nvSpPr>
              <p:spPr>
                <a:xfrm>
                  <a:off x="7318587" y="836155"/>
                  <a:ext cx="4414629" cy="2513509"/>
                </a:xfrm>
                <a:prstGeom prst="rect">
                  <a:avLst/>
                </a:prstGeom>
                <a:grpFill/>
                <a:ln>
                  <a:solidFill>
                    <a:srgbClr val="0000FF"/>
                  </a:solidFill>
                </a:ln>
              </p:spPr>
              <p:txBody>
                <a:bodyPr wrap="square" lIns="0" tIns="0" rIns="0" bIns="0">
                  <a:spAutoFit/>
                </a:bodyPr>
                <a:lstStyle/>
                <a:p>
                  <a:pPr marL="266700" indent="-266700">
                    <a:lnSpc>
                      <a:spcPts val="2700"/>
                    </a:lnSpc>
                    <a:spcAft>
                      <a:spcPts val="1200"/>
                    </a:spcAft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p"/>
                  </a:pPr>
                  <a:r>
                    <a:rPr lang="zh-CN" altLang="en-US" sz="2000" b="1" dirty="0" smtClean="0">
                      <a:latin typeface="+mn-ea"/>
                      <a:ea typeface="+mn-ea"/>
                    </a:rPr>
                    <a:t>给定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观测数据</a:t>
                  </a:r>
                  <a:r>
                    <a:rPr lang="zh-CN" altLang="en-US" sz="2000" b="1" dirty="0">
                      <a:latin typeface="+mn-ea"/>
                      <a:ea typeface="+mn-ea"/>
                    </a:rPr>
                    <a:t>条件下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，计算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某</a:t>
                  </a:r>
                  <a:r>
                    <a:rPr lang="zh-CN" altLang="en-US" sz="2000" b="1" dirty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一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假设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(</a:t>
                  </a:r>
                  <a:r>
                    <a:rPr lang="zh-CN" altLang="en-US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或参数</a:t>
                  </a:r>
                  <a:r>
                    <a:rPr lang="en-US" altLang="zh-CN" sz="2000" b="1" dirty="0" smtClean="0">
                      <a:solidFill>
                        <a:srgbClr val="FF0000"/>
                      </a:solidFill>
                      <a:latin typeface="+mn-ea"/>
                      <a:ea typeface="+mn-ea"/>
                    </a:rPr>
                    <a:t>)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的</a:t>
                  </a:r>
                  <a:r>
                    <a:rPr lang="zh-CN" altLang="en-US" sz="2000" b="1" dirty="0" smtClean="0">
                      <a:solidFill>
                        <a:srgbClr val="0000FF"/>
                      </a:solidFill>
                      <a:latin typeface="+mn-ea"/>
                      <a:ea typeface="+mn-ea"/>
                    </a:rPr>
                    <a:t>后验概率</a:t>
                  </a:r>
                  <a:r>
                    <a:rPr lang="zh-CN" altLang="en-US" sz="2000" b="1" dirty="0" smtClean="0">
                      <a:latin typeface="+mn-ea"/>
                      <a:ea typeface="+mn-ea"/>
                    </a:rPr>
                    <a:t>。</a:t>
                  </a:r>
                  <a:endParaRPr lang="en-US" altLang="zh-CN" sz="2000" b="1" dirty="0" smtClean="0">
                    <a:latin typeface="+mn-ea"/>
                    <a:ea typeface="+mn-ea"/>
                  </a:endParaRPr>
                </a:p>
                <a:p>
                  <a:pPr>
                    <a:lnSpc>
                      <a:spcPts val="3000"/>
                    </a:lnSpc>
                    <a:buClr>
                      <a:srgbClr val="FF0000"/>
                    </a:buClr>
                    <a:buSzPct val="80000"/>
                  </a:pPr>
                  <a:endParaRPr lang="en-US" altLang="zh-CN" sz="2000" b="1" dirty="0">
                    <a:latin typeface="+mn-ea"/>
                    <a:ea typeface="+mn-ea"/>
                  </a:endParaRPr>
                </a:p>
                <a:p>
                  <a:pPr marL="266700" indent="-266700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+mn-ea"/>
                        </a:rPr>
                        <m:t>𝜽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|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：给定观测数据</a:t>
                  </a:r>
                  <a:r>
                    <a:rPr lang="en-US" altLang="zh-CN" sz="16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，参数</a:t>
                  </a:r>
                  <a14:m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的后验概率</a:t>
                  </a:r>
                  <a:endParaRPr lang="en-US" altLang="zh-CN" sz="1600" b="1" dirty="0" smtClean="0">
                    <a:latin typeface="+mn-ea"/>
                    <a:ea typeface="+mn-ea"/>
                  </a:endParaRPr>
                </a:p>
                <a:p>
                  <a:pPr marL="266700" indent="-266700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1600" b="1" i="1">
                          <a:latin typeface="Cambria Math" panose="02040503050406030204" pitchFamily="18" charset="0"/>
                        </a:rPr>
                        <m:t>𝜽</m:t>
                      </m:r>
                      <m:r>
                        <a:rPr lang="en-US" altLang="zh-CN" sz="1600" b="1" i="1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：给定参数</a:t>
                  </a:r>
                  <a14:m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，观测数据</a:t>
                  </a:r>
                  <a:r>
                    <a:rPr lang="en-US" altLang="zh-CN" sz="16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的似然函数</a:t>
                  </a:r>
                  <a:endParaRPr lang="en-US" altLang="zh-CN" sz="1600" b="1" dirty="0" smtClean="0">
                    <a:latin typeface="+mn-ea"/>
                    <a:ea typeface="+mn-ea"/>
                  </a:endParaRPr>
                </a:p>
                <a:p>
                  <a:pPr marL="266700" indent="-266700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zh-CN" altLang="en-US" sz="1600" b="1" i="1" smtClean="0">
                          <a:latin typeface="Cambria Math" panose="02040503050406030204" pitchFamily="18" charset="0"/>
                          <a:ea typeface="+mn-ea"/>
                        </a:rPr>
                        <m:t>𝜽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：参数</a:t>
                  </a:r>
                  <a14:m>
                    <m:oMath xmlns:m="http://schemas.openxmlformats.org/officeDocument/2006/math">
                      <m:r>
                        <a:rPr lang="zh-CN" altLang="en-US" sz="1600" b="1" i="1">
                          <a:latin typeface="Cambria Math" panose="02040503050406030204" pitchFamily="18" charset="0"/>
                        </a:rPr>
                        <m:t>𝜽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的先验概率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没有</a:t>
                  </a:r>
                  <a:r>
                    <a:rPr lang="en-US" altLang="zh-CN" sz="16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)</a:t>
                  </a:r>
                </a:p>
                <a:p>
                  <a:pPr marL="266700" indent="-266700">
                    <a:lnSpc>
                      <a:spcPts val="2500"/>
                    </a:lnSpc>
                    <a:buClr>
                      <a:srgbClr val="FF0000"/>
                    </a:buClr>
                    <a:buSzPct val="80000"/>
                    <a:buFont typeface="Wingdings" panose="05000000000000000000" pitchFamily="2" charset="2"/>
                    <a:buChar char="Ø"/>
                  </a:pPr>
                  <a14:m>
                    <m:oMath xmlns:m="http://schemas.openxmlformats.org/officeDocument/2006/math"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𝑷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(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𝑿</m:t>
                      </m:r>
                      <m:r>
                        <a:rPr lang="en-US" altLang="zh-CN" sz="1600" b="1" i="1" smtClean="0">
                          <a:latin typeface="Cambria Math" panose="02040503050406030204" pitchFamily="18" charset="0"/>
                          <a:ea typeface="+mn-ea"/>
                        </a:rPr>
                        <m:t>)</m:t>
                      </m:r>
                    </m:oMath>
                  </a14:m>
                  <a:r>
                    <a:rPr lang="zh-CN" altLang="en-US" sz="1600" b="1" dirty="0" smtClean="0">
                      <a:latin typeface="+mn-ea"/>
                      <a:ea typeface="+mn-ea"/>
                    </a:rPr>
                    <a:t>：观测数据</a:t>
                  </a:r>
                  <a:r>
                    <a:rPr lang="en-US" altLang="zh-CN" sz="1600" b="1" i="1" dirty="0" smtClean="0">
                      <a:latin typeface="Times New Roman" panose="02020603050405020304" pitchFamily="18" charset="0"/>
                      <a:ea typeface="+mn-ea"/>
                      <a:cs typeface="Times New Roman" panose="02020603050405020304" pitchFamily="18" charset="0"/>
                    </a:rPr>
                    <a:t>X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的先验概率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(</a:t>
                  </a:r>
                  <a:r>
                    <a:rPr lang="zh-CN" altLang="en-US" sz="1600" b="1" dirty="0" smtClean="0">
                      <a:latin typeface="+mn-ea"/>
                      <a:ea typeface="+mn-ea"/>
                    </a:rPr>
                    <a:t>归一化因子</a:t>
                  </a:r>
                  <a:r>
                    <a:rPr lang="en-US" altLang="zh-CN" sz="1600" b="1" dirty="0" smtClean="0">
                      <a:latin typeface="+mn-ea"/>
                      <a:ea typeface="+mn-ea"/>
                    </a:rPr>
                    <a:t>)</a:t>
                  </a:r>
                  <a:endParaRPr lang="zh-CN" altLang="en-US" sz="1600" b="1" dirty="0">
                    <a:latin typeface="+mn-ea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37" name="矩形 3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8587" y="836155"/>
                  <a:ext cx="4414629" cy="2513509"/>
                </a:xfrm>
                <a:prstGeom prst="rect">
                  <a:avLst/>
                </a:prstGeom>
                <a:blipFill>
                  <a:blip r:embed="rId7"/>
                  <a:stretch>
                    <a:fillRect l="-2479" t="-3133" r="-2479" b="-2410"/>
                  </a:stretch>
                </a:blipFill>
                <a:ln>
                  <a:solidFill>
                    <a:srgbClr val="0000FF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628984" y="1556860"/>
              <a:ext cx="1857955" cy="479472"/>
            </a:xfrm>
            <a:prstGeom prst="rect">
              <a:avLst/>
            </a:prstGeom>
            <a:grpFill/>
          </p:spPr>
        </p:pic>
      </p:grpSp>
      <p:sp>
        <p:nvSpPr>
          <p:cNvPr id="49" name="矩形 48"/>
          <p:cNvSpPr/>
          <p:nvPr/>
        </p:nvSpPr>
        <p:spPr>
          <a:xfrm>
            <a:off x="7248128" y="2996952"/>
            <a:ext cx="4414629" cy="3526606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推理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利用贝叶斯定理，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更新参数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或假设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</a:rPr>
              <a:t>。通常包括如下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步骤</a:t>
            </a:r>
            <a:r>
              <a:rPr lang="zh-CN" altLang="en-US" sz="1800" b="1" dirty="0" smtClean="0">
                <a:latin typeface="+mn-ea"/>
                <a:ea typeface="+mn-ea"/>
              </a:rPr>
              <a:t>：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确定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先验概率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根据经验和背景知识，确定参数的先验分布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⑵、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似然函数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根据观测数据，计算给定参数</a:t>
            </a:r>
            <a:r>
              <a:rPr lang="zh-CN" altLang="en-US" sz="1600" b="1" dirty="0" smtClean="0">
                <a:latin typeface="+mn-ea"/>
                <a:ea typeface="+mn-ea"/>
              </a:rPr>
              <a:t>下，观测</a:t>
            </a:r>
            <a:r>
              <a:rPr lang="zh-CN" altLang="en-US" sz="1600" b="1" dirty="0">
                <a:latin typeface="+mn-ea"/>
                <a:ea typeface="+mn-ea"/>
              </a:rPr>
              <a:t>到这些数据的概率</a:t>
            </a:r>
            <a:r>
              <a:rPr lang="zh-CN" altLang="en-US" sz="1600" b="1" dirty="0" smtClean="0">
                <a:latin typeface="+mn-ea"/>
                <a:ea typeface="+mn-ea"/>
              </a:rPr>
              <a:t>。</a:t>
            </a:r>
            <a:endParaRPr lang="en-US" altLang="zh-CN" sz="1600" b="1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应用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贝叶斯定理</a:t>
            </a:r>
            <a:r>
              <a:rPr lang="zh-CN" altLang="en-US" sz="1800" b="1" dirty="0">
                <a:latin typeface="+mn-ea"/>
                <a:ea typeface="+mn-ea"/>
              </a:rPr>
              <a:t>：将先验概率和似然函数结合起来，计算后验概率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5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⑷、预测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或决策</a:t>
            </a:r>
            <a:r>
              <a:rPr lang="zh-CN" altLang="en-US" sz="1800" b="1" dirty="0">
                <a:latin typeface="+mn-ea"/>
                <a:ea typeface="+mn-ea"/>
              </a:rPr>
              <a:t>：</a:t>
            </a:r>
            <a:r>
              <a:rPr lang="zh-CN" altLang="en-US" sz="1600" b="1" dirty="0">
                <a:latin typeface="+mn-ea"/>
                <a:ea typeface="+mn-ea"/>
              </a:rPr>
              <a:t>使用后验概率进行预测或做出决策。</a:t>
            </a:r>
          </a:p>
        </p:txBody>
      </p:sp>
    </p:spTree>
    <p:extLst>
      <p:ext uri="{BB962C8B-B14F-4D97-AF65-F5344CB8AC3E}">
        <p14:creationId xmlns:p14="http://schemas.microsoft.com/office/powerpoint/2010/main" val="1093263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1384" y="332656"/>
            <a:ext cx="3590727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zh-CN" altLang="en-US" sz="2000" b="1" dirty="0">
                <a:latin typeface="+mn-ea"/>
                <a:ea typeface="+mn-ea"/>
              </a:rPr>
              <a:t>贝叶斯方法在机器学习中的应用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51384" y="980728"/>
            <a:ext cx="11161240" cy="33085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贝叶斯分类器</a:t>
            </a:r>
            <a:r>
              <a:rPr lang="zh-CN" altLang="en-US" sz="2000" b="1" dirty="0">
                <a:latin typeface="+mn-ea"/>
                <a:ea typeface="+mn-ea"/>
              </a:rPr>
              <a:t>：如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朴素贝叶斯分类器</a:t>
            </a:r>
            <a:r>
              <a:rPr lang="zh-CN" altLang="en-US" sz="2000" b="1" dirty="0" smtClean="0">
                <a:latin typeface="+mn-ea"/>
                <a:ea typeface="+mn-ea"/>
              </a:rPr>
              <a:t>，假设</a:t>
            </a:r>
            <a:r>
              <a:rPr lang="zh-CN" altLang="en-US" sz="2000" b="1" dirty="0">
                <a:latin typeface="+mn-ea"/>
                <a:ea typeface="+mn-ea"/>
              </a:rPr>
              <a:t>特征</a:t>
            </a:r>
            <a:r>
              <a:rPr lang="zh-CN" altLang="en-US" sz="2000" b="1" dirty="0" smtClean="0">
                <a:latin typeface="+mn-ea"/>
                <a:ea typeface="+mn-ea"/>
              </a:rPr>
              <a:t>之间相互独立，</a:t>
            </a:r>
            <a:r>
              <a:rPr lang="zh-CN" altLang="en-US" sz="2000" b="1" dirty="0">
                <a:latin typeface="+mn-ea"/>
                <a:ea typeface="+mn-ea"/>
              </a:rPr>
              <a:t>从而简化计算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网络</a:t>
            </a:r>
            <a:r>
              <a:rPr lang="zh-CN" altLang="en-US" sz="2000" b="1" dirty="0" smtClean="0">
                <a:latin typeface="+mn-ea"/>
                <a:ea typeface="+mn-ea"/>
              </a:rPr>
              <a:t>：用于</a:t>
            </a:r>
            <a:r>
              <a:rPr lang="zh-CN" altLang="en-US" sz="2000" b="1" dirty="0">
                <a:latin typeface="+mn-ea"/>
                <a:ea typeface="+mn-ea"/>
              </a:rPr>
              <a:t>表示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变量之间依赖关系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图模型</a:t>
            </a:r>
            <a:r>
              <a:rPr lang="zh-CN" altLang="en-US" sz="2000" b="1" dirty="0">
                <a:latin typeface="+mn-ea"/>
                <a:ea typeface="+mn-ea"/>
              </a:rPr>
              <a:t>，可以处理更复杂的依赖关系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优化</a:t>
            </a:r>
            <a:r>
              <a:rPr lang="zh-CN" altLang="en-US" sz="2000" b="1" dirty="0" smtClean="0">
                <a:latin typeface="+mn-ea"/>
                <a:ea typeface="+mn-ea"/>
              </a:rPr>
              <a:t>：用于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优化黑箱函数</a:t>
            </a:r>
            <a:r>
              <a:rPr lang="zh-CN" altLang="en-US" sz="2000" b="1" dirty="0">
                <a:latin typeface="+mn-ea"/>
                <a:ea typeface="+mn-ea"/>
              </a:rPr>
              <a:t>的方法，通过</a:t>
            </a:r>
            <a:r>
              <a:rPr lang="zh-CN" altLang="en-US" sz="2000" b="1" dirty="0" smtClean="0">
                <a:latin typeface="+mn-ea"/>
                <a:ea typeface="+mn-ea"/>
              </a:rPr>
              <a:t>迭代更新</a:t>
            </a:r>
            <a:r>
              <a:rPr lang="zh-CN" altLang="en-US" sz="2000" b="1" dirty="0">
                <a:latin typeface="+mn-ea"/>
                <a:ea typeface="+mn-ea"/>
              </a:rPr>
              <a:t>目标函数的概率</a:t>
            </a:r>
            <a:r>
              <a:rPr lang="zh-CN" altLang="en-US" sz="2000" b="1" dirty="0" smtClean="0">
                <a:latin typeface="+mn-ea"/>
                <a:ea typeface="+mn-ea"/>
              </a:rPr>
              <a:t>模型，找到</a:t>
            </a:r>
            <a:r>
              <a:rPr lang="zh-CN" altLang="en-US" sz="2000" b="1" dirty="0">
                <a:latin typeface="+mn-ea"/>
                <a:ea typeface="+mn-ea"/>
              </a:rPr>
              <a:t>最优解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回归</a:t>
            </a:r>
            <a:r>
              <a:rPr lang="zh-CN" altLang="en-US" sz="2000" b="1" dirty="0" smtClean="0">
                <a:latin typeface="+mn-ea"/>
                <a:ea typeface="+mn-ea"/>
              </a:rPr>
              <a:t>：线性回归</a:t>
            </a:r>
            <a:r>
              <a:rPr lang="zh-CN" altLang="en-US" sz="2000" b="1" dirty="0">
                <a:latin typeface="+mn-ea"/>
                <a:ea typeface="+mn-ea"/>
              </a:rPr>
              <a:t>的扩展</a:t>
            </a:r>
            <a:r>
              <a:rPr lang="zh-CN" altLang="en-US" sz="2000" b="1" dirty="0" smtClean="0">
                <a:latin typeface="+mn-ea"/>
                <a:ea typeface="+mn-ea"/>
              </a:rPr>
              <a:t>，假设</a:t>
            </a:r>
            <a:r>
              <a:rPr lang="zh-CN" altLang="en-US" sz="2000" b="1" dirty="0">
                <a:latin typeface="+mn-ea"/>
                <a:ea typeface="+mn-ea"/>
              </a:rPr>
              <a:t>回归系数服从某种先验分布，并通过观测数据来更新</a:t>
            </a:r>
            <a:r>
              <a:rPr lang="zh-CN" altLang="en-US" sz="2000" b="1" dirty="0" smtClean="0">
                <a:latin typeface="+mn-ea"/>
                <a:ea typeface="+mn-ea"/>
              </a:rPr>
              <a:t>这些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  <a:spcAft>
                <a:spcPts val="1200"/>
              </a:spcAft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</a:t>
            </a:r>
            <a:r>
              <a:rPr lang="en-US" altLang="zh-CN" sz="1800" b="1" dirty="0" smtClean="0">
                <a:latin typeface="+mn-ea"/>
                <a:ea typeface="+mn-ea"/>
              </a:rPr>
              <a:t>    </a:t>
            </a:r>
            <a:r>
              <a:rPr lang="zh-CN" altLang="en-US" sz="2000" b="1" dirty="0" smtClean="0">
                <a:latin typeface="+mn-ea"/>
                <a:ea typeface="+mn-ea"/>
              </a:rPr>
              <a:t>系数</a:t>
            </a:r>
            <a:r>
              <a:rPr lang="zh-CN" altLang="en-US" sz="2000" b="1" dirty="0">
                <a:latin typeface="+mn-ea"/>
                <a:ea typeface="+mn-ea"/>
              </a:rPr>
              <a:t>的后验分布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贝叶斯推理</a:t>
            </a:r>
            <a:r>
              <a:rPr lang="zh-CN" altLang="en-US" sz="2000" b="1" dirty="0" smtClean="0">
                <a:latin typeface="+mn-ea"/>
                <a:ea typeface="+mn-ea"/>
              </a:rPr>
              <a:t>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深度学习</a:t>
            </a:r>
            <a:r>
              <a:rPr lang="zh-CN" altLang="en-US" sz="2000" b="1" dirty="0">
                <a:latin typeface="+mn-ea"/>
                <a:ea typeface="+mn-ea"/>
              </a:rPr>
              <a:t>中的应用：如贝叶斯神经网络</a:t>
            </a:r>
            <a:r>
              <a:rPr lang="zh-CN" altLang="en-US" sz="2000" b="1" dirty="0" smtClean="0">
                <a:latin typeface="+mn-ea"/>
                <a:ea typeface="+mn-ea"/>
              </a:rPr>
              <a:t>，尝试</a:t>
            </a:r>
            <a:r>
              <a:rPr lang="zh-CN" altLang="en-US" sz="2000" b="1" dirty="0">
                <a:latin typeface="+mn-ea"/>
                <a:ea typeface="+mn-ea"/>
              </a:rPr>
              <a:t>将贝叶斯方法应用于神经网络的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权重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  <a:buSzPct val="80000"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                         </a:t>
            </a:r>
            <a:r>
              <a:rPr lang="en-US" altLang="zh-CN" sz="1800" b="1" dirty="0" smtClean="0">
                <a:latin typeface="+mn-ea"/>
                <a:ea typeface="+mn-ea"/>
              </a:rPr>
              <a:t>     </a:t>
            </a:r>
            <a:r>
              <a:rPr lang="zh-CN" altLang="en-US" sz="2000" b="1" dirty="0" smtClean="0">
                <a:latin typeface="+mn-ea"/>
                <a:ea typeface="+mn-ea"/>
              </a:rPr>
              <a:t>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参数</a:t>
            </a:r>
            <a:r>
              <a:rPr lang="zh-CN" altLang="en-US" sz="2000" b="1" dirty="0" smtClean="0">
                <a:latin typeface="+mn-ea"/>
                <a:ea typeface="+mn-ea"/>
              </a:rPr>
              <a:t>推理中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29924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88667" y="306948"/>
            <a:ext cx="2172072" cy="360039"/>
          </a:xfrm>
        </p:spPr>
        <p:txBody>
          <a:bodyPr lIns="0" tIns="0" rIns="0" bIns="0"/>
          <a:lstStyle/>
          <a:p>
            <a:pPr eaLnBrk="1" hangingPunct="1">
              <a:lnSpc>
                <a:spcPct val="100000"/>
              </a:lnSpc>
            </a:pP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主观</a:t>
            </a:r>
            <a:r>
              <a:rPr lang="en-US" altLang="zh-CN" sz="2400" b="1" dirty="0"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400" b="1" dirty="0">
                <a:latin typeface="+mn-ea"/>
                <a:ea typeface="+mn-ea"/>
                <a:cs typeface="Times New Roman" panose="02020603050405020304" pitchFamily="18" charset="0"/>
              </a:rPr>
              <a:t>方法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74533" y="920295"/>
            <a:ext cx="7537691" cy="3847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直接使用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似然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2000" b="1" dirty="0" smtClean="0">
                <a:latin typeface="+mn-ea"/>
                <a:ea typeface="+mn-ea"/>
              </a:rPr>
              <a:t>的方法（先验概率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后验概率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</a:t>
            </a:r>
            <a:r>
              <a:rPr lang="zh-CN" altLang="en-US" sz="2000" b="1" dirty="0" smtClean="0">
                <a:latin typeface="+mn-ea"/>
                <a:ea typeface="+mn-ea"/>
              </a:rPr>
              <a:t>之间的依赖）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>
                <a:latin typeface="+mn-ea"/>
              </a:rPr>
              <a:t>假设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特征之间相互独立</a:t>
            </a:r>
            <a:r>
              <a:rPr lang="zh-CN" altLang="en-US" sz="2000" b="1" dirty="0" smtClean="0">
                <a:latin typeface="+mn-ea"/>
              </a:rPr>
              <a:t>，</a:t>
            </a:r>
            <a:r>
              <a:rPr lang="zh-CN" altLang="en-US" sz="2000" b="1" dirty="0">
                <a:latin typeface="+mn-ea"/>
              </a:rPr>
              <a:t>以</a:t>
            </a:r>
            <a:r>
              <a:rPr lang="zh-CN" altLang="en-US" sz="2000" b="1" dirty="0" smtClean="0">
                <a:latin typeface="+mn-ea"/>
              </a:rPr>
              <a:t>简化计算。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  <a:ea typeface="+mn-ea"/>
              </a:rPr>
              <a:t>许多</a:t>
            </a:r>
            <a:r>
              <a:rPr lang="zh-CN" altLang="en-US" sz="2000" b="1" dirty="0">
                <a:latin typeface="+mn-ea"/>
                <a:ea typeface="+mn-ea"/>
              </a:rPr>
              <a:t>情况下，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同类事件</a:t>
            </a:r>
            <a:r>
              <a:rPr lang="zh-CN" altLang="en-US" sz="2000" b="1" dirty="0">
                <a:latin typeface="+mn-ea"/>
                <a:ea typeface="+mn-ea"/>
              </a:rPr>
              <a:t>发生的频率不高</a:t>
            </a:r>
            <a:r>
              <a:rPr lang="zh-CN" altLang="en-US" sz="2000" b="1" dirty="0" smtClean="0">
                <a:latin typeface="+mn-ea"/>
                <a:ea typeface="+mn-ea"/>
              </a:rPr>
              <a:t>，难以进行</a:t>
            </a:r>
            <a:r>
              <a:rPr lang="zh-CN" altLang="en-US" sz="2000" b="1" dirty="0">
                <a:latin typeface="+mn-ea"/>
                <a:ea typeface="+mn-ea"/>
              </a:rPr>
              <a:t>概率统计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Aft>
                <a:spcPts val="0"/>
              </a:spcAft>
              <a:buClr>
                <a:srgbClr val="FF0000"/>
              </a:buClr>
            </a:pPr>
            <a:r>
              <a:rPr lang="en-US" altLang="zh-CN" sz="2000" b="1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latin typeface="+mn-ea"/>
                <a:ea typeface="+mn-ea"/>
              </a:rPr>
              <a:t>一般是根据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观测数据</a:t>
            </a:r>
            <a:r>
              <a:rPr lang="zh-CN" altLang="en-US" sz="2000" b="1" dirty="0" smtClean="0">
                <a:latin typeface="+mn-ea"/>
                <a:ea typeface="+mn-ea"/>
              </a:rPr>
              <a:t>，由领域专家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凭经验</a:t>
            </a:r>
            <a:r>
              <a:rPr lang="zh-CN" altLang="en-US" sz="2000" b="1" dirty="0" smtClean="0">
                <a:latin typeface="+mn-ea"/>
                <a:ea typeface="+mn-ea"/>
              </a:rPr>
              <a:t>给出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主观判断</a:t>
            </a:r>
            <a:r>
              <a:rPr lang="zh-CN" altLang="en-US" sz="2000" b="1" dirty="0" smtClean="0">
                <a:latin typeface="+mn-ea"/>
                <a:ea typeface="+mn-ea"/>
              </a:rPr>
              <a:t>。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b="1" dirty="0" smtClean="0">
                <a:latin typeface="+mn-ea"/>
                <a:ea typeface="+mn-ea"/>
              </a:rPr>
              <a:t>   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主观概率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zh-CN" altLang="en-US" sz="2000" b="1" u="wavyDbl" dirty="0">
                <a:latin typeface="+mn-ea"/>
                <a:ea typeface="+mn-ea"/>
              </a:rPr>
              <a:t>证据和规则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主观信任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度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latin typeface="+mn-ea"/>
                <a:ea typeface="+mn-ea"/>
              </a:rPr>
              <a:t>对</a:t>
            </a:r>
            <a:r>
              <a:rPr lang="en-US" altLang="zh-CN" sz="2000" b="1" dirty="0" smtClean="0">
                <a:latin typeface="+mn-ea"/>
                <a:ea typeface="+mn-ea"/>
              </a:rPr>
              <a:t>Bayes</a:t>
            </a:r>
            <a:r>
              <a:rPr lang="zh-CN" altLang="en-US" sz="2000" b="1" dirty="0" smtClean="0">
                <a:latin typeface="+mn-ea"/>
                <a:ea typeface="+mn-ea"/>
              </a:rPr>
              <a:t>公式的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改进 </a:t>
            </a:r>
            <a:r>
              <a:rPr lang="zh-CN" altLang="en-US" sz="2000" b="1" dirty="0" smtClean="0">
                <a:latin typeface="+mn-ea"/>
                <a:ea typeface="+mn-ea"/>
              </a:rPr>
              <a:t>（杜达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&amp;</a:t>
            </a:r>
            <a:r>
              <a:rPr lang="zh-CN" altLang="en-US" sz="2000" b="1" dirty="0" smtClean="0">
                <a:latin typeface="+mn-ea"/>
                <a:ea typeface="+mn-ea"/>
              </a:rPr>
              <a:t>哈特，不确定性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 smtClean="0">
                <a:latin typeface="+mn-ea"/>
                <a:ea typeface="+mn-ea"/>
              </a:rPr>
              <a:t>推理模型）</a:t>
            </a:r>
            <a:endParaRPr lang="en-US" altLang="zh-CN" sz="2000" b="1" dirty="0">
              <a:latin typeface="+mn-ea"/>
              <a:ea typeface="+mn-ea"/>
            </a:endParaRPr>
          </a:p>
          <a:p>
            <a:pPr marL="342900" indent="-342900">
              <a:lnSpc>
                <a:spcPct val="150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en-US" altLang="zh-CN" sz="2000" b="1" dirty="0">
                <a:latin typeface="+mn-ea"/>
                <a:ea typeface="+mn-ea"/>
              </a:rPr>
              <a:t>Bayes</a:t>
            </a:r>
            <a:r>
              <a:rPr lang="zh-CN" altLang="en-US" sz="2000" b="1" dirty="0">
                <a:latin typeface="+mn-ea"/>
                <a:ea typeface="+mn-ea"/>
              </a:rPr>
              <a:t>公式是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概率推理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关键</a:t>
            </a:r>
            <a:r>
              <a:rPr lang="zh-CN" altLang="en-US" sz="2000" b="1" dirty="0">
                <a:latin typeface="+mn-ea"/>
                <a:ea typeface="+mn-ea"/>
              </a:rPr>
              <a:t>，也是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主观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Bayes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方法</a:t>
            </a:r>
            <a:r>
              <a:rPr lang="zh-CN" altLang="en-US" sz="2000" b="1" dirty="0">
                <a:latin typeface="+mn-ea"/>
                <a:ea typeface="+mn-ea"/>
              </a:rPr>
              <a:t>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基础</a:t>
            </a:r>
            <a:r>
              <a:rPr lang="zh-CN" altLang="en-US" sz="2000" b="1" dirty="0">
                <a:latin typeface="+mn-ea"/>
                <a:ea typeface="+mn-ea"/>
              </a:rPr>
              <a:t>。</a:t>
            </a:r>
            <a:endParaRPr lang="en-US" altLang="zh-CN" sz="20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6620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646729" y="653212"/>
            <a:ext cx="2173492" cy="351399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应用</a:t>
            </a:r>
            <a:endParaRPr lang="zh-CN" altLang="en-US" sz="24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27501" y="1450052"/>
            <a:ext cx="5456668" cy="743793"/>
            <a:chOff x="627501" y="2390491"/>
            <a:chExt cx="5456668" cy="743793"/>
          </a:xfrm>
        </p:grpSpPr>
        <p:sp>
          <p:nvSpPr>
            <p:cNvPr id="6" name="矩形 5"/>
            <p:cNvSpPr/>
            <p:nvPr/>
          </p:nvSpPr>
          <p:spPr>
            <a:xfrm>
              <a:off x="3563889" y="2390491"/>
              <a:ext cx="2520280" cy="7437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900"/>
                </a:lnSpc>
              </a:pP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①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武汉市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长江大桥</a:t>
              </a:r>
              <a:endParaRPr lang="en-US" altLang="zh-CN" sz="2000" b="1" dirty="0">
                <a:latin typeface="+mn-ea"/>
                <a:ea typeface="+mn-ea"/>
                <a:cs typeface="Times New Roman" panose="02020603050405020304" pitchFamily="18" charset="0"/>
              </a:endParaRPr>
            </a:p>
            <a:p>
              <a:pPr>
                <a:lnSpc>
                  <a:spcPts val="2900"/>
                </a:lnSpc>
              </a:pP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②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 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武汉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市长</a:t>
              </a:r>
              <a:r>
                <a:rPr lang="en-US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/</a:t>
              </a:r>
              <a:r>
                <a:rPr lang="zh-CN" altLang="zh-CN" sz="2000" b="1" dirty="0">
                  <a:latin typeface="+mn-ea"/>
                  <a:ea typeface="+mn-ea"/>
                  <a:cs typeface="Times New Roman" panose="02020603050405020304" pitchFamily="18" charset="0"/>
                </a:rPr>
                <a:t>江大桥</a:t>
              </a:r>
              <a:endParaRPr lang="zh-CN" altLang="en-US" sz="2000" b="1" dirty="0">
                <a:latin typeface="+mn-ea"/>
                <a:ea typeface="+mn-ea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27501" y="2438092"/>
              <a:ext cx="3456384" cy="30777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marL="342900" indent="-342900">
                <a:buClr>
                  <a:srgbClr val="FF0000"/>
                </a:buClr>
                <a:buSzPct val="80000"/>
                <a:buFont typeface="宋体" panose="02010600030101010101" pitchFamily="2" charset="-122"/>
                <a:buChar char="□"/>
              </a:pPr>
              <a:r>
                <a:rPr lang="zh-CN" altLang="zh-CN" sz="2000" b="1" dirty="0">
                  <a:latin typeface="+mn-ea"/>
                  <a:cs typeface="Times New Roman" panose="02020603050405020304" pitchFamily="18" charset="0"/>
                </a:rPr>
                <a:t>两种不同的</a:t>
              </a:r>
              <a:r>
                <a:rPr lang="zh-CN" altLang="zh-CN" sz="2000" b="1" dirty="0">
                  <a:solidFill>
                    <a:srgbClr val="FF0000"/>
                  </a:solidFill>
                  <a:latin typeface="+mn-ea"/>
                  <a:cs typeface="Times New Roman" panose="02020603050405020304" pitchFamily="18" charset="0"/>
                </a:rPr>
                <a:t>分词方法</a:t>
              </a:r>
              <a:r>
                <a:rPr lang="zh-CN" altLang="en-US" sz="2000" b="1" dirty="0">
                  <a:latin typeface="+mn-ea"/>
                  <a:cs typeface="Times New Roman" panose="02020603050405020304" pitchFamily="18" charset="0"/>
                </a:rPr>
                <a:t>：</a:t>
              </a:r>
              <a:endParaRPr lang="zh-CN" altLang="en-US" sz="2000" b="1" dirty="0">
                <a:latin typeface="+mn-ea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627501" y="2353579"/>
            <a:ext cx="7412715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lnSpc>
                <a:spcPts val="3000"/>
              </a:lnSpc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形式化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知识表示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>
                <a:latin typeface="+mn-ea"/>
                <a:ea typeface="+mn-ea"/>
              </a:rPr>
              <a:t>令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X</a:t>
            </a:r>
            <a:r>
              <a:rPr lang="zh-CN" altLang="zh-CN" sz="2000" b="1" dirty="0">
                <a:latin typeface="+mn-ea"/>
                <a:ea typeface="+mn-ea"/>
              </a:rPr>
              <a:t>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字串</a:t>
            </a:r>
            <a:r>
              <a:rPr lang="en-US" altLang="zh-CN" sz="2000" b="1" dirty="0">
                <a:latin typeface="+mn-ea"/>
                <a:ea typeface="+mn-ea"/>
              </a:rPr>
              <a:t>(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句子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r>
              <a:rPr lang="zh-CN" altLang="zh-CN" sz="2000" b="1" dirty="0">
                <a:latin typeface="+mn-ea"/>
                <a:ea typeface="+mn-ea"/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</a:rPr>
              <a:t>Y</a:t>
            </a:r>
            <a:r>
              <a:rPr lang="zh-CN" altLang="zh-CN" sz="2000" b="1" dirty="0">
                <a:latin typeface="+mn-ea"/>
                <a:ea typeface="+mn-ea"/>
              </a:rPr>
              <a:t>为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词串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分词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假设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</a:endParaRPr>
          </a:p>
          <a:p>
            <a:pPr>
              <a:lnSpc>
                <a:spcPts val="3000"/>
              </a:lnSpc>
              <a:buClr>
                <a:srgbClr val="FF0000"/>
              </a:buClr>
            </a:pPr>
            <a:r>
              <a:rPr lang="en-US" altLang="zh-CN" sz="2000" b="1" dirty="0">
                <a:latin typeface="+mn-ea"/>
                <a:ea typeface="+mn-ea"/>
              </a:rPr>
              <a:t>            </a:t>
            </a:r>
            <a:r>
              <a:rPr lang="en-US" altLang="zh-CN" sz="1800" b="1" dirty="0">
                <a:latin typeface="+mn-ea"/>
                <a:ea typeface="+mn-ea"/>
              </a:rPr>
              <a:t>   </a:t>
            </a:r>
            <a:r>
              <a:rPr lang="en-US" altLang="zh-CN" sz="1800" b="1" dirty="0" smtClean="0">
                <a:latin typeface="+mn-ea"/>
                <a:ea typeface="+mn-ea"/>
              </a:rPr>
              <a:t> 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求：</a:t>
            </a:r>
            <a:r>
              <a:rPr lang="zh-CN" altLang="zh-CN" sz="2000" b="1" dirty="0" smtClean="0">
                <a:latin typeface="+mn-ea"/>
                <a:ea typeface="+mn-ea"/>
              </a:rPr>
              <a:t>寻找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使</a:t>
            </a:r>
            <a:r>
              <a:rPr lang="en-US" altLang="zh-CN" sz="2000" b="1" dirty="0">
                <a:solidFill>
                  <a:srgbClr val="0000FF"/>
                </a:solidFill>
                <a:latin typeface="+mn-ea"/>
                <a:ea typeface="+mn-ea"/>
              </a:rPr>
              <a:t>P(Y|X)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为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最大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时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en-US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Y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27501" y="3294762"/>
            <a:ext cx="4376548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公式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+mn-ea"/>
                <a:ea typeface="+mn-ea"/>
              </a:rPr>
              <a:t>P(Y|X)=</a:t>
            </a:r>
            <a:r>
              <a:rPr lang="en-US" altLang="zh-CN" sz="2000" b="1" dirty="0" smtClean="0">
                <a:latin typeface="+mn-ea"/>
                <a:ea typeface="+mn-ea"/>
              </a:rPr>
              <a:t>P(Y)</a:t>
            </a:r>
            <a:r>
              <a:rPr lang="zh-CN" altLang="zh-CN" sz="2000" b="1" dirty="0" smtClean="0">
                <a:latin typeface="+mn-ea"/>
                <a:ea typeface="+mn-ea"/>
              </a:rPr>
              <a:t>×</a:t>
            </a:r>
            <a:r>
              <a:rPr lang="en-US" altLang="zh-CN" sz="2000" b="1" dirty="0" smtClean="0">
                <a:latin typeface="+mn-ea"/>
                <a:ea typeface="+mn-ea"/>
              </a:rPr>
              <a:t>P(X|Y</a:t>
            </a:r>
            <a:r>
              <a:rPr lang="en-US" altLang="zh-CN" sz="2000" b="1" dirty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27500" y="4022929"/>
            <a:ext cx="8048956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自然语言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sz="2000" b="1" dirty="0"/>
              <a:t>词串的</a:t>
            </a:r>
            <a:r>
              <a:rPr lang="zh-CN" altLang="zh-CN" sz="2000" b="1" dirty="0" smtClean="0"/>
              <a:t>可能性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概率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zh-CN" sz="2000" b="1" dirty="0" smtClean="0"/>
              <a:t>×词串</a:t>
            </a:r>
            <a:r>
              <a:rPr lang="zh-CN" altLang="en-US" sz="2000" b="1" dirty="0"/>
              <a:t>构成</a:t>
            </a:r>
            <a:r>
              <a:rPr lang="zh-CN" altLang="zh-CN" sz="2000" b="1" dirty="0" smtClean="0"/>
              <a:t>句子</a:t>
            </a:r>
            <a:r>
              <a:rPr lang="zh-CN" altLang="zh-CN" sz="2000" b="1" dirty="0"/>
              <a:t>的</a:t>
            </a:r>
            <a:r>
              <a:rPr lang="zh-CN" altLang="zh-CN" sz="2000" b="1" dirty="0" smtClean="0"/>
              <a:t>可能性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似然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概率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27500" y="4555510"/>
            <a:ext cx="2504340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近似的</a:t>
            </a:r>
            <a:r>
              <a:rPr lang="zh-CN" altLang="en-US" sz="2000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latin typeface="+mn-ea"/>
                <a:ea typeface="+mn-ea"/>
              </a:rPr>
              <a:t>P(X|Y)=1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7500" y="5075892"/>
            <a:ext cx="826498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342900" indent="-342900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问题</a:t>
            </a:r>
            <a:r>
              <a:rPr lang="zh-CN" altLang="en-US" b="1" dirty="0"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zh-CN" b="1" dirty="0">
                <a:solidFill>
                  <a:srgbClr val="0000FF"/>
                </a:solidFill>
                <a:latin typeface="+mn-ea"/>
                <a:ea typeface="+mn-ea"/>
              </a:rPr>
              <a:t>最大化</a:t>
            </a:r>
            <a:r>
              <a:rPr lang="en-US" altLang="zh-CN" b="1" dirty="0">
                <a:solidFill>
                  <a:srgbClr val="0000FF"/>
                </a:solidFill>
                <a:latin typeface="+mn-ea"/>
                <a:ea typeface="+mn-ea"/>
              </a:rPr>
              <a:t>P(Y</a:t>
            </a:r>
            <a:r>
              <a:rPr lang="en-US" altLang="zh-CN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en-US" altLang="zh-CN" b="1" dirty="0" smtClean="0">
                <a:latin typeface="+mn-ea"/>
                <a:ea typeface="+mn-ea"/>
              </a:rPr>
              <a:t>--</a:t>
            </a:r>
            <a:r>
              <a:rPr lang="zh-CN" altLang="zh-CN" sz="2000" b="1" dirty="0" smtClean="0">
                <a:latin typeface="+mn-ea"/>
                <a:ea typeface="+mn-ea"/>
              </a:rPr>
              <a:t>寻找</a:t>
            </a:r>
            <a:r>
              <a:rPr lang="zh-CN" altLang="zh-CN" sz="2000" b="1" dirty="0">
                <a:latin typeface="+mn-ea"/>
                <a:ea typeface="+mn-ea"/>
              </a:rPr>
              <a:t>一种</a:t>
            </a:r>
            <a:r>
              <a:rPr lang="zh-CN" altLang="zh-CN" sz="2000" b="1" dirty="0" smtClean="0">
                <a:solidFill>
                  <a:srgbClr val="0000FF"/>
                </a:solidFill>
                <a:latin typeface="+mn-ea"/>
                <a:ea typeface="+mn-ea"/>
              </a:rPr>
              <a:t>分词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形式</a:t>
            </a:r>
            <a:r>
              <a:rPr lang="zh-CN" altLang="en-US" sz="2000" b="1" dirty="0" smtClean="0">
                <a:latin typeface="+mn-ea"/>
                <a:ea typeface="+mn-ea"/>
              </a:rPr>
              <a:t>，</a:t>
            </a:r>
            <a:r>
              <a:rPr lang="zh-CN" altLang="zh-CN" sz="2000" b="1" dirty="0">
                <a:latin typeface="+mn-ea"/>
                <a:ea typeface="+mn-ea"/>
              </a:rPr>
              <a:t>使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该词串的概率</a:t>
            </a:r>
            <a:r>
              <a:rPr lang="zh-CN" altLang="zh-CN" sz="2000" b="1" dirty="0">
                <a:latin typeface="+mn-ea"/>
                <a:ea typeface="+mn-ea"/>
              </a:rPr>
              <a:t>最大化。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2820221" y="581130"/>
            <a:ext cx="3635819" cy="429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---</a:t>
            </a:r>
            <a:r>
              <a:rPr lang="zh-CN" altLang="en-US" sz="24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句子</a:t>
            </a:r>
            <a:r>
              <a:rPr lang="zh-CN" altLang="en-US" sz="24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：武汉市长江大桥</a:t>
            </a:r>
            <a:endParaRPr lang="zh-CN" altLang="en-US" sz="24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6103418" y="395768"/>
            <a:ext cx="520384" cy="1706118"/>
            <a:chOff x="6226515" y="813558"/>
            <a:chExt cx="520384" cy="1706118"/>
          </a:xfrm>
        </p:grpSpPr>
        <p:sp>
          <p:nvSpPr>
            <p:cNvPr id="15" name="矩形 14"/>
            <p:cNvSpPr/>
            <p:nvPr/>
          </p:nvSpPr>
          <p:spPr>
            <a:xfrm>
              <a:off x="6369642" y="813558"/>
              <a:ext cx="360040" cy="35147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</a:t>
              </a:r>
              <a:endPara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6226515" y="1972065"/>
              <a:ext cx="520384" cy="547611"/>
              <a:chOff x="6226515" y="1972065"/>
              <a:chExt cx="520384" cy="54761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6386859" y="2058410"/>
                <a:ext cx="360040" cy="35147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endParaRPr lang="zh-CN" altLang="en-US" b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右大括号 17"/>
              <p:cNvSpPr/>
              <p:nvPr/>
            </p:nvSpPr>
            <p:spPr>
              <a:xfrm>
                <a:off x="6226515" y="1972065"/>
                <a:ext cx="144016" cy="547611"/>
              </a:xfrm>
              <a:prstGeom prst="rightBrace">
                <a:avLst>
                  <a:gd name="adj1" fmla="val 43761"/>
                  <a:gd name="adj2" fmla="val 50000"/>
                </a:avLst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矩形 18"/>
          <p:cNvSpPr/>
          <p:nvPr/>
        </p:nvSpPr>
        <p:spPr>
          <a:xfrm>
            <a:off x="5167314" y="3416440"/>
            <a:ext cx="791448" cy="3772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P(X)=1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3293467" y="3616691"/>
            <a:ext cx="1440160" cy="396906"/>
            <a:chOff x="6735324" y="692696"/>
            <a:chExt cx="1440160" cy="396906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6735324" y="692696"/>
              <a:ext cx="144016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6968823" y="712369"/>
              <a:ext cx="973162" cy="377233"/>
            </a:xfrm>
            <a:prstGeom prst="rect">
              <a:avLst/>
            </a:prstGeom>
            <a:noFill/>
            <a:ln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altLang="zh-CN" sz="2000" b="1" dirty="0" smtClean="0">
                  <a:solidFill>
                    <a:schemeClr val="tx1"/>
                  </a:solidFill>
                  <a:latin typeface="+mn-ea"/>
                  <a:cs typeface="Times New Roman" panose="02020603050405020304" pitchFamily="18" charset="0"/>
                </a:rPr>
                <a:t>P(X)</a:t>
              </a:r>
              <a:endParaRPr lang="zh-CN" altLang="en-US" sz="2000" b="1" dirty="0">
                <a:solidFill>
                  <a:schemeClr val="tx1"/>
                </a:solidFill>
                <a:latin typeface="+mn-ea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圆角矩形标注 22"/>
          <p:cNvSpPr/>
          <p:nvPr/>
        </p:nvSpPr>
        <p:spPr>
          <a:xfrm>
            <a:off x="8892480" y="2672824"/>
            <a:ext cx="1668016" cy="315315"/>
          </a:xfrm>
          <a:prstGeom prst="wedgeRoundRectCallout">
            <a:avLst>
              <a:gd name="adj1" fmla="val -189676"/>
              <a:gd name="adj2" fmla="val 28538"/>
              <a:gd name="adj3" fmla="val 16667"/>
            </a:avLst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分词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|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句子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</a:rPr>
              <a:t>)</a:t>
            </a:r>
            <a:endParaRPr lang="zh-CN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圆角矩形标注 23"/>
          <p:cNvSpPr/>
          <p:nvPr/>
        </p:nvSpPr>
        <p:spPr>
          <a:xfrm>
            <a:off x="8448233" y="1612332"/>
            <a:ext cx="2112263" cy="566865"/>
          </a:xfrm>
          <a:prstGeom prst="wedgeRoundRectCallout">
            <a:avLst>
              <a:gd name="adj1" fmla="val -78344"/>
              <a:gd name="adj2" fmla="val 72223"/>
              <a:gd name="adj3" fmla="val 16667"/>
            </a:avLst>
          </a:prstGeom>
          <a:noFill/>
          <a:ln>
            <a:solidFill>
              <a:srgbClr val="0000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给定句子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情况下</a:t>
            </a:r>
            <a:endParaRPr lang="en-US" altLang="zh-CN" sz="2000" b="1" dirty="0" smtClean="0">
              <a:solidFill>
                <a:schemeClr val="tx1"/>
              </a:solidFill>
              <a:latin typeface="+mn-ea"/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哪种分词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可能性大</a:t>
            </a:r>
            <a:endParaRPr lang="zh-CN" altLang="en-US" sz="20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275944" y="4534153"/>
            <a:ext cx="4260216" cy="377233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zh-CN" altLang="en-US" sz="1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无论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哪种分词形式</a:t>
            </a:r>
            <a:r>
              <a:rPr lang="zh-CN" altLang="en-US" sz="1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都构成的是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同一个句子</a:t>
            </a:r>
            <a:endParaRPr lang="zh-CN" altLang="en-US" sz="18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27" y="1346459"/>
            <a:ext cx="545967" cy="832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18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9" grpId="0" animBg="1"/>
      <p:bldP spid="23" grpId="0" animBg="1"/>
      <p:bldP spid="24" grpId="0" animBg="1"/>
      <p:bldP spid="25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6888088" y="553765"/>
            <a:ext cx="4824536" cy="2411897"/>
            <a:chOff x="4770276" y="648366"/>
            <a:chExt cx="4122204" cy="21643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0276" y="648366"/>
              <a:ext cx="4122204" cy="2164378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5989919" y="2341421"/>
              <a:ext cx="2592288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反向搜索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由词搜文档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)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8168" y="3030812"/>
            <a:ext cx="3024336" cy="2168536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1540246" y="635320"/>
            <a:ext cx="5144587" cy="2332935"/>
            <a:chOff x="438669" y="751591"/>
            <a:chExt cx="4286714" cy="194987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669" y="751591"/>
              <a:ext cx="4286714" cy="1947704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619672" y="2341421"/>
              <a:ext cx="2664296" cy="36004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zh-CN" altLang="en-US" sz="2000" b="1" dirty="0" smtClean="0">
                  <a:solidFill>
                    <a:srgbClr val="FF0000"/>
                  </a:solidFill>
                </a:rPr>
                <a:t>正向搜索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(</a:t>
              </a:r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</a:rPr>
                <a:t>由文档搜词</a:t>
              </a:r>
              <a:r>
                <a:rPr lang="en-US" altLang="zh-CN" sz="2000" b="1" dirty="0" smtClean="0">
                  <a:solidFill>
                    <a:srgbClr val="FF0000"/>
                  </a:solidFill>
                  <a:latin typeface="+mn-ea"/>
                </a:rPr>
                <a:t>)</a:t>
              </a:r>
              <a:endParaRPr lang="zh-CN" altLang="en-US" sz="2000" b="1" dirty="0">
                <a:solidFill>
                  <a:srgbClr val="FF0000"/>
                </a:solidFill>
                <a:latin typeface="+mn-ea"/>
              </a:endParaRPr>
            </a:p>
          </p:txBody>
        </p:sp>
      </p:grpSp>
      <p:sp>
        <p:nvSpPr>
          <p:cNvPr id="12" name="矩形 11"/>
          <p:cNvSpPr/>
          <p:nvPr/>
        </p:nvSpPr>
        <p:spPr>
          <a:xfrm>
            <a:off x="2098272" y="3269439"/>
            <a:ext cx="4028534" cy="1691283"/>
          </a:xfrm>
          <a:prstGeom prst="rect">
            <a:avLst/>
          </a:prstGeom>
          <a:noFill/>
          <a:ln w="15875"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文档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文本形式的存储对象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关键词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出现次数、位置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关键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词词典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关键词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构成的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</a:rPr>
              <a:t>语料库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</a:rPr>
              <a:t>包含关系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</a:rPr>
              <a:t>概念模型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87313" indent="-87313">
              <a:lnSpc>
                <a:spcPts val="2700"/>
              </a:lnSpc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FF0000"/>
                </a:solidFill>
                <a:latin typeface="+mn-ea"/>
              </a:rPr>
              <a:t>数据结构</a:t>
            </a:r>
          </a:p>
        </p:txBody>
      </p:sp>
      <p:sp>
        <p:nvSpPr>
          <p:cNvPr id="2" name="矩形 1"/>
          <p:cNvSpPr/>
          <p:nvPr/>
        </p:nvSpPr>
        <p:spPr>
          <a:xfrm>
            <a:off x="1777141" y="5282278"/>
            <a:ext cx="9815384" cy="599972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+mn-ea"/>
                <a:ea typeface="+mn-ea"/>
              </a:rPr>
              <a:t>通过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计算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量化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latin typeface="+mn-ea"/>
                <a:ea typeface="+mn-ea"/>
              </a:rPr>
              <a:t>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文档</a:t>
            </a:r>
            <a:r>
              <a:rPr lang="zh-CN" altLang="en-US" sz="1800" b="1" dirty="0">
                <a:latin typeface="+mn-ea"/>
                <a:ea typeface="+mn-ea"/>
              </a:rPr>
              <a:t>之间的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关联程度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 marL="285750" indent="-285750">
              <a:lnSpc>
                <a:spcPts val="2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1800" b="1" dirty="0" smtClean="0">
                <a:latin typeface="+mn-ea"/>
                <a:ea typeface="+mn-ea"/>
              </a:rPr>
              <a:t>即，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给定</a:t>
            </a:r>
            <a:r>
              <a:rPr lang="zh-CN" altLang="en-US" sz="1800" b="1" u="wavyDbl" dirty="0"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latin typeface="+mn-ea"/>
                <a:ea typeface="+mn-ea"/>
              </a:rPr>
              <a:t>和</a:t>
            </a:r>
            <a:r>
              <a:rPr lang="zh-CN" altLang="en-US" sz="1800" b="1" u="wavyDbl" dirty="0">
                <a:latin typeface="+mn-ea"/>
                <a:ea typeface="+mn-ea"/>
              </a:rPr>
              <a:t>文档</a:t>
            </a:r>
            <a:r>
              <a:rPr lang="zh-CN" altLang="en-US" sz="1800" b="1" dirty="0">
                <a:latin typeface="+mn-ea"/>
                <a:ea typeface="+mn-ea"/>
              </a:rPr>
              <a:t>的情况下</a:t>
            </a:r>
            <a:r>
              <a:rPr lang="zh-CN" altLang="en-US" sz="1800" b="1" dirty="0" smtClean="0">
                <a:latin typeface="+mn-ea"/>
                <a:ea typeface="+mn-ea"/>
              </a:rPr>
              <a:t>，利用</a:t>
            </a:r>
            <a:r>
              <a:rPr lang="zh-CN" altLang="en-US" sz="1800" b="1" dirty="0">
                <a:latin typeface="+mn-ea"/>
                <a:ea typeface="+mn-ea"/>
              </a:rPr>
              <a:t>主观贝叶斯</a:t>
            </a:r>
            <a:r>
              <a:rPr lang="zh-CN" altLang="en-US" sz="1800" b="1" dirty="0" smtClean="0">
                <a:latin typeface="+mn-ea"/>
                <a:ea typeface="+mn-ea"/>
              </a:rPr>
              <a:t>方法，计算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该关键词在文档中出现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概率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07368" y="980729"/>
            <a:ext cx="1224136" cy="1556754"/>
            <a:chOff x="407368" y="980729"/>
            <a:chExt cx="1224136" cy="1556754"/>
          </a:xfrm>
        </p:grpSpPr>
        <p:sp>
          <p:nvSpPr>
            <p:cNvPr id="4" name="文本框 3"/>
            <p:cNvSpPr txBox="1"/>
            <p:nvPr/>
          </p:nvSpPr>
          <p:spPr>
            <a:xfrm>
              <a:off x="407368" y="1451936"/>
              <a:ext cx="603126" cy="61555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 smtClean="0">
                  <a:solidFill>
                    <a:srgbClr val="FF0000"/>
                  </a:solidFill>
                  <a:latin typeface="+mn-ea"/>
                  <a:ea typeface="+mn-ea"/>
                </a:rPr>
                <a:t>文档集合</a:t>
              </a:r>
              <a:endParaRPr lang="zh-CN" altLang="en-US" sz="20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15" name="直接箭头连接符 14"/>
            <p:cNvCxnSpPr>
              <a:stCxn id="4" idx="3"/>
            </p:cNvCxnSpPr>
            <p:nvPr/>
          </p:nvCxnSpPr>
          <p:spPr>
            <a:xfrm flipV="1">
              <a:off x="1010494" y="980729"/>
              <a:ext cx="621010" cy="7789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>
              <a:stCxn id="4" idx="3"/>
            </p:cNvCxnSpPr>
            <p:nvPr/>
          </p:nvCxnSpPr>
          <p:spPr>
            <a:xfrm>
              <a:off x="1010494" y="1759713"/>
              <a:ext cx="6210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>
              <a:stCxn id="4" idx="3"/>
            </p:cNvCxnSpPr>
            <p:nvPr/>
          </p:nvCxnSpPr>
          <p:spPr>
            <a:xfrm>
              <a:off x="1010494" y="1759713"/>
              <a:ext cx="621010" cy="7777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矩形 20"/>
          <p:cNvSpPr/>
          <p:nvPr/>
        </p:nvSpPr>
        <p:spPr>
          <a:xfrm>
            <a:off x="686383" y="344598"/>
            <a:ext cx="3384376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每个文档</a:t>
            </a:r>
            <a:r>
              <a:rPr lang="zh-CN" altLang="en-US" sz="2000" b="1" dirty="0">
                <a:latin typeface="+mn-ea"/>
                <a:ea typeface="+mn-ea"/>
              </a:rPr>
              <a:t>都包含一系列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</a:p>
        </p:txBody>
      </p:sp>
    </p:spTree>
    <p:extLst>
      <p:ext uri="{BB962C8B-B14F-4D97-AF65-F5344CB8AC3E}">
        <p14:creationId xmlns:p14="http://schemas.microsoft.com/office/powerpoint/2010/main" val="84616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1384" y="357979"/>
            <a:ext cx="7743907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目标：</a:t>
            </a:r>
            <a:r>
              <a:rPr lang="zh-CN" altLang="en-US" sz="2000" b="1" dirty="0" smtClean="0">
                <a:latin typeface="+mn-ea"/>
                <a:ea typeface="+mn-ea"/>
              </a:rPr>
              <a:t>量化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某个特定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en-US" altLang="zh-CN" sz="2000" b="1" dirty="0" smtClean="0"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latin typeface="+mn-ea"/>
                <a:ea typeface="+mn-ea"/>
              </a:rPr>
              <a:t>如机器学习</a:t>
            </a:r>
            <a:r>
              <a:rPr lang="en-US" altLang="zh-CN" sz="2000" b="1" dirty="0" smtClean="0">
                <a:latin typeface="+mn-ea"/>
                <a:ea typeface="+mn-ea"/>
              </a:rPr>
              <a:t>)</a:t>
            </a:r>
            <a:r>
              <a:rPr lang="zh-CN" altLang="en-US" sz="2000" b="1" dirty="0" smtClean="0">
                <a:latin typeface="+mn-ea"/>
                <a:ea typeface="+mn-ea"/>
              </a:rPr>
              <a:t>与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某个文档</a:t>
            </a:r>
            <a:r>
              <a:rPr lang="zh-CN" altLang="en-US" sz="2000" b="1" dirty="0">
                <a:latin typeface="+mn-ea"/>
                <a:ea typeface="+mn-ea"/>
              </a:rPr>
              <a:t>之间的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关联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程度</a:t>
            </a:r>
            <a:endParaRPr lang="zh-CN" altLang="en-US" sz="20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60877" y="876553"/>
            <a:ext cx="7479339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⑴、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确定先验概率</a:t>
            </a:r>
            <a:endParaRPr lang="en-US" altLang="zh-CN" sz="18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     目的</a:t>
            </a:r>
            <a:r>
              <a:rPr lang="zh-CN" altLang="en-US" sz="1800" b="1" dirty="0" smtClean="0">
                <a:latin typeface="+mn-ea"/>
                <a:ea typeface="+mn-ea"/>
              </a:rPr>
              <a:t>：确定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latin typeface="+mn-ea"/>
                <a:ea typeface="+mn-ea"/>
              </a:rPr>
              <a:t>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机器学习</a:t>
            </a:r>
            <a:r>
              <a:rPr lang="zh-CN" altLang="en-US" sz="1800" b="1" dirty="0">
                <a:latin typeface="+mn-ea"/>
                <a:ea typeface="+mn-ea"/>
              </a:rPr>
              <a:t>”在</a:t>
            </a:r>
            <a:r>
              <a:rPr lang="zh-CN" altLang="en-US" sz="1800" b="1" u="wavyDbl" dirty="0">
                <a:latin typeface="+mn-ea"/>
                <a:ea typeface="+mn-ea"/>
              </a:rPr>
              <a:t>所有文档中出现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先验概率</a:t>
            </a:r>
            <a:endParaRPr lang="zh-CN" altLang="en-US" sz="18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176307" y="1859904"/>
            <a:ext cx="8808126" cy="692497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注</a:t>
            </a:r>
            <a:r>
              <a:rPr lang="zh-CN" altLang="en-US" sz="1800" b="1" dirty="0" smtClean="0">
                <a:latin typeface="+mn-ea"/>
                <a:ea typeface="+mn-ea"/>
              </a:rPr>
              <a:t>：实际</a:t>
            </a:r>
            <a:r>
              <a:rPr lang="zh-CN" altLang="en-US" sz="1800" b="1" dirty="0">
                <a:latin typeface="+mn-ea"/>
                <a:ea typeface="+mn-ea"/>
              </a:rPr>
              <a:t>应用中</a:t>
            </a:r>
            <a:r>
              <a:rPr lang="zh-CN" altLang="en-US" sz="1800" b="1" dirty="0" smtClean="0">
                <a:latin typeface="+mn-ea"/>
                <a:ea typeface="+mn-ea"/>
              </a:rPr>
              <a:t>，可能</a:t>
            </a:r>
            <a:r>
              <a:rPr lang="zh-CN" altLang="en-US" sz="1800" b="1" dirty="0">
                <a:latin typeface="+mn-ea"/>
                <a:ea typeface="+mn-ea"/>
              </a:rPr>
              <a:t>更</a:t>
            </a:r>
            <a:r>
              <a:rPr lang="zh-CN" altLang="en-US" sz="1800" b="1" dirty="0" smtClean="0">
                <a:latin typeface="+mn-ea"/>
                <a:ea typeface="+mn-ea"/>
              </a:rPr>
              <a:t>关心在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某个特定文档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类别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或主题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下，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机器学习的先验概率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</a:t>
            </a:r>
            <a:r>
              <a:rPr lang="zh-CN" altLang="en-US" sz="1800" b="1" dirty="0" smtClean="0">
                <a:latin typeface="+mn-ea"/>
                <a:ea typeface="+mn-ea"/>
              </a:rPr>
              <a:t>这可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先将文档集合分类标注</a:t>
            </a:r>
            <a:r>
              <a:rPr lang="zh-CN" altLang="en-US" sz="1800" b="1" dirty="0" smtClean="0">
                <a:latin typeface="+mn-ea"/>
                <a:ea typeface="+mn-ea"/>
              </a:rPr>
              <a:t>，再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针对不同类别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或主题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)</a:t>
            </a:r>
            <a:r>
              <a:rPr lang="zh-CN" altLang="en-US" sz="1800" b="1" dirty="0" smtClean="0">
                <a:latin typeface="+mn-ea"/>
                <a:ea typeface="+mn-ea"/>
              </a:rPr>
              <a:t>中的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文档子集</a:t>
            </a:r>
            <a:r>
              <a:rPr lang="zh-CN" altLang="en-US" sz="1800" b="1" dirty="0" smtClean="0">
                <a:latin typeface="+mn-ea"/>
                <a:ea typeface="+mn-ea"/>
              </a:rPr>
              <a:t>进行统计。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9331" y="1147894"/>
            <a:ext cx="4036658" cy="608926"/>
          </a:xfrm>
          <a:prstGeom prst="rect">
            <a:avLst/>
          </a:prstGeom>
          <a:ln>
            <a:solidFill>
              <a:srgbClr val="FF0000"/>
            </a:solidFill>
            <a:prstDash val="sysDash"/>
          </a:ln>
        </p:spPr>
      </p:pic>
      <p:sp>
        <p:nvSpPr>
          <p:cNvPr id="19" name="矩形 18"/>
          <p:cNvSpPr/>
          <p:nvPr/>
        </p:nvSpPr>
        <p:spPr>
          <a:xfrm>
            <a:off x="562470" y="2780928"/>
            <a:ext cx="1106352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⑵、收集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文档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信息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收集</a:t>
            </a:r>
            <a:r>
              <a:rPr lang="zh-CN" altLang="en-US" sz="1800" b="1" dirty="0">
                <a:latin typeface="+mn-ea"/>
                <a:ea typeface="+mn-ea"/>
              </a:rPr>
              <a:t>目标文档的信息</a:t>
            </a:r>
            <a:r>
              <a:rPr lang="zh-CN" altLang="en-US" sz="1800" b="1" dirty="0" smtClean="0">
                <a:latin typeface="+mn-ea"/>
                <a:ea typeface="+mn-ea"/>
              </a:rPr>
              <a:t>。包括</a:t>
            </a:r>
            <a:r>
              <a:rPr lang="zh-CN" altLang="en-US" sz="1800" b="1" dirty="0">
                <a:latin typeface="+mn-ea"/>
                <a:ea typeface="+mn-ea"/>
              </a:rPr>
              <a:t>文档的内容、长度、关键词出现的次数等</a:t>
            </a:r>
            <a:r>
              <a:rPr lang="zh-CN" altLang="en-US" sz="1800" b="1" dirty="0" smtClean="0">
                <a:latin typeface="+mn-ea"/>
                <a:ea typeface="+mn-ea"/>
              </a:rPr>
              <a:t>。本例中假设</a:t>
            </a:r>
            <a:r>
              <a:rPr lang="zh-CN" altLang="en-US" sz="1800" b="1" dirty="0">
                <a:latin typeface="+mn-ea"/>
                <a:ea typeface="+mn-ea"/>
              </a:rPr>
              <a:t>目标文档是</a:t>
            </a:r>
            <a:r>
              <a:rPr lang="zh-CN" altLang="en-US" sz="1800" b="1" dirty="0" smtClean="0">
                <a:latin typeface="+mn-ea"/>
                <a:ea typeface="+mn-ea"/>
              </a:rPr>
              <a:t>一篇关于</a:t>
            </a:r>
            <a:r>
              <a:rPr lang="en-US" altLang="zh-CN" sz="1800" b="1" dirty="0" smtClean="0">
                <a:latin typeface="+mn-ea"/>
                <a:ea typeface="+mn-ea"/>
              </a:rPr>
              <a:t>《</a:t>
            </a:r>
            <a:r>
              <a:rPr lang="zh-CN" altLang="en-US" sz="1800" b="1" dirty="0" smtClean="0">
                <a:latin typeface="+mn-ea"/>
                <a:ea typeface="+mn-ea"/>
              </a:rPr>
              <a:t>人工智能</a:t>
            </a:r>
            <a:r>
              <a:rPr lang="en-US" altLang="zh-CN" sz="1800" b="1" dirty="0" smtClean="0">
                <a:latin typeface="+mn-ea"/>
                <a:ea typeface="+mn-ea"/>
              </a:rPr>
              <a:t>》</a:t>
            </a:r>
            <a:r>
              <a:rPr lang="zh-CN" altLang="en-US" sz="1800" b="1" dirty="0" smtClean="0">
                <a:latin typeface="+mn-ea"/>
                <a:ea typeface="+mn-ea"/>
              </a:rPr>
              <a:t>的</a:t>
            </a:r>
            <a:r>
              <a:rPr lang="zh-CN" altLang="en-US" sz="1800" b="1" dirty="0">
                <a:latin typeface="+mn-ea"/>
                <a:ea typeface="+mn-ea"/>
              </a:rPr>
              <a:t>论文，其中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多次出现</a:t>
            </a:r>
            <a:r>
              <a:rPr lang="zh-CN" altLang="en-US" sz="1800" b="1" dirty="0" smtClean="0">
                <a:latin typeface="+mn-ea"/>
                <a:ea typeface="+mn-ea"/>
              </a:rPr>
              <a:t>“机器学习”一词。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5140" y="4077072"/>
            <a:ext cx="11291500" cy="11541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⑶、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计算似然概率</a:t>
            </a:r>
            <a:r>
              <a:rPr lang="en-US" altLang="zh-CN" sz="2000" b="1" dirty="0" smtClean="0">
                <a:latin typeface="+mn-ea"/>
                <a:ea typeface="+mn-ea"/>
              </a:rPr>
              <a:t>【</a:t>
            </a:r>
            <a:r>
              <a:rPr lang="zh-CN" altLang="en-US" sz="2000" b="1" dirty="0" smtClean="0">
                <a:latin typeface="+mn-ea"/>
                <a:ea typeface="+mn-ea"/>
              </a:rPr>
              <a:t>给定的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关键词</a:t>
            </a:r>
            <a:r>
              <a:rPr lang="zh-CN" altLang="en-US" sz="2000" b="1" dirty="0">
                <a:latin typeface="+mn-ea"/>
                <a:ea typeface="+mn-ea"/>
              </a:rPr>
              <a:t>在</a:t>
            </a:r>
            <a:r>
              <a:rPr lang="zh-CN" altLang="en-US" sz="2000" b="1" dirty="0">
                <a:solidFill>
                  <a:srgbClr val="0000FF"/>
                </a:solidFill>
                <a:latin typeface="+mn-ea"/>
                <a:ea typeface="+mn-ea"/>
              </a:rPr>
              <a:t>特定文档</a:t>
            </a:r>
            <a:r>
              <a:rPr lang="zh-CN" altLang="en-US" sz="2000" b="1" dirty="0">
                <a:latin typeface="+mn-ea"/>
                <a:ea typeface="+mn-ea"/>
              </a:rPr>
              <a:t>中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出现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的概率</a:t>
            </a:r>
            <a:r>
              <a:rPr lang="en-US" altLang="zh-CN" sz="2000" b="1" dirty="0" smtClean="0">
                <a:latin typeface="+mn-ea"/>
                <a:ea typeface="+mn-ea"/>
              </a:rPr>
              <a:t>\</a:t>
            </a:r>
            <a:r>
              <a:rPr lang="zh-CN" altLang="en-US" sz="2000" b="1" dirty="0" smtClean="0">
                <a:latin typeface="+mn-ea"/>
                <a:ea typeface="+mn-ea"/>
              </a:rPr>
              <a:t>可能性  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P(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特点文档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|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en-US" altLang="zh-CN" sz="2000" b="1" dirty="0" smtClean="0">
                <a:latin typeface="+mn-ea"/>
                <a:ea typeface="+mn-ea"/>
              </a:rPr>
              <a:t>】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>
                <a:latin typeface="+mn-ea"/>
                <a:ea typeface="+mn-ea"/>
              </a:rPr>
              <a:t> </a:t>
            </a:r>
            <a:r>
              <a:rPr lang="zh-CN" altLang="en-US" sz="1800" b="1" dirty="0" smtClean="0">
                <a:latin typeface="+mn-ea"/>
                <a:ea typeface="+mn-ea"/>
              </a:rPr>
              <a:t>   通过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统计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文档中出现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次数</a:t>
            </a:r>
            <a:r>
              <a:rPr lang="zh-CN" altLang="en-US" sz="1800" b="1" dirty="0" smtClean="0">
                <a:latin typeface="+mn-ea"/>
                <a:ea typeface="+mn-ea"/>
              </a:rPr>
              <a:t>。如计算</a:t>
            </a:r>
            <a:r>
              <a:rPr lang="zh-CN" altLang="en-US" sz="1800" b="1" dirty="0">
                <a:latin typeface="+mn-ea"/>
                <a:ea typeface="+mn-ea"/>
              </a:rPr>
              <a:t>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机器学习</a:t>
            </a:r>
            <a:r>
              <a:rPr lang="zh-CN" altLang="en-US" sz="1800" b="1" dirty="0">
                <a:latin typeface="+mn-ea"/>
                <a:ea typeface="+mn-ea"/>
              </a:rPr>
              <a:t>”在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目标文档</a:t>
            </a:r>
            <a:r>
              <a:rPr lang="zh-CN" altLang="en-US" sz="1800" b="1" dirty="0">
                <a:latin typeface="+mn-ea"/>
                <a:ea typeface="+mn-ea"/>
              </a:rPr>
              <a:t>中出现的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频率</a:t>
            </a:r>
            <a:r>
              <a:rPr lang="zh-CN" altLang="en-US" sz="1800" b="1" dirty="0">
                <a:latin typeface="+mn-ea"/>
                <a:ea typeface="+mn-ea"/>
              </a:rPr>
              <a:t>，并</a:t>
            </a:r>
            <a:r>
              <a:rPr lang="zh-CN" altLang="en-US" sz="1800" b="1" dirty="0" smtClean="0">
                <a:latin typeface="+mn-ea"/>
                <a:ea typeface="+mn-ea"/>
              </a:rPr>
              <a:t>与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其他文档</a:t>
            </a:r>
            <a:r>
              <a:rPr lang="zh-CN" altLang="en-US" sz="1800" b="1" dirty="0" smtClean="0">
                <a:latin typeface="+mn-ea"/>
                <a:ea typeface="+mn-ea"/>
              </a:rPr>
              <a:t>比较，得到似然概率。</a:t>
            </a:r>
            <a:endParaRPr lang="zh-CN" altLang="en-US" sz="1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9569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51383" y="825137"/>
            <a:ext cx="7992889" cy="76944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⑷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、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应用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</a:rPr>
              <a:t>贝叶斯公式计算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endParaRPr lang="en-US" altLang="zh-CN" sz="2000" b="1" dirty="0" smtClean="0">
              <a:solidFill>
                <a:srgbClr val="FF0000"/>
              </a:solidFill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    </a:t>
            </a:r>
            <a:r>
              <a:rPr lang="zh-CN" altLang="en-US" sz="1800" b="1" dirty="0" smtClean="0">
                <a:latin typeface="+mn-ea"/>
                <a:ea typeface="+mn-ea"/>
              </a:rPr>
              <a:t>运用贝叶斯公式，计算</a:t>
            </a:r>
            <a:r>
              <a:rPr lang="zh-CN" altLang="en-US" sz="1800" b="1" dirty="0">
                <a:latin typeface="+mn-ea"/>
                <a:ea typeface="+mn-ea"/>
              </a:rPr>
              <a:t>关键词“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机器学习</a:t>
            </a:r>
            <a:r>
              <a:rPr lang="zh-CN" altLang="en-US" sz="1800" b="1" dirty="0">
                <a:latin typeface="+mn-ea"/>
                <a:ea typeface="+mn-ea"/>
              </a:rPr>
              <a:t>”与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目标文档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之间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zh-CN" altLang="en-US" sz="1800" b="1" dirty="0">
              <a:latin typeface="+mn-ea"/>
              <a:ea typeface="+mn-ea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980" y="1894360"/>
            <a:ext cx="2174505" cy="499978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943872" y="1762565"/>
            <a:ext cx="5213595" cy="730331"/>
            <a:chOff x="4445365" y="1654540"/>
            <a:chExt cx="5213595" cy="730331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75920" y="1654540"/>
              <a:ext cx="4283040" cy="730331"/>
            </a:xfrm>
            <a:prstGeom prst="rect">
              <a:avLst/>
            </a:prstGeom>
          </p:spPr>
        </p:pic>
        <p:sp>
          <p:nvSpPr>
            <p:cNvPr id="17" name="右箭头 16"/>
            <p:cNvSpPr/>
            <p:nvPr/>
          </p:nvSpPr>
          <p:spPr>
            <a:xfrm>
              <a:off x="4445365" y="1954875"/>
              <a:ext cx="720080" cy="95564"/>
            </a:xfrm>
            <a:prstGeom prst="rightArrow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" name="矩形 18"/>
          <p:cNvSpPr/>
          <p:nvPr/>
        </p:nvSpPr>
        <p:spPr>
          <a:xfrm>
            <a:off x="660675" y="2721645"/>
            <a:ext cx="9672222" cy="1038746"/>
          </a:xfrm>
          <a:prstGeom prst="rect">
            <a:avLst/>
          </a:prstGeom>
          <a:ln>
            <a:solidFill>
              <a:srgbClr val="0000FF"/>
            </a:solidFill>
            <a:prstDash val="sysDash"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27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1</a:t>
            </a:r>
            <a:r>
              <a:rPr lang="zh-CN" altLang="en-US" sz="1800" b="1" dirty="0" smtClean="0">
                <a:latin typeface="+mn-ea"/>
                <a:ea typeface="+mn-ea"/>
              </a:rPr>
              <a:t>：将关键词“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机器学习</a:t>
            </a:r>
            <a:r>
              <a:rPr lang="zh-CN" altLang="en-US" sz="1800" b="1" dirty="0" smtClean="0">
                <a:latin typeface="+mn-ea"/>
                <a:ea typeface="+mn-ea"/>
              </a:rPr>
              <a:t>”作为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事件</a:t>
            </a:r>
            <a:r>
              <a:rPr lang="en-US" altLang="zh-CN" sz="1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zh-CN" altLang="en-US" sz="1800" b="1" dirty="0" smtClean="0">
                <a:latin typeface="+mn-ea"/>
                <a:ea typeface="+mn-ea"/>
              </a:rPr>
              <a:t>，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目标文档</a:t>
            </a:r>
            <a:r>
              <a:rPr lang="zh-CN" altLang="en-US" sz="1800" b="1" dirty="0" smtClean="0">
                <a:latin typeface="+mn-ea"/>
                <a:ea typeface="+mn-ea"/>
              </a:rPr>
              <a:t>作为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事件</a:t>
            </a:r>
            <a:r>
              <a:rPr lang="en-US" altLang="zh-CN" sz="18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zh-CN" altLang="en-US" sz="1800" b="1" dirty="0" smtClean="0">
                <a:latin typeface="+mn-ea"/>
                <a:ea typeface="+mn-ea"/>
              </a:rPr>
              <a:t>代入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统计得到</a:t>
            </a:r>
            <a:r>
              <a:rPr lang="zh-CN" altLang="en-US" sz="1800" b="1" dirty="0" smtClean="0">
                <a:latin typeface="+mn-ea"/>
                <a:ea typeface="+mn-ea"/>
              </a:rPr>
              <a:t>的的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先验概率</a:t>
            </a:r>
            <a:r>
              <a:rPr lang="zh-CN" altLang="en-US" sz="1800" b="1" dirty="0">
                <a:latin typeface="+mn-ea"/>
                <a:ea typeface="+mn-ea"/>
              </a:rPr>
              <a:t>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似然概率</a:t>
            </a:r>
            <a:r>
              <a:rPr lang="zh-CN" altLang="en-US" sz="1800" b="1" dirty="0" smtClean="0">
                <a:latin typeface="+mn-ea"/>
                <a:ea typeface="+mn-ea"/>
              </a:rPr>
              <a:t>、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文档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的总概率</a:t>
            </a:r>
            <a:r>
              <a:rPr lang="zh-CN" altLang="en-US" sz="1800" b="1" dirty="0" smtClean="0">
                <a:latin typeface="+mn-ea"/>
                <a:ea typeface="+mn-ea"/>
              </a:rPr>
              <a:t>（通过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文档集合的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</a:rPr>
              <a:t>大小</a:t>
            </a:r>
            <a:r>
              <a:rPr lang="zh-CN" altLang="en-US" sz="1800" b="1" dirty="0" smtClean="0">
                <a:latin typeface="+mn-ea"/>
                <a:ea typeface="+mn-ea"/>
              </a:rPr>
              <a:t>来近似）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27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即可计算</a:t>
            </a:r>
            <a:r>
              <a:rPr lang="zh-CN" altLang="en-US" sz="1800" b="1" dirty="0">
                <a:latin typeface="+mn-ea"/>
                <a:ea typeface="+mn-ea"/>
              </a:rPr>
              <a:t>出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“机器学习”在目标文档中出现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  <p:sp>
        <p:nvSpPr>
          <p:cNvPr id="20" name="矩形 19"/>
          <p:cNvSpPr/>
          <p:nvPr/>
        </p:nvSpPr>
        <p:spPr>
          <a:xfrm>
            <a:off x="659095" y="4081740"/>
            <a:ext cx="10562627" cy="115416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ts val="3000"/>
              </a:lnSpc>
            </a:pP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说明</a:t>
            </a:r>
            <a:r>
              <a:rPr lang="en-US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2</a:t>
            </a:r>
            <a:r>
              <a:rPr lang="zh-CN" altLang="en-US" sz="1800" b="1" dirty="0" smtClean="0">
                <a:latin typeface="+mn-ea"/>
                <a:ea typeface="+mn-ea"/>
              </a:rPr>
              <a:t>：计算</a:t>
            </a:r>
            <a:r>
              <a:rPr lang="zh-CN" altLang="en-US" sz="1800" b="1" dirty="0">
                <a:latin typeface="+mn-ea"/>
                <a:ea typeface="+mn-ea"/>
              </a:rPr>
              <a:t>出的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后验概率</a:t>
            </a:r>
            <a:r>
              <a:rPr lang="zh-CN" altLang="en-US" sz="1800" b="1" dirty="0" smtClean="0">
                <a:latin typeface="+mn-ea"/>
                <a:ea typeface="+mn-ea"/>
              </a:rPr>
              <a:t>，表示</a:t>
            </a:r>
            <a:r>
              <a:rPr lang="zh-CN" altLang="en-US" sz="1800" b="1" dirty="0">
                <a:latin typeface="+mn-ea"/>
                <a:ea typeface="+mn-ea"/>
              </a:rPr>
              <a:t>了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关键词</a:t>
            </a:r>
            <a:r>
              <a:rPr lang="zh-CN" altLang="en-US" sz="1800" b="1" dirty="0">
                <a:latin typeface="+mn-ea"/>
                <a:ea typeface="+mn-ea"/>
              </a:rPr>
              <a:t>“机器学习”与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目标文档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</a:rPr>
              <a:t>之间</a:t>
            </a:r>
            <a:r>
              <a:rPr lang="zh-CN" altLang="en-US" sz="1800" b="1" dirty="0">
                <a:latin typeface="+mn-ea"/>
                <a:ea typeface="+mn-ea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关联程度</a:t>
            </a:r>
            <a:r>
              <a:rPr lang="zh-CN" altLang="en-US" sz="1800" b="1" dirty="0" smtClean="0">
                <a:latin typeface="+mn-ea"/>
                <a:ea typeface="+mn-ea"/>
              </a:rPr>
              <a:t>。</a:t>
            </a:r>
            <a:endParaRPr lang="en-US" altLang="zh-CN" sz="1800" b="1" dirty="0" smtClean="0">
              <a:latin typeface="+mn-ea"/>
              <a:ea typeface="+mn-ea"/>
            </a:endParaRPr>
          </a:p>
          <a:p>
            <a:pPr>
              <a:lnSpc>
                <a:spcPts val="3000"/>
              </a:lnSpc>
            </a:pPr>
            <a:r>
              <a:rPr lang="zh-CN" altLang="en-US" sz="1800" b="1" dirty="0" smtClean="0">
                <a:latin typeface="+mn-ea"/>
                <a:ea typeface="+mn-ea"/>
              </a:rPr>
              <a:t>       若后验概率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大</a:t>
            </a:r>
            <a:r>
              <a:rPr lang="zh-CN" altLang="en-US" sz="1800" b="1" dirty="0" smtClean="0">
                <a:latin typeface="+mn-ea"/>
                <a:ea typeface="+mn-ea"/>
              </a:rPr>
              <a:t>，则该</a:t>
            </a:r>
            <a:r>
              <a:rPr lang="zh-CN" altLang="en-US" sz="1800" b="1" dirty="0">
                <a:latin typeface="+mn-ea"/>
                <a:ea typeface="+mn-ea"/>
              </a:rPr>
              <a:t>关键词在目标文档中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出现的可能性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较大</a:t>
            </a:r>
            <a:r>
              <a:rPr lang="en-US" altLang="zh-CN" sz="1800" b="1" dirty="0" smtClean="0">
                <a:latin typeface="+mn-ea"/>
                <a:ea typeface="+mn-ea"/>
              </a:rPr>
              <a:t>(</a:t>
            </a:r>
            <a:r>
              <a:rPr lang="zh-CN" altLang="en-US" sz="1800" b="1" dirty="0" smtClean="0">
                <a:latin typeface="+mn-ea"/>
                <a:ea typeface="+mn-ea"/>
              </a:rPr>
              <a:t>关键词与</a:t>
            </a:r>
            <a:r>
              <a:rPr lang="zh-CN" altLang="en-US" sz="1800" b="1" dirty="0">
                <a:latin typeface="+mn-ea"/>
                <a:ea typeface="+mn-ea"/>
              </a:rPr>
              <a:t>目标文档的关联</a:t>
            </a:r>
            <a:r>
              <a:rPr lang="zh-CN" altLang="en-US" sz="1800" b="1" dirty="0" smtClean="0">
                <a:latin typeface="+mn-ea"/>
                <a:ea typeface="+mn-ea"/>
              </a:rPr>
              <a:t>程度较高</a:t>
            </a:r>
            <a:r>
              <a:rPr lang="en-US" altLang="zh-CN" sz="1800" b="1" dirty="0" smtClean="0">
                <a:latin typeface="+mn-ea"/>
                <a:ea typeface="+mn-ea"/>
              </a:rPr>
              <a:t>)</a:t>
            </a:r>
          </a:p>
          <a:p>
            <a:pPr>
              <a:lnSpc>
                <a:spcPts val="3000"/>
              </a:lnSpc>
            </a:pPr>
            <a:r>
              <a:rPr lang="en-US" altLang="zh-CN" sz="1800" b="1" dirty="0">
                <a:latin typeface="+mn-ea"/>
                <a:ea typeface="+mn-ea"/>
              </a:rPr>
              <a:t> </a:t>
            </a:r>
            <a:r>
              <a:rPr lang="en-US" altLang="zh-CN" sz="1800" b="1" dirty="0" smtClean="0">
                <a:latin typeface="+mn-ea"/>
                <a:ea typeface="+mn-ea"/>
              </a:rPr>
              <a:t>      </a:t>
            </a:r>
            <a:r>
              <a:rPr lang="zh-CN" altLang="en-US" sz="1800" b="1" dirty="0" smtClean="0">
                <a:latin typeface="+mn-ea"/>
                <a:ea typeface="+mn-ea"/>
              </a:rPr>
              <a:t>反之，</a:t>
            </a:r>
            <a:r>
              <a:rPr lang="zh-CN" altLang="en-US" sz="1800" b="1" dirty="0">
                <a:latin typeface="+mn-ea"/>
                <a:ea typeface="+mn-ea"/>
              </a:rPr>
              <a:t>若</a:t>
            </a:r>
            <a:r>
              <a:rPr lang="zh-CN" altLang="en-US" sz="1800" b="1" dirty="0" smtClean="0">
                <a:latin typeface="+mn-ea"/>
                <a:ea typeface="+mn-ea"/>
              </a:rPr>
              <a:t>后验概率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小</a:t>
            </a:r>
            <a:r>
              <a:rPr lang="zh-CN" altLang="en-US" sz="1800" b="1" dirty="0" smtClean="0">
                <a:latin typeface="+mn-ea"/>
                <a:ea typeface="+mn-ea"/>
              </a:rPr>
              <a:t>，则该</a:t>
            </a:r>
            <a:r>
              <a:rPr lang="zh-CN" altLang="en-US" sz="1800" b="1" dirty="0">
                <a:latin typeface="+mn-ea"/>
                <a:ea typeface="+mn-ea"/>
              </a:rPr>
              <a:t>关键词与目标文档的</a:t>
            </a:r>
            <a:r>
              <a:rPr lang="zh-CN" altLang="en-US" sz="1800" b="1" dirty="0">
                <a:solidFill>
                  <a:srgbClr val="FF0000"/>
                </a:solidFill>
                <a:latin typeface="+mn-ea"/>
                <a:ea typeface="+mn-ea"/>
              </a:rPr>
              <a:t>关联程度较低</a:t>
            </a:r>
            <a:r>
              <a:rPr lang="zh-CN" altLang="en-US" sz="1800" b="1" dirty="0">
                <a:latin typeface="+mn-ea"/>
                <a:ea typeface="+mn-ea"/>
              </a:rPr>
              <a:t>。</a:t>
            </a: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3754" y="2463788"/>
            <a:ext cx="2563555" cy="59454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</p:pic>
      <p:sp>
        <p:nvSpPr>
          <p:cNvPr id="29" name="矩形 28"/>
          <p:cNvSpPr/>
          <p:nvPr/>
        </p:nvSpPr>
        <p:spPr>
          <a:xfrm>
            <a:off x="10331663" y="2162455"/>
            <a:ext cx="1281921" cy="2550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1600" b="1" dirty="0" smtClean="0">
                <a:solidFill>
                  <a:srgbClr val="FF0000"/>
                </a:solidFill>
                <a:latin typeface="+mn-ea"/>
                <a:ea typeface="+mn-ea"/>
              </a:rPr>
              <a:t>计算中可省略</a:t>
            </a:r>
            <a:endParaRPr lang="zh-CN" altLang="en-US" sz="1600" b="1" dirty="0">
              <a:solidFill>
                <a:srgbClr val="FF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7427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9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481507" y="542219"/>
            <a:ext cx="900935" cy="405135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>
                <a:latin typeface="+mn-ea"/>
                <a:ea typeface="+mn-ea"/>
                <a:cs typeface="Times New Roman" panose="02020603050405020304" pitchFamily="18" charset="0"/>
              </a:rPr>
              <a:t>求解：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39417" y="1677030"/>
            <a:ext cx="3853263" cy="40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多种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分词可能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W1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W2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、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W3…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4692679" y="1677030"/>
            <a:ext cx="4427657" cy="40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Clr>
                <a:srgbClr val="FF0000"/>
              </a:buClr>
            </a:pP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如何</a:t>
            </a:r>
            <a:r>
              <a:rPr lang="zh-CN" altLang="en-US" sz="1800" b="1" dirty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计算一个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词串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分词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的可能性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概率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18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？</a:t>
            </a:r>
            <a:endParaRPr lang="zh-CN" altLang="en-US" sz="1800" b="1" dirty="0">
              <a:solidFill>
                <a:srgbClr val="0000FF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839417" y="2264690"/>
            <a:ext cx="10369151" cy="1264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2700"/>
              </a:lnSpc>
              <a:spcAft>
                <a:spcPts val="600"/>
              </a:spcAft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联合概率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分布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endParaRPr lang="en-US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700"/>
              </a:lnSpc>
              <a:spcAft>
                <a:spcPts val="1200"/>
              </a:spcAft>
              <a:buClr>
                <a:srgbClr val="FF0000"/>
              </a:buClr>
            </a:pP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              P(W1,W2,W3,…)=P(W1)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P(W2|W1)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P(W3|W1,W2)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×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…P(Wn|W1,W2,…,Wn-1)</a:t>
            </a:r>
            <a:endParaRPr lang="en-US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ts val="2700"/>
              </a:lnSpc>
              <a:buClr>
                <a:srgbClr val="FF0000"/>
              </a:buClr>
            </a:pPr>
            <a:r>
              <a:rPr lang="en-US" altLang="zh-CN" sz="2000" dirty="0">
                <a:latin typeface="+mn-ea"/>
                <a:ea typeface="+mn-ea"/>
              </a:rPr>
              <a:t>  </a:t>
            </a:r>
            <a:r>
              <a:rPr lang="en-US" altLang="zh-CN" sz="2000" dirty="0" smtClean="0">
                <a:latin typeface="+mn-ea"/>
                <a:ea typeface="+mn-ea"/>
              </a:rPr>
              <a:t>   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</a:rPr>
              <a:t>说明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</a:rPr>
              <a:t>：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</a:rPr>
              <a:t>句子中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某个词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</a:rPr>
              <a:t>出现的概率，</a:t>
            </a:r>
            <a:r>
              <a:rPr lang="zh-CN" altLang="zh-CN" sz="2000" b="1" dirty="0">
                <a:solidFill>
                  <a:srgbClr val="0000FF"/>
                </a:solidFill>
                <a:latin typeface="+mn-ea"/>
                <a:ea typeface="+mn-ea"/>
              </a:rPr>
              <a:t>只依赖于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</a:rPr>
              <a:t>它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前面有限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zh-CN" sz="2000" b="1" dirty="0">
                <a:solidFill>
                  <a:srgbClr val="FF0000"/>
                </a:solidFill>
                <a:latin typeface="+mn-ea"/>
                <a:ea typeface="+mn-ea"/>
              </a:rPr>
              <a:t>个词</a:t>
            </a:r>
            <a:r>
              <a:rPr lang="zh-CN" altLang="zh-CN" sz="2000" b="1" dirty="0">
                <a:solidFill>
                  <a:schemeClr val="tx1"/>
                </a:solidFill>
                <a:latin typeface="+mn-ea"/>
                <a:ea typeface="+mn-ea"/>
              </a:rPr>
              <a:t>。</a:t>
            </a:r>
            <a:endParaRPr lang="zh-CN" altLang="zh-CN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839416" y="3859367"/>
            <a:ext cx="3291536" cy="724208"/>
            <a:chOff x="646728" y="4018521"/>
            <a:chExt cx="3291536" cy="724208"/>
          </a:xfrm>
        </p:grpSpPr>
        <p:grpSp>
          <p:nvGrpSpPr>
            <p:cNvPr id="9" name="组合 8"/>
            <p:cNvGrpSpPr/>
            <p:nvPr/>
          </p:nvGrpSpPr>
          <p:grpSpPr>
            <a:xfrm>
              <a:off x="1907704" y="4057819"/>
              <a:ext cx="2030560" cy="684910"/>
              <a:chOff x="2757464" y="4509121"/>
              <a:chExt cx="2030560" cy="684910"/>
            </a:xfrm>
          </p:grpSpPr>
          <p:sp>
            <p:nvSpPr>
              <p:cNvPr id="11" name="Rectangle 2"/>
              <p:cNvSpPr txBox="1">
                <a:spLocks noChangeArrowheads="1"/>
              </p:cNvSpPr>
              <p:nvPr/>
            </p:nvSpPr>
            <p:spPr bwMode="auto">
              <a:xfrm>
                <a:off x="2757464" y="4509121"/>
                <a:ext cx="2030560" cy="2880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武汉市长</a:t>
                </a:r>
                <a:r>
                  <a:rPr lang="en-US" altLang="zh-CN" sz="2000" b="1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/</a:t>
                </a:r>
                <a:r>
                  <a:rPr lang="zh-CN" altLang="en-US" sz="2000" b="1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江大桥</a:t>
                </a:r>
              </a:p>
            </p:txBody>
          </p:sp>
          <p:cxnSp>
            <p:nvCxnSpPr>
              <p:cNvPr id="12" name="直接箭头连接符 11"/>
              <p:cNvCxnSpPr/>
              <p:nvPr/>
            </p:nvCxnSpPr>
            <p:spPr>
              <a:xfrm>
                <a:off x="2878977" y="4869160"/>
                <a:ext cx="165618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" name="Rectangle 2"/>
              <p:cNvSpPr txBox="1">
                <a:spLocks noChangeArrowheads="1"/>
              </p:cNvSpPr>
              <p:nvPr/>
            </p:nvSpPr>
            <p:spPr bwMode="auto">
              <a:xfrm>
                <a:off x="2960095" y="4905999"/>
                <a:ext cx="1493005" cy="2880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贪婪方法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分词</a:t>
                </a:r>
              </a:p>
            </p:txBody>
          </p:sp>
        </p:grpSp>
        <p:sp>
          <p:nvSpPr>
            <p:cNvPr id="10" name="Rectangle 2"/>
            <p:cNvSpPr txBox="1">
              <a:spLocks noChangeArrowheads="1"/>
            </p:cNvSpPr>
            <p:nvPr/>
          </p:nvSpPr>
          <p:spPr bwMode="auto">
            <a:xfrm>
              <a:off x="646728" y="4018521"/>
              <a:ext cx="1044952" cy="3465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anchor="b" anchorCtr="0" compatLnSpc="1">
              <a:prstTxWarp prst="textNoShape">
                <a:avLst/>
              </a:prstTxWarp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 kern="1200">
                  <a:solidFill>
                    <a:schemeClr val="tx2"/>
                  </a:solidFill>
                  <a:latin typeface="+mj-lt"/>
                  <a:ea typeface="+mj-ea"/>
                  <a:cs typeface="+mj-c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5pPr>
              <a:lvl6pPr marL="4572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6pPr>
              <a:lvl7pPr marL="9144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7pPr>
              <a:lvl8pPr marL="13716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8pPr>
              <a:lvl9pPr marL="1828800" algn="l" rtl="0" fontAlgn="base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marL="342900" indent="-342900" eaLnBrk="1" hangingPunct="1">
                <a:buClr>
                  <a:srgbClr val="FF0000"/>
                </a:buClr>
                <a:buFont typeface="宋体" panose="02010600030101010101" pitchFamily="2" charset="-122"/>
                <a:buChar char="□"/>
              </a:pPr>
              <a:r>
                <a:rPr lang="zh-CN" altLang="en-US" sz="2000" b="1" dirty="0">
                  <a:solidFill>
                    <a:srgbClr val="FF0000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分词</a:t>
              </a:r>
              <a:r>
                <a:rPr lang="zh-CN" altLang="en-US" sz="2000" b="1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rPr>
                <a:t>：</a:t>
              </a:r>
            </a:p>
          </p:txBody>
        </p:sp>
      </p:grpSp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839417" y="4900798"/>
            <a:ext cx="10585175" cy="832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Clr>
                <a:srgbClr val="FF0000"/>
              </a:buClr>
              <a:buFont typeface="宋体" panose="02010600030101010101" pitchFamily="2" charset="-122"/>
              <a:buChar char="□"/>
            </a:pPr>
            <a:r>
              <a:rPr lang="en-US" altLang="zh-CN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Bayes</a:t>
            </a:r>
            <a:r>
              <a:rPr lang="zh-CN" altLang="en-US" sz="20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分词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</a:t>
            </a:r>
            <a:r>
              <a:rPr lang="zh-CN" altLang="en-US" sz="1800" b="1" dirty="0">
                <a:solidFill>
                  <a:schemeClr val="tx1"/>
                </a:solidFill>
                <a:latin typeface="+mn-ea"/>
                <a:ea typeface="+mn-ea"/>
              </a:rPr>
              <a:t>因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ea typeface="+mn-ea"/>
              </a:rPr>
              <a:t>“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武汉</a:t>
            </a:r>
            <a:r>
              <a:rPr lang="en-US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\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市长</a:t>
            </a:r>
            <a:r>
              <a:rPr lang="en-US" altLang="zh-CN" sz="1800" b="1" dirty="0" smtClean="0">
                <a:latin typeface="+mn-ea"/>
                <a:ea typeface="+mn-ea"/>
              </a:rPr>
              <a:t>\</a:t>
            </a:r>
            <a:r>
              <a:rPr lang="zh-CN" altLang="zh-CN" sz="1800" b="1" dirty="0" smtClean="0">
                <a:solidFill>
                  <a:srgbClr val="0000FF"/>
                </a:solidFill>
                <a:latin typeface="+mn-ea"/>
                <a:ea typeface="+mn-ea"/>
              </a:rPr>
              <a:t>江</a:t>
            </a:r>
            <a:r>
              <a:rPr lang="zh-CN" altLang="zh-CN" sz="1800" b="1" dirty="0">
                <a:solidFill>
                  <a:srgbClr val="0000FF"/>
                </a:solidFill>
                <a:latin typeface="+mn-ea"/>
                <a:ea typeface="+mn-ea"/>
              </a:rPr>
              <a:t>大桥</a:t>
            </a:r>
            <a:r>
              <a:rPr lang="en-US" altLang="zh-CN" sz="1800" b="1" dirty="0">
                <a:solidFill>
                  <a:schemeClr val="tx1"/>
                </a:solidFill>
                <a:latin typeface="+mn-ea"/>
                <a:ea typeface="+mn-ea"/>
              </a:rPr>
              <a:t>”</a:t>
            </a:r>
            <a:r>
              <a:rPr lang="zh-CN" altLang="zh-CN" sz="1800" b="1" dirty="0">
                <a:solidFill>
                  <a:schemeClr val="tx1"/>
                </a:solidFill>
                <a:latin typeface="+mn-ea"/>
                <a:ea typeface="+mn-ea"/>
              </a:rPr>
              <a:t>在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语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料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库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文档集合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)</a:t>
            </a:r>
            <a:r>
              <a:rPr lang="zh-CN" altLang="zh-CN" sz="1800" b="1" dirty="0" smtClean="0">
                <a:solidFill>
                  <a:schemeClr val="tx1"/>
                </a:solidFill>
                <a:latin typeface="+mn-ea"/>
                <a:ea typeface="+mn-ea"/>
              </a:rPr>
              <a:t>中</a:t>
            </a:r>
            <a:r>
              <a:rPr lang="zh-CN" altLang="en-US" sz="1800" b="1" u="wavyHeavy" dirty="0" smtClean="0">
                <a:solidFill>
                  <a:srgbClr val="FF0000"/>
                </a:solidFill>
                <a:latin typeface="+mn-ea"/>
                <a:ea typeface="+mn-ea"/>
              </a:rPr>
              <a:t>同时</a:t>
            </a:r>
            <a:r>
              <a:rPr lang="zh-CN" altLang="zh-CN" sz="1800" b="1" u="wavyHeavy" dirty="0" smtClean="0">
                <a:solidFill>
                  <a:srgbClr val="FF0000"/>
                </a:solidFill>
                <a:latin typeface="+mn-ea"/>
                <a:ea typeface="+mn-ea"/>
              </a:rPr>
              <a:t>出现</a:t>
            </a:r>
            <a:r>
              <a:rPr lang="zh-CN" altLang="zh-CN" sz="1800" b="1" dirty="0" smtClean="0">
                <a:solidFill>
                  <a:srgbClr val="FF0000"/>
                </a:solidFill>
                <a:latin typeface="+mn-ea"/>
                <a:ea typeface="+mn-ea"/>
              </a:rPr>
              <a:t>的</a:t>
            </a:r>
            <a:r>
              <a:rPr lang="zh-CN" altLang="en-US" sz="1800" b="1" dirty="0" smtClean="0">
                <a:solidFill>
                  <a:srgbClr val="FF0000"/>
                </a:solidFill>
                <a:latin typeface="+mn-ea"/>
                <a:ea typeface="+mn-ea"/>
              </a:rPr>
              <a:t>频率为</a:t>
            </a:r>
            <a:r>
              <a:rPr lang="en-US" altLang="zh-CN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en-US" sz="18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（联合概率分布）</a:t>
            </a:r>
            <a:endParaRPr lang="en-US" altLang="zh-CN" sz="18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buClr>
                <a:srgbClr val="FF0000"/>
              </a:buClr>
            </a:pPr>
            <a:r>
              <a:rPr lang="en-US" altLang="zh-CN" sz="1800" b="1" dirty="0">
                <a:solidFill>
                  <a:srgbClr val="FF0000"/>
                </a:solidFill>
                <a:latin typeface="+mn-ea"/>
                <a:ea typeface="+mn-ea"/>
              </a:rPr>
              <a:t>               </a:t>
            </a:r>
            <a:r>
              <a:rPr lang="zh-CN" altLang="zh-CN" sz="1800" b="1" dirty="0">
                <a:solidFill>
                  <a:schemeClr val="tx1"/>
                </a:solidFill>
                <a:latin typeface="+mn-ea"/>
                <a:ea typeface="+mn-ea"/>
              </a:rPr>
              <a:t>因此</a:t>
            </a:r>
            <a:r>
              <a:rPr lang="zh-CN" altLang="en-US" sz="1800" b="1" dirty="0" smtClean="0">
                <a:solidFill>
                  <a:schemeClr val="tx1"/>
                </a:solidFill>
                <a:latin typeface="+mn-ea"/>
                <a:ea typeface="+mn-ea"/>
              </a:rPr>
              <a:t>，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此分词的</a:t>
            </a:r>
            <a:r>
              <a:rPr lang="zh-CN" altLang="zh-CN" sz="2000" b="1" dirty="0" smtClean="0">
                <a:solidFill>
                  <a:srgbClr val="FF0000"/>
                </a:solidFill>
                <a:latin typeface="+mn-ea"/>
                <a:ea typeface="+mn-ea"/>
              </a:rPr>
              <a:t>概率为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zh-CN" altLang="zh-CN" sz="1800" b="1" dirty="0">
                <a:latin typeface="+mn-ea"/>
                <a:ea typeface="+mn-ea"/>
              </a:rPr>
              <a:t>。</a:t>
            </a:r>
            <a:endParaRPr lang="zh-CN" altLang="en-US" sz="18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5119954" y="694295"/>
            <a:ext cx="4501335" cy="405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buClr>
                <a:srgbClr val="FF0000"/>
              </a:buClr>
              <a:buSzPct val="80000"/>
              <a:buFont typeface="宋体" panose="02010600030101010101" pitchFamily="2" charset="-122"/>
              <a:buChar char="□"/>
            </a:pPr>
            <a:r>
              <a:rPr lang="zh-CN" altLang="en-US" sz="2400" b="1" dirty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最终分词结果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：武汉市</a:t>
            </a:r>
            <a:r>
              <a:rPr lang="en-US" altLang="zh-CN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en-US" sz="2000" b="1" dirty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长江大桥</a:t>
            </a:r>
          </a:p>
        </p:txBody>
      </p:sp>
      <p:sp>
        <p:nvSpPr>
          <p:cNvPr id="16" name="矩形 15"/>
          <p:cNvSpPr/>
          <p:nvPr/>
        </p:nvSpPr>
        <p:spPr>
          <a:xfrm>
            <a:off x="1884368" y="524967"/>
            <a:ext cx="2520280" cy="74379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①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武汉市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长江大桥</a:t>
            </a:r>
            <a:endParaRPr lang="en-US" altLang="zh-CN" sz="2000" b="1" dirty="0">
              <a:latin typeface="+mn-ea"/>
              <a:ea typeface="+mn-ea"/>
              <a:cs typeface="Times New Roman" panose="02020603050405020304" pitchFamily="18" charset="0"/>
            </a:endParaRPr>
          </a:p>
          <a:p>
            <a:pPr>
              <a:lnSpc>
                <a:spcPts val="2900"/>
              </a:lnSpc>
            </a:pP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②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武汉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市长</a:t>
            </a:r>
            <a:r>
              <a:rPr lang="en-US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/</a:t>
            </a:r>
            <a:r>
              <a:rPr lang="zh-CN" altLang="zh-CN" sz="2000" b="1" dirty="0">
                <a:latin typeface="+mn-ea"/>
                <a:ea typeface="+mn-ea"/>
                <a:cs typeface="Times New Roman" panose="02020603050405020304" pitchFamily="18" charset="0"/>
              </a:rPr>
              <a:t>江大桥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346976" y="4062768"/>
            <a:ext cx="1545957" cy="3718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900"/>
              </a:lnSpc>
            </a:pPr>
            <a:r>
              <a:rPr lang="zh-CN" altLang="en-US" sz="2000" b="1" dirty="0" smtClean="0">
                <a:latin typeface="+mn-ea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</a:rPr>
              <a:t>搜索匹配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zh-CN" altLang="en-US" sz="2000" b="1" dirty="0">
              <a:latin typeface="+mn-ea"/>
              <a:ea typeface="+mn-ea"/>
            </a:endParaRPr>
          </a:p>
        </p:txBody>
      </p:sp>
      <p:sp>
        <p:nvSpPr>
          <p:cNvPr id="21" name="圆角矩形标注 20"/>
          <p:cNvSpPr/>
          <p:nvPr/>
        </p:nvSpPr>
        <p:spPr>
          <a:xfrm>
            <a:off x="6352840" y="5301560"/>
            <a:ext cx="998487" cy="360040"/>
          </a:xfrm>
          <a:prstGeom prst="wedgeRoundRectCallout">
            <a:avLst>
              <a:gd name="adj1" fmla="val -191279"/>
              <a:gd name="adj2" fmla="val -60811"/>
              <a:gd name="adj3" fmla="val 16667"/>
            </a:avLst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800" b="1" dirty="0" smtClean="0">
                <a:solidFill>
                  <a:srgbClr val="FF0000"/>
                </a:solidFill>
              </a:rPr>
              <a:t>三个词串</a:t>
            </a:r>
            <a:endParaRPr lang="zh-CN" alt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81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14" grpId="0"/>
      <p:bldP spid="15" grpId="0"/>
      <p:bldP spid="20" grpId="0"/>
      <p:bldP spid="21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551384" y="764704"/>
            <a:ext cx="11016729" cy="471"/>
          </a:xfrm>
          <a:prstGeom prst="line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597684" y="295373"/>
            <a:ext cx="4573343" cy="405135"/>
          </a:xfrm>
        </p:spPr>
        <p:txBody>
          <a:bodyPr lIns="0" tIns="0" rIns="0" bIns="0"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  <a:cs typeface="Times New Roman" panose="02020603050405020304" pitchFamily="18" charset="0"/>
              </a:rPr>
              <a:t>贪婪分词</a:t>
            </a:r>
            <a:r>
              <a:rPr lang="zh-CN" altLang="en-US" sz="2000" b="1" dirty="0" smtClean="0">
                <a:latin typeface="+mn-ea"/>
                <a:ea typeface="+mn-ea"/>
                <a:cs typeface="Times New Roman" panose="02020603050405020304" pitchFamily="18" charset="0"/>
              </a:rPr>
              <a:t>（以最大正向搜索匹配为例）</a:t>
            </a:r>
            <a:endParaRPr lang="zh-CN" altLang="en-US" sz="2000" b="1" dirty="0">
              <a:latin typeface="+mn-ea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580241" y="908720"/>
            <a:ext cx="8187912" cy="1310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8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最大正向搜索匹配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（最长正向分词；分治</a:t>
            </a:r>
            <a:r>
              <a:rPr lang="en-US" altLang="zh-CN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+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贪婪）</a:t>
            </a:r>
            <a:endParaRPr lang="en-US" altLang="zh-CN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并非</a:t>
            </a:r>
            <a:r>
              <a:rPr lang="zh-CN" altLang="en-US" sz="2000" b="1" u="wavyDbl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一次处理全部字符串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，而是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分别处理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预先设定长度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”的每一段。</a:t>
            </a:r>
            <a:endParaRPr lang="en-US" altLang="zh-CN" sz="2000" b="1" dirty="0" smtClean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  <a:p>
            <a:pPr marL="342900" indent="-342900" eaLnBrk="1" hangingPunct="1">
              <a:lnSpc>
                <a:spcPts val="3500"/>
              </a:lnSpc>
              <a:buClr>
                <a:srgbClr val="FF0000"/>
              </a:buClr>
              <a:buSzPct val="80000"/>
              <a:buFont typeface="Wingdings" panose="05000000000000000000" pitchFamily="2" charset="2"/>
              <a:buChar char="p"/>
            </a:pP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在</a:t>
            </a:r>
            <a:r>
              <a:rPr lang="zh-CN" altLang="en-US" sz="2000" b="1" u="wavyDbl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每一段字符中</a:t>
            </a:r>
            <a:r>
              <a:rPr lang="zh-CN" altLang="en-US" sz="2000" b="1" dirty="0" smtClean="0">
                <a:solidFill>
                  <a:srgbClr val="0000FF"/>
                </a:solidFill>
                <a:latin typeface="+mn-ea"/>
                <a:ea typeface="+mn-ea"/>
                <a:cs typeface="Times New Roman" panose="02020603050405020304" pitchFamily="18" charset="0"/>
              </a:rPr>
              <a:t>匹配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最长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”且“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出现在关键词典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(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语料库</a:t>
            </a:r>
            <a:r>
              <a:rPr lang="en-US" altLang="zh-CN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”中的</a:t>
            </a:r>
            <a:r>
              <a:rPr lang="zh-CN" altLang="en-US" sz="2000" b="1" dirty="0" smtClean="0">
                <a:solidFill>
                  <a:srgbClr val="FF0000"/>
                </a:solidFill>
                <a:latin typeface="+mn-ea"/>
                <a:ea typeface="+mn-ea"/>
                <a:cs typeface="Times New Roman" panose="02020603050405020304" pitchFamily="18" charset="0"/>
              </a:rPr>
              <a:t>词</a:t>
            </a:r>
            <a:r>
              <a:rPr lang="zh-CN" altLang="en-US" sz="2000" b="1" dirty="0" smtClean="0">
                <a:solidFill>
                  <a:schemeClr val="tx1"/>
                </a:solidFill>
                <a:latin typeface="+mn-ea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chemeClr val="tx1"/>
              </a:solidFill>
              <a:latin typeface="+mn-ea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2"/>
              <p:cNvSpPr txBox="1">
                <a:spLocks noChangeArrowheads="1"/>
              </p:cNvSpPr>
              <p:nvPr/>
            </p:nvSpPr>
            <p:spPr bwMode="auto">
              <a:xfrm>
                <a:off x="557091" y="2469517"/>
                <a:ext cx="5394893" cy="3411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zh-CN" altLang="en-US" sz="24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如</a:t>
                </a:r>
                <a:r>
                  <a:rPr lang="zh-CN" altLang="en-US" sz="24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𝒂𝒃𝒄𝒅𝒆𝒇</m:t>
                    </m:r>
                  </m:oMath>
                </a14:m>
                <a:r>
                  <a:rPr lang="zh-CN" altLang="en-US" sz="24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 （预先设定最大长度为</a:t>
                </a:r>
                <a:r>
                  <a:rPr lang="en-US" altLang="zh-CN" sz="24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）</a:t>
                </a:r>
                <a:endParaRPr lang="zh-CN" altLang="en-US" sz="2400" b="1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7091" y="2469517"/>
                <a:ext cx="5394893" cy="341149"/>
              </a:xfrm>
              <a:prstGeom prst="rect">
                <a:avLst/>
              </a:prstGeom>
              <a:blipFill rotWithShape="0">
                <a:blip r:embed="rId2"/>
                <a:stretch>
                  <a:fillRect l="-3390" t="-39286" r="-3051" b="-50000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2"/>
              <p:cNvSpPr txBox="1">
                <a:spLocks noChangeArrowheads="1"/>
              </p:cNvSpPr>
              <p:nvPr/>
            </p:nvSpPr>
            <p:spPr bwMode="auto">
              <a:xfrm>
                <a:off x="597684" y="2845393"/>
                <a:ext cx="11330965" cy="21816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0" tIns="0" rIns="0" bIns="0" numCol="1" anchor="b" anchorCtr="0" compatLnSpc="1">
                <a:prstTxWarp prst="textNoShape">
                  <a:avLst/>
                </a:prstTxWarp>
              </a:bodyPr>
              <a:lstStyle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 kern="1200">
                    <a:solidFill>
                      <a:schemeClr val="tx2"/>
                    </a:solidFill>
                    <a:latin typeface="+mj-lt"/>
                    <a:ea typeface="+mj-ea"/>
                    <a:cs typeface="+mj-cs"/>
                  </a:defRPr>
                </a:lvl1pPr>
                <a:lvl2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2pPr>
                <a:lvl3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3pPr>
                <a:lvl4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4pPr>
                <a:lvl5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5pPr>
                <a:lvl6pPr marL="4572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6pPr>
                <a:lvl7pPr marL="9144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7pPr>
                <a:lvl8pPr marL="13716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8pPr>
                <a:lvl9pPr marL="1828800" algn="l" rtl="0" fontAlgn="base">
                  <a:spcBef>
                    <a:spcPct val="0"/>
                  </a:spcBef>
                  <a:spcAft>
                    <a:spcPct val="0"/>
                  </a:spcAft>
                  <a:defRPr sz="3800">
                    <a:solidFill>
                      <a:schemeClr val="tx2"/>
                    </a:solidFill>
                    <a:latin typeface="Verdan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marL="285750" indent="-285750" eaLnBrk="1" hangingPunct="1">
                  <a:lnSpc>
                    <a:spcPts val="3100"/>
                  </a:lnSpc>
                  <a:spcAft>
                    <a:spcPts val="600"/>
                  </a:spcAft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先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正向截取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三个子串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𝒂𝒃𝒄</m:t>
                    </m:r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𝒂𝒃𝒄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出现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在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词典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语料库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)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中，即将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𝒂𝒃𝒄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作为</a:t>
                </a:r>
                <a:r>
                  <a:rPr lang="zh-CN" altLang="en-US" sz="1800" b="1" u="wavyDbl" dirty="0" smtClean="0">
                    <a:solidFill>
                      <a:srgbClr val="FF0000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分词结果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再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以相同方式处理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𝒅𝒆𝒇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  <a:cs typeface="Times New Roman" panose="02020603050405020304" pitchFamily="18" charset="0"/>
                  </a:rPr>
                  <a:t>。</a:t>
                </a:r>
                <a:endParaRPr lang="en-US" altLang="zh-CN" sz="1800" b="1" dirty="0" smtClean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marL="285750" indent="-285750" eaLnBrk="1" hangingPunct="1">
                  <a:lnSpc>
                    <a:spcPts val="31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18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𝒂𝒃𝒄</m:t>
                    </m:r>
                  </m:oMath>
                </a14:m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未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出现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在词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典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中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zh-CN" sz="18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则从</a:t>
                </a:r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  <a:ea typeface="+mn-ea"/>
                  </a:rPr>
                  <a:t>右边</a:t>
                </a:r>
                <a:r>
                  <a:rPr lang="zh-CN" altLang="zh-CN" sz="1800" b="1" dirty="0">
                    <a:solidFill>
                      <a:srgbClr val="0000FF"/>
                    </a:solidFill>
                    <a:latin typeface="+mn-ea"/>
                    <a:ea typeface="+mn-ea"/>
                  </a:rPr>
                  <a:t>减少一个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字符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+mn-ea"/>
                      </a:rPr>
                      <m:t>𝒂𝒃</m:t>
                    </m:r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zh-CN" sz="18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再次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匹配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词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典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。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𝒂𝒃</m:t>
                    </m:r>
                  </m:oMath>
                </a14:m>
                <a:r>
                  <a:rPr lang="zh-CN" altLang="zh-CN" sz="1800" b="1" dirty="0">
                    <a:solidFill>
                      <a:srgbClr val="FF0000"/>
                    </a:solidFill>
                    <a:latin typeface="+mn-ea"/>
                  </a:rPr>
                  <a:t>匹配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eaLnBrk="1" hangingPunct="1">
                  <a:lnSpc>
                    <a:spcPts val="3100"/>
                  </a:lnSpc>
                  <a:spcAft>
                    <a:spcPts val="600"/>
                  </a:spcAft>
                  <a:buClr>
                    <a:srgbClr val="FF0000"/>
                  </a:buClr>
                </a:pPr>
                <a:r>
                  <a:rPr lang="en-US" altLang="zh-CN" sz="18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 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  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同时将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减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掉</a:t>
                </a:r>
                <a:r>
                  <a:rPr lang="zh-CN" altLang="zh-CN" sz="1800" b="1" dirty="0" smtClean="0">
                    <a:solidFill>
                      <a:srgbClr val="FF0000"/>
                    </a:solidFill>
                    <a:latin typeface="+mn-ea"/>
                    <a:ea typeface="+mn-ea"/>
                  </a:rPr>
                  <a:t>的字符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𝒄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添</a:t>
                </a:r>
                <a:r>
                  <a:rPr lang="zh-CN" altLang="zh-CN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加</a:t>
                </a:r>
                <a:r>
                  <a:rPr lang="zh-CN" altLang="en-US" sz="1800" b="1" dirty="0" smtClean="0">
                    <a:solidFill>
                      <a:srgbClr val="0000FF"/>
                    </a:solidFill>
                    <a:latin typeface="+mn-ea"/>
                    <a:ea typeface="+mn-ea"/>
                  </a:rPr>
                  <a:t>到</a:t>
                </a:r>
                <a:r>
                  <a:rPr lang="zh-CN" altLang="en-US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尚未</a:t>
                </a:r>
                <a:r>
                  <a:rPr lang="zh-CN" altLang="zh-CN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选择</a:t>
                </a:r>
                <a:r>
                  <a:rPr lang="zh-CN" altLang="zh-CN" sz="1800" b="1" u="wavyDbl" dirty="0">
                    <a:solidFill>
                      <a:schemeClr val="tx1"/>
                    </a:solidFill>
                    <a:latin typeface="+mn-ea"/>
                    <a:ea typeface="+mn-ea"/>
                  </a:rPr>
                  <a:t>的</a:t>
                </a:r>
                <a:r>
                  <a:rPr lang="zh-CN" altLang="zh-CN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字符</a:t>
                </a:r>
                <a:r>
                  <a:rPr lang="zh-CN" altLang="en-US" sz="1800" b="1" u="wavyDbl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串中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，进行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下</a:t>
                </a:r>
                <a:r>
                  <a:rPr lang="zh-CN" altLang="zh-CN" sz="1800" b="1" dirty="0">
                    <a:solidFill>
                      <a:schemeClr val="tx1"/>
                    </a:solidFill>
                    <a:latin typeface="+mn-ea"/>
                    <a:ea typeface="+mn-ea"/>
                  </a:rPr>
                  <a:t>一次匹配</a:t>
                </a:r>
                <a:r>
                  <a:rPr lang="zh-CN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，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即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+mn-ea"/>
                      </a:rPr>
                      <m:t>𝒄𝒅𝒆𝒇</m:t>
                    </m:r>
                  </m:oMath>
                </a14:m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  <a:ea typeface="+mn-ea"/>
                  </a:rPr>
                  <a:t>)</a:t>
                </a:r>
              </a:p>
              <a:p>
                <a:pPr marL="285750" indent="-285750" eaLnBrk="1" hangingPunct="1">
                  <a:lnSpc>
                    <a:spcPts val="3100"/>
                  </a:lnSpc>
                  <a:buClr>
                    <a:srgbClr val="FF0000"/>
                  </a:buClr>
                  <a:buFont typeface="Wingdings" panose="05000000000000000000" pitchFamily="2" charset="2"/>
                  <a:buChar char="Ø"/>
                </a:pP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若</a:t>
                </a:r>
                <a:r>
                  <a:rPr lang="zh-CN" altLang="en-US" sz="1800" b="1" u="wavyDbl" dirty="0" smtClean="0">
                    <a:solidFill>
                      <a:schemeClr val="tx1"/>
                    </a:solidFill>
                    <a:latin typeface="+mn-ea"/>
                  </a:rPr>
                  <a:t>一</a:t>
                </a:r>
                <a:r>
                  <a:rPr lang="zh-CN" altLang="en-US" sz="1800" b="1" u="wavyDbl" dirty="0">
                    <a:solidFill>
                      <a:schemeClr val="tx1"/>
                    </a:solidFill>
                    <a:latin typeface="+mn-ea"/>
                  </a:rPr>
                  <a:t>个</a:t>
                </a:r>
                <a:r>
                  <a:rPr lang="zh-CN" altLang="en-US" sz="1800" b="1" u="wavyDbl" dirty="0" smtClean="0">
                    <a:solidFill>
                      <a:schemeClr val="tx1"/>
                    </a:solidFill>
                    <a:latin typeface="+mn-ea"/>
                  </a:rPr>
                  <a:t>串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未匹配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到</a:t>
                </a:r>
                <a:r>
                  <a:rPr lang="zh-CN" altLang="en-US" sz="1800" b="1" dirty="0">
                    <a:solidFill>
                      <a:srgbClr val="0000FF"/>
                    </a:solidFill>
                    <a:latin typeface="+mn-ea"/>
                  </a:rPr>
                  <a:t>长度大于</a:t>
                </a:r>
                <a:r>
                  <a:rPr lang="en-US" altLang="zh-CN" sz="1800" b="1" dirty="0">
                    <a:solidFill>
                      <a:srgbClr val="0000FF"/>
                    </a:solidFill>
                    <a:latin typeface="+mn-ea"/>
                  </a:rPr>
                  <a:t>1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的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字典词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，则返回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+mn-ea"/>
                  </a:rPr>
                  <a:t>最左边的字符</a:t>
                </a:r>
                <a:r>
                  <a:rPr lang="zh-CN" altLang="en-US" sz="1800" b="1" dirty="0">
                    <a:solidFill>
                      <a:schemeClr val="tx1"/>
                    </a:solidFill>
                    <a:latin typeface="+mn-ea"/>
                  </a:rPr>
                  <a:t>作为</a:t>
                </a:r>
                <a:r>
                  <a:rPr lang="zh-CN" altLang="en-US" sz="1800" b="1" u="wavyDbl" dirty="0">
                    <a:solidFill>
                      <a:srgbClr val="FF0000"/>
                    </a:solidFill>
                    <a:latin typeface="+mn-ea"/>
                  </a:rPr>
                  <a:t>该串的分词</a:t>
                </a:r>
                <a:r>
                  <a:rPr lang="zh-CN" altLang="en-US" sz="1800" b="1" u="wavyDbl" dirty="0" smtClean="0">
                    <a:solidFill>
                      <a:srgbClr val="FF0000"/>
                    </a:solidFill>
                    <a:latin typeface="+mn-ea"/>
                  </a:rPr>
                  <a:t>结果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。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</a:rPr>
                  <a:t>(</a:t>
                </a:r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如，若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𝒂𝒃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未匹配成功，则无论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字符</a:t>
                </a:r>
                <a14:m>
                  <m:oMath xmlns:m="http://schemas.openxmlformats.org/officeDocument/2006/math">
                    <m:r>
                      <a:rPr lang="en-US" altLang="zh-CN" sz="18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是否在词典中出现，都将</a:t>
                </a:r>
                <a14:m>
                  <m:oMath xmlns:m="http://schemas.openxmlformats.org/officeDocument/2006/math">
                    <m:r>
                      <a:rPr lang="en-US" altLang="zh-CN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𝒂</m:t>
                    </m:r>
                  </m:oMath>
                </a14:m>
                <a:r>
                  <a:rPr lang="zh-CN" altLang="en-US" sz="1800" b="1" dirty="0" smtClean="0">
                    <a:solidFill>
                      <a:schemeClr val="tx1"/>
                    </a:solidFill>
                    <a:latin typeface="+mn-ea"/>
                  </a:rPr>
                  <a:t>作为</a:t>
                </a:r>
                <a:r>
                  <a:rPr lang="zh-CN" altLang="en-US" sz="1800" b="1" dirty="0" smtClean="0">
                    <a:solidFill>
                      <a:srgbClr val="FF0000"/>
                    </a:solidFill>
                    <a:latin typeface="+mn-ea"/>
                  </a:rPr>
                  <a:t>分词结果</a:t>
                </a:r>
                <a:r>
                  <a:rPr lang="en-US" altLang="zh-CN" sz="1800" b="1" dirty="0" smtClean="0">
                    <a:solidFill>
                      <a:schemeClr val="tx1"/>
                    </a:solidFill>
                    <a:latin typeface="+mn-ea"/>
                  </a:rPr>
                  <a:t>)</a:t>
                </a:r>
                <a:endParaRPr lang="zh-CN" altLang="en-US" sz="1800" b="1" dirty="0">
                  <a:solidFill>
                    <a:schemeClr val="tx1"/>
                  </a:solidFill>
                  <a:latin typeface="+mn-ea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Rectang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7684" y="2845393"/>
                <a:ext cx="11330965" cy="2181687"/>
              </a:xfrm>
              <a:prstGeom prst="rect">
                <a:avLst/>
              </a:prstGeom>
              <a:blipFill>
                <a:blip r:embed="rId3"/>
                <a:stretch>
                  <a:fillRect l="-1130" r="-1291" b="-363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65524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2225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32809</TotalTime>
  <Words>33909</Words>
  <Application>Microsoft Office PowerPoint</Application>
  <PresentationFormat>宽屏</PresentationFormat>
  <Paragraphs>2116</Paragraphs>
  <Slides>208</Slides>
  <Notes>2</Notes>
  <HiddenSlides>1</HiddenSlides>
  <MMClips>1</MMClips>
  <ScaleCrop>false</ScaleCrop>
  <HeadingPairs>
    <vt:vector size="8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208</vt:i4>
      </vt:variant>
    </vt:vector>
  </HeadingPairs>
  <TitlesOfParts>
    <vt:vector size="231" baseType="lpstr">
      <vt:lpstr>-apple-system</vt:lpstr>
      <vt:lpstr>MS Mincho</vt:lpstr>
      <vt:lpstr>PingFang SC</vt:lpstr>
      <vt:lpstr>PingFang SC</vt:lpstr>
      <vt:lpstr>等线</vt:lpstr>
      <vt:lpstr>黑体</vt:lpstr>
      <vt:lpstr>楷体</vt:lpstr>
      <vt:lpstr>楷体_GB2312</vt:lpstr>
      <vt:lpstr>宋体</vt:lpstr>
      <vt:lpstr>微软雅黑</vt:lpstr>
      <vt:lpstr>幼圆</vt:lpstr>
      <vt:lpstr>Arial</vt:lpstr>
      <vt:lpstr>Arial</vt:lpstr>
      <vt:lpstr>Calibri</vt:lpstr>
      <vt:lpstr>Calibri Light</vt:lpstr>
      <vt:lpstr>Cambria Math</vt:lpstr>
      <vt:lpstr>Segoe UI</vt:lpstr>
      <vt:lpstr>Times New Roman</vt:lpstr>
      <vt:lpstr>Verdana</vt:lpstr>
      <vt:lpstr>Vrinda</vt:lpstr>
      <vt:lpstr>Wingdings</vt:lpstr>
      <vt:lpstr>Office 主题</vt:lpstr>
      <vt:lpstr>Equation</vt:lpstr>
      <vt:lpstr>Machine Learning</vt:lpstr>
      <vt:lpstr>一、概述</vt:lpstr>
      <vt:lpstr>PowerPoint 演示文稿</vt:lpstr>
      <vt:lpstr>1、算法分类（交互、经验）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1、线性回归（Linear Regression）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2、逻辑回归（Logistic Regression，逻辑斯蒂）</vt:lpstr>
      <vt:lpstr>算法原理归纳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4、决策树算法（Decision Trees）</vt:lpstr>
      <vt:lpstr>有关概念</vt:lpstr>
      <vt:lpstr>PowerPoint 演示文稿</vt:lpstr>
      <vt:lpstr>PowerPoint 演示文稿</vt:lpstr>
      <vt:lpstr>如：动物识别决策树</vt:lpstr>
      <vt:lpstr>样本数据的属性(特征)很多，但真正具有分类意义的属性(特征)往往只是有限几个。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主观Bayes方法</vt:lpstr>
      <vt:lpstr>例1：Bayes应用</vt:lpstr>
      <vt:lpstr>PowerPoint 演示文稿</vt:lpstr>
      <vt:lpstr>PowerPoint 演示文稿</vt:lpstr>
      <vt:lpstr>PowerPoint 演示文稿</vt:lpstr>
      <vt:lpstr>求解：</vt:lpstr>
      <vt:lpstr>贪婪分词（以最大正向搜索匹配为例）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fengqi</dc:creator>
  <cp:lastModifiedBy>qfeng</cp:lastModifiedBy>
  <cp:revision>4480</cp:revision>
  <dcterms:created xsi:type="dcterms:W3CDTF">2013-07-28T08:10:57Z</dcterms:created>
  <dcterms:modified xsi:type="dcterms:W3CDTF">2024-12-10T19:54:02Z</dcterms:modified>
</cp:coreProperties>
</file>